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68" r:id="rId5"/>
  </p:sldMasterIdLst>
  <p:notesMasterIdLst>
    <p:notesMasterId r:id="rId29"/>
  </p:notesMasterIdLst>
  <p:handoutMasterIdLst>
    <p:handoutMasterId r:id="rId30"/>
  </p:handoutMasterIdLst>
  <p:sldIdLst>
    <p:sldId id="294" r:id="rId6"/>
    <p:sldId id="292" r:id="rId7"/>
    <p:sldId id="293" r:id="rId8"/>
    <p:sldId id="259" r:id="rId9"/>
    <p:sldId id="260" r:id="rId10"/>
    <p:sldId id="261" r:id="rId11"/>
    <p:sldId id="262" r:id="rId12"/>
    <p:sldId id="263" r:id="rId13"/>
    <p:sldId id="264" r:id="rId14"/>
    <p:sldId id="275" r:id="rId15"/>
    <p:sldId id="280" r:id="rId16"/>
    <p:sldId id="281" r:id="rId17"/>
    <p:sldId id="282" r:id="rId18"/>
    <p:sldId id="284" r:id="rId19"/>
    <p:sldId id="283" r:id="rId20"/>
    <p:sldId id="273" r:id="rId21"/>
    <p:sldId id="285" r:id="rId22"/>
    <p:sldId id="288" r:id="rId23"/>
    <p:sldId id="266" r:id="rId24"/>
    <p:sldId id="270" r:id="rId25"/>
    <p:sldId id="289" r:id="rId26"/>
    <p:sldId id="290" r:id="rId27"/>
    <p:sldId id="271" r:id="rId28"/>
  </p:sldIdLst>
  <p:sldSz cx="18288000" cy="10287000"/>
  <p:notesSz cx="6858000" cy="9144000"/>
  <p:embeddedFontLst>
    <p:embeddedFont>
      <p:font typeface="Helvetica" panose="020B0604020202020204" pitchFamily="34" charset="0"/>
      <p:regular r:id="rId31"/>
      <p:bold r:id="rId32"/>
      <p:italic r:id="rId33"/>
      <p:boldItalic r:id="rId34"/>
    </p:embeddedFont>
    <p:embeddedFont>
      <p:font typeface="Maven Pro Bold" panose="020B0604020202020204" charset="0"/>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44546A"/>
    <a:srgbClr val="E6E6E6"/>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55718" autoAdjust="0"/>
  </p:normalViewPr>
  <p:slideViewPr>
    <p:cSldViewPr snapToGrid="0" snapToObjects="1">
      <p:cViewPr varScale="1">
        <p:scale>
          <a:sx n="23" d="100"/>
          <a:sy n="23" d="100"/>
        </p:scale>
        <p:origin x="1960" y="40"/>
      </p:cViewPr>
      <p:guideLst>
        <p:guide orient="horz" pos="2160"/>
        <p:guide pos="2880"/>
      </p:guideLst>
    </p:cSldViewPr>
  </p:slideViewPr>
  <p:notesTextViewPr>
    <p:cViewPr>
      <p:scale>
        <a:sx n="1" d="1"/>
        <a:sy n="1" d="1"/>
      </p:scale>
      <p:origin x="0" y="0"/>
    </p:cViewPr>
  </p:notesTextViewPr>
  <p:notesViewPr>
    <p:cSldViewPr snapToGrid="0" snapToObjects="1">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font" Target="fonts/font4.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font" Target="fonts/font5.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rvantes, Diana" userId="65a78745-c88a-420c-8190-2f74af4211b7" providerId="ADAL" clId="{A163D24C-CA96-4F45-9214-7FCFAAA68443}"/>
    <pc:docChg chg="custSel modSld modNotesMaster">
      <pc:chgData name="Cervantes, Diana" userId="65a78745-c88a-420c-8190-2f74af4211b7" providerId="ADAL" clId="{A163D24C-CA96-4F45-9214-7FCFAAA68443}" dt="2022-09-22T16:21:30.523" v="570" actId="15"/>
      <pc:docMkLst>
        <pc:docMk/>
      </pc:docMkLst>
      <pc:sldChg chg="modNotes modNotesTx">
        <pc:chgData name="Cervantes, Diana" userId="65a78745-c88a-420c-8190-2f74af4211b7" providerId="ADAL" clId="{A163D24C-CA96-4F45-9214-7FCFAAA68443}" dt="2022-09-22T15:53:53.755" v="228" actId="15"/>
        <pc:sldMkLst>
          <pc:docMk/>
          <pc:sldMk cId="0" sldId="259"/>
        </pc:sldMkLst>
      </pc:sldChg>
      <pc:sldChg chg="modNotes modNotesTx">
        <pc:chgData name="Cervantes, Diana" userId="65a78745-c88a-420c-8190-2f74af4211b7" providerId="ADAL" clId="{A163D24C-CA96-4F45-9214-7FCFAAA68443}" dt="2022-09-22T15:53:59.676" v="229" actId="15"/>
        <pc:sldMkLst>
          <pc:docMk/>
          <pc:sldMk cId="0" sldId="260"/>
        </pc:sldMkLst>
      </pc:sldChg>
      <pc:sldChg chg="modNotes modNotesTx">
        <pc:chgData name="Cervantes, Diana" userId="65a78745-c88a-420c-8190-2f74af4211b7" providerId="ADAL" clId="{A163D24C-CA96-4F45-9214-7FCFAAA68443}" dt="2022-09-22T15:54:12.753" v="234" actId="20577"/>
        <pc:sldMkLst>
          <pc:docMk/>
          <pc:sldMk cId="0" sldId="261"/>
        </pc:sldMkLst>
      </pc:sldChg>
      <pc:sldChg chg="modNotesTx">
        <pc:chgData name="Cervantes, Diana" userId="65a78745-c88a-420c-8190-2f74af4211b7" providerId="ADAL" clId="{A163D24C-CA96-4F45-9214-7FCFAAA68443}" dt="2022-09-22T15:55:03.781" v="235" actId="15"/>
        <pc:sldMkLst>
          <pc:docMk/>
          <pc:sldMk cId="0" sldId="262"/>
        </pc:sldMkLst>
      </pc:sldChg>
      <pc:sldChg chg="modNotes modNotesTx">
        <pc:chgData name="Cervantes, Diana" userId="65a78745-c88a-420c-8190-2f74af4211b7" providerId="ADAL" clId="{A163D24C-CA96-4F45-9214-7FCFAAA68443}" dt="2022-09-22T16:05:51.130" v="271" actId="20577"/>
        <pc:sldMkLst>
          <pc:docMk/>
          <pc:sldMk cId="0" sldId="263"/>
        </pc:sldMkLst>
      </pc:sldChg>
      <pc:sldChg chg="modNotes modNotesTx">
        <pc:chgData name="Cervantes, Diana" userId="65a78745-c88a-420c-8190-2f74af4211b7" providerId="ADAL" clId="{A163D24C-CA96-4F45-9214-7FCFAAA68443}" dt="2022-09-22T16:13:57.272" v="487" actId="15"/>
        <pc:sldMkLst>
          <pc:docMk/>
          <pc:sldMk cId="0" sldId="264"/>
        </pc:sldMkLst>
      </pc:sldChg>
      <pc:sldChg chg="modNotes modNotesTx">
        <pc:chgData name="Cervantes, Diana" userId="65a78745-c88a-420c-8190-2f74af4211b7" providerId="ADAL" clId="{A163D24C-CA96-4F45-9214-7FCFAAA68443}" dt="2022-09-22T16:15:12.126" v="499" actId="15"/>
        <pc:sldMkLst>
          <pc:docMk/>
          <pc:sldMk cId="0" sldId="266"/>
        </pc:sldMkLst>
      </pc:sldChg>
      <pc:sldChg chg="modNotes modNotesTx">
        <pc:chgData name="Cervantes, Diana" userId="65a78745-c88a-420c-8190-2f74af4211b7" providerId="ADAL" clId="{A163D24C-CA96-4F45-9214-7FCFAAA68443}" dt="2022-09-22T16:15:19.736" v="500" actId="15"/>
        <pc:sldMkLst>
          <pc:docMk/>
          <pc:sldMk cId="821707936" sldId="270"/>
        </pc:sldMkLst>
      </pc:sldChg>
      <pc:sldChg chg="modNotes modNotesTx">
        <pc:chgData name="Cervantes, Diana" userId="65a78745-c88a-420c-8190-2f74af4211b7" providerId="ADAL" clId="{A163D24C-CA96-4F45-9214-7FCFAAA68443}" dt="2022-09-22T16:21:30.523" v="570" actId="15"/>
        <pc:sldMkLst>
          <pc:docMk/>
          <pc:sldMk cId="3202299753" sldId="271"/>
        </pc:sldMkLst>
      </pc:sldChg>
      <pc:sldChg chg="modNotes modNotesTx">
        <pc:chgData name="Cervantes, Diana" userId="65a78745-c88a-420c-8190-2f74af4211b7" providerId="ADAL" clId="{A163D24C-CA96-4F45-9214-7FCFAAA68443}" dt="2022-09-22T16:14:37.038" v="494" actId="15"/>
        <pc:sldMkLst>
          <pc:docMk/>
          <pc:sldMk cId="2697341809" sldId="273"/>
        </pc:sldMkLst>
      </pc:sldChg>
      <pc:sldChg chg="modNotes modNotesTx">
        <pc:chgData name="Cervantes, Diana" userId="65a78745-c88a-420c-8190-2f74af4211b7" providerId="ADAL" clId="{A163D24C-CA96-4F45-9214-7FCFAAA68443}" dt="2022-09-22T16:14:05.413" v="488" actId="15"/>
        <pc:sldMkLst>
          <pc:docMk/>
          <pc:sldMk cId="3220447581" sldId="275"/>
        </pc:sldMkLst>
      </pc:sldChg>
      <pc:sldChg chg="modNotes modNotesTx">
        <pc:chgData name="Cervantes, Diana" userId="65a78745-c88a-420c-8190-2f74af4211b7" providerId="ADAL" clId="{A163D24C-CA96-4F45-9214-7FCFAAA68443}" dt="2022-09-22T16:14:12.902" v="489" actId="15"/>
        <pc:sldMkLst>
          <pc:docMk/>
          <pc:sldMk cId="1788622955" sldId="280"/>
        </pc:sldMkLst>
      </pc:sldChg>
      <pc:sldChg chg="modNotes modNotesTx">
        <pc:chgData name="Cervantes, Diana" userId="65a78745-c88a-420c-8190-2f74af4211b7" providerId="ADAL" clId="{A163D24C-CA96-4F45-9214-7FCFAAA68443}" dt="2022-09-22T16:14:17.423" v="490" actId="15"/>
        <pc:sldMkLst>
          <pc:docMk/>
          <pc:sldMk cId="1321303488" sldId="281"/>
        </pc:sldMkLst>
      </pc:sldChg>
      <pc:sldChg chg="modNotes modNotesTx">
        <pc:chgData name="Cervantes, Diana" userId="65a78745-c88a-420c-8190-2f74af4211b7" providerId="ADAL" clId="{A163D24C-CA96-4F45-9214-7FCFAAA68443}" dt="2022-09-22T16:14:21.842" v="491" actId="15"/>
        <pc:sldMkLst>
          <pc:docMk/>
          <pc:sldMk cId="2726837451" sldId="282"/>
        </pc:sldMkLst>
      </pc:sldChg>
      <pc:sldChg chg="modNotes modNotesTx">
        <pc:chgData name="Cervantes, Diana" userId="65a78745-c88a-420c-8190-2f74af4211b7" providerId="ADAL" clId="{A163D24C-CA96-4F45-9214-7FCFAAA68443}" dt="2022-09-22T16:14:32.801" v="493" actId="15"/>
        <pc:sldMkLst>
          <pc:docMk/>
          <pc:sldMk cId="2825213242" sldId="283"/>
        </pc:sldMkLst>
      </pc:sldChg>
      <pc:sldChg chg="modNotes modNotesTx">
        <pc:chgData name="Cervantes, Diana" userId="65a78745-c88a-420c-8190-2f74af4211b7" providerId="ADAL" clId="{A163D24C-CA96-4F45-9214-7FCFAAA68443}" dt="2022-09-22T16:14:27.096" v="492" actId="15"/>
        <pc:sldMkLst>
          <pc:docMk/>
          <pc:sldMk cId="1288952124" sldId="284"/>
        </pc:sldMkLst>
      </pc:sldChg>
      <pc:sldChg chg="modNotes modNotesTx">
        <pc:chgData name="Cervantes, Diana" userId="65a78745-c88a-420c-8190-2f74af4211b7" providerId="ADAL" clId="{A163D24C-CA96-4F45-9214-7FCFAAA68443}" dt="2022-09-22T16:14:52.723" v="496" actId="15"/>
        <pc:sldMkLst>
          <pc:docMk/>
          <pc:sldMk cId="3428198693" sldId="285"/>
        </pc:sldMkLst>
      </pc:sldChg>
      <pc:sldChg chg="modNotes modNotesTx">
        <pc:chgData name="Cervantes, Diana" userId="65a78745-c88a-420c-8190-2f74af4211b7" providerId="ADAL" clId="{A163D24C-CA96-4F45-9214-7FCFAAA68443}" dt="2022-09-22T16:14:58.170" v="497" actId="15"/>
        <pc:sldMkLst>
          <pc:docMk/>
          <pc:sldMk cId="3377156319" sldId="288"/>
        </pc:sldMkLst>
      </pc:sldChg>
      <pc:sldChg chg="modNotes modNotesTx">
        <pc:chgData name="Cervantes, Diana" userId="65a78745-c88a-420c-8190-2f74af4211b7" providerId="ADAL" clId="{A163D24C-CA96-4F45-9214-7FCFAAA68443}" dt="2022-09-22T16:19:24.864" v="502" actId="15"/>
        <pc:sldMkLst>
          <pc:docMk/>
          <pc:sldMk cId="2202641179" sldId="289"/>
        </pc:sldMkLst>
      </pc:sldChg>
      <pc:sldChg chg="modNotes modNotesTx">
        <pc:chgData name="Cervantes, Diana" userId="65a78745-c88a-420c-8190-2f74af4211b7" providerId="ADAL" clId="{A163D24C-CA96-4F45-9214-7FCFAAA68443}" dt="2022-09-22T16:21:05.074" v="567" actId="15"/>
        <pc:sldMkLst>
          <pc:docMk/>
          <pc:sldMk cId="535124589" sldId="290"/>
        </pc:sldMkLst>
      </pc:sldChg>
      <pc:sldChg chg="modNotes modNotesTx">
        <pc:chgData name="Cervantes, Diana" userId="65a78745-c88a-420c-8190-2f74af4211b7" providerId="ADAL" clId="{A163D24C-CA96-4F45-9214-7FCFAAA68443}" dt="2022-09-22T15:53:35.098" v="226" actId="20577"/>
        <pc:sldMkLst>
          <pc:docMk/>
          <pc:sldMk cId="145363697" sldId="292"/>
        </pc:sldMkLst>
      </pc:sldChg>
      <pc:sldChg chg="modNotes modNotesTx">
        <pc:chgData name="Cervantes, Diana" userId="65a78745-c88a-420c-8190-2f74af4211b7" providerId="ADAL" clId="{A163D24C-CA96-4F45-9214-7FCFAAA68443}" dt="2022-09-22T15:53:49.638" v="227" actId="15"/>
        <pc:sldMkLst>
          <pc:docMk/>
          <pc:sldMk cId="0" sldId="293"/>
        </pc:sldMkLst>
      </pc:sldChg>
      <pc:sldChg chg="modNotes">
        <pc:chgData name="Cervantes, Diana" userId="65a78745-c88a-420c-8190-2f74af4211b7" providerId="ADAL" clId="{A163D24C-CA96-4F45-9214-7FCFAAA68443}" dt="2022-09-22T15:46:44.970" v="20" actId="20577"/>
        <pc:sldMkLst>
          <pc:docMk/>
          <pc:sldMk cId="3758788536" sldId="294"/>
        </pc:sldMkLst>
      </pc:sldChg>
    </pc:docChg>
  </pc:docChgLst>
  <pc:docChgLst>
    <pc:chgData name="Cervantes, Diana" userId="65a78745-c88a-420c-8190-2f74af4211b7" providerId="ADAL" clId="{D8EE83E8-A45E-4190-81EE-368966B7B161}"/>
    <pc:docChg chg="undo custSel addSld delSld modSld sldOrd modNotesMaster">
      <pc:chgData name="Cervantes, Diana" userId="65a78745-c88a-420c-8190-2f74af4211b7" providerId="ADAL" clId="{D8EE83E8-A45E-4190-81EE-368966B7B161}" dt="2022-09-22T15:26:04.851" v="170" actId="122"/>
      <pc:docMkLst>
        <pc:docMk/>
      </pc:docMkLst>
      <pc:sldChg chg="delSp del">
        <pc:chgData name="Cervantes, Diana" userId="65a78745-c88a-420c-8190-2f74af4211b7" providerId="ADAL" clId="{D8EE83E8-A45E-4190-81EE-368966B7B161}" dt="2022-09-22T15:24:54.061" v="169" actId="2696"/>
        <pc:sldMkLst>
          <pc:docMk/>
          <pc:sldMk cId="1326556769" sldId="291"/>
        </pc:sldMkLst>
        <pc:spChg chg="del">
          <ac:chgData name="Cervantes, Diana" userId="65a78745-c88a-420c-8190-2f74af4211b7" providerId="ADAL" clId="{D8EE83E8-A45E-4190-81EE-368966B7B161}" dt="2022-09-22T15:24:18.076" v="157"/>
          <ac:spMkLst>
            <pc:docMk/>
            <pc:sldMk cId="1326556769" sldId="291"/>
            <ac:spMk id="3" creationId="{DF94CFC0-1E3F-C37F-0E99-C16EE2D035A1}"/>
          </ac:spMkLst>
        </pc:spChg>
        <pc:spChg chg="del">
          <ac:chgData name="Cervantes, Diana" userId="65a78745-c88a-420c-8190-2f74af4211b7" providerId="ADAL" clId="{D8EE83E8-A45E-4190-81EE-368966B7B161}" dt="2022-09-22T15:24:18.076" v="157"/>
          <ac:spMkLst>
            <pc:docMk/>
            <pc:sldMk cId="1326556769" sldId="291"/>
            <ac:spMk id="4" creationId="{ACE25CFA-E9FA-41DB-3723-3E27C9B2E132}"/>
          </ac:spMkLst>
        </pc:spChg>
        <pc:spChg chg="del">
          <ac:chgData name="Cervantes, Diana" userId="65a78745-c88a-420c-8190-2f74af4211b7" providerId="ADAL" clId="{D8EE83E8-A45E-4190-81EE-368966B7B161}" dt="2022-09-22T15:24:18.076" v="157"/>
          <ac:spMkLst>
            <pc:docMk/>
            <pc:sldMk cId="1326556769" sldId="291"/>
            <ac:spMk id="5" creationId="{0241BD59-32C6-10B7-9BD4-6B2F286AE774}"/>
          </ac:spMkLst>
        </pc:spChg>
        <pc:picChg chg="del">
          <ac:chgData name="Cervantes, Diana" userId="65a78745-c88a-420c-8190-2f74af4211b7" providerId="ADAL" clId="{D8EE83E8-A45E-4190-81EE-368966B7B161}" dt="2022-09-22T15:24:18.076" v="157"/>
          <ac:picMkLst>
            <pc:docMk/>
            <pc:sldMk cId="1326556769" sldId="291"/>
            <ac:picMk id="2" creationId="{B9D6D0D5-D1B3-7CF3-8113-3718E89D551B}"/>
          </ac:picMkLst>
        </pc:picChg>
      </pc:sldChg>
      <pc:sldChg chg="addSp delSp add ord delAnim modNotesTx">
        <pc:chgData name="Cervantes, Diana" userId="65a78745-c88a-420c-8190-2f74af4211b7" providerId="ADAL" clId="{D8EE83E8-A45E-4190-81EE-368966B7B161}" dt="2022-09-22T15:24:49.431" v="168" actId="15"/>
        <pc:sldMkLst>
          <pc:docMk/>
          <pc:sldMk cId="3758788536" sldId="294"/>
        </pc:sldMkLst>
        <pc:spChg chg="del">
          <ac:chgData name="Cervantes, Diana" userId="65a78745-c88a-420c-8190-2f74af4211b7" providerId="ADAL" clId="{D8EE83E8-A45E-4190-81EE-368966B7B161}" dt="2022-09-22T15:24:01.891" v="154" actId="478"/>
          <ac:spMkLst>
            <pc:docMk/>
            <pc:sldMk cId="3758788536" sldId="294"/>
            <ac:spMk id="5" creationId="{00000000-0000-0000-0000-000000000000}"/>
          </ac:spMkLst>
        </pc:spChg>
        <pc:spChg chg="add">
          <ac:chgData name="Cervantes, Diana" userId="65a78745-c88a-420c-8190-2f74af4211b7" providerId="ADAL" clId="{D8EE83E8-A45E-4190-81EE-368966B7B161}" dt="2022-09-22T15:24:20.751" v="158"/>
          <ac:spMkLst>
            <pc:docMk/>
            <pc:sldMk cId="3758788536" sldId="294"/>
            <ac:spMk id="6" creationId="{1267E6CF-9DD4-46AE-8CCA-D7032C935167}"/>
          </ac:spMkLst>
        </pc:spChg>
        <pc:spChg chg="add">
          <ac:chgData name="Cervantes, Diana" userId="65a78745-c88a-420c-8190-2f74af4211b7" providerId="ADAL" clId="{D8EE83E8-A45E-4190-81EE-368966B7B161}" dt="2022-09-22T15:24:20.751" v="158"/>
          <ac:spMkLst>
            <pc:docMk/>
            <pc:sldMk cId="3758788536" sldId="294"/>
            <ac:spMk id="8" creationId="{B24187F7-A7AC-481E-9D9B-31FACB983BE8}"/>
          </ac:spMkLst>
        </pc:spChg>
        <pc:spChg chg="add">
          <ac:chgData name="Cervantes, Diana" userId="65a78745-c88a-420c-8190-2f74af4211b7" providerId="ADAL" clId="{D8EE83E8-A45E-4190-81EE-368966B7B161}" dt="2022-09-22T15:24:20.751" v="158"/>
          <ac:spMkLst>
            <pc:docMk/>
            <pc:sldMk cId="3758788536" sldId="294"/>
            <ac:spMk id="9" creationId="{95D6E7DD-0B6F-4996-9720-957B334ED29F}"/>
          </ac:spMkLst>
        </pc:spChg>
        <pc:picChg chg="add">
          <ac:chgData name="Cervantes, Diana" userId="65a78745-c88a-420c-8190-2f74af4211b7" providerId="ADAL" clId="{D8EE83E8-A45E-4190-81EE-368966B7B161}" dt="2022-09-22T15:24:20.751" v="158"/>
          <ac:picMkLst>
            <pc:docMk/>
            <pc:sldMk cId="3758788536" sldId="294"/>
            <ac:picMk id="4" creationId="{D815B0C8-61AF-44AC-96BD-C4FC5F4C8394}"/>
          </ac:picMkLst>
        </pc:picChg>
        <pc:picChg chg="del">
          <ac:chgData name="Cervantes, Diana" userId="65a78745-c88a-420c-8190-2f74af4211b7" providerId="ADAL" clId="{D8EE83E8-A45E-4190-81EE-368966B7B161}" dt="2022-09-22T15:24:03.977" v="155" actId="478"/>
          <ac:picMkLst>
            <pc:docMk/>
            <pc:sldMk cId="3758788536" sldId="294"/>
            <ac:picMk id="7" creationId="{1CB2EDCF-7648-B85F-A506-7704C6733682}"/>
          </ac:picMkLst>
        </pc:picChg>
      </pc:sldChg>
    </pc:docChg>
  </pc:docChgLst>
  <pc:docChgLst>
    <pc:chgData name="Cervantes, Diana" userId="65a78745-c88a-420c-8190-2f74af4211b7" providerId="ADAL" clId="{FEDD48E5-3CF0-41BA-93AB-491F9C708844}"/>
    <pc:docChg chg="undo custSel modSld">
      <pc:chgData name="Cervantes, Diana" userId="65a78745-c88a-420c-8190-2f74af4211b7" providerId="ADAL" clId="{FEDD48E5-3CF0-41BA-93AB-491F9C708844}" dt="2024-02-19T02:21:55.528" v="2583" actId="20577"/>
      <pc:docMkLst>
        <pc:docMk/>
      </pc:docMkLst>
      <pc:sldChg chg="modNotesTx">
        <pc:chgData name="Cervantes, Diana" userId="65a78745-c88a-420c-8190-2f74af4211b7" providerId="ADAL" clId="{FEDD48E5-3CF0-41BA-93AB-491F9C708844}" dt="2024-02-19T01:56:25.381" v="154" actId="20577"/>
        <pc:sldMkLst>
          <pc:docMk/>
          <pc:sldMk cId="0" sldId="262"/>
        </pc:sldMkLst>
      </pc:sldChg>
      <pc:sldChg chg="modNotesTx">
        <pc:chgData name="Cervantes, Diana" userId="65a78745-c88a-420c-8190-2f74af4211b7" providerId="ADAL" clId="{FEDD48E5-3CF0-41BA-93AB-491F9C708844}" dt="2024-02-19T01:57:19.680" v="259" actId="20577"/>
        <pc:sldMkLst>
          <pc:docMk/>
          <pc:sldMk cId="0" sldId="263"/>
        </pc:sldMkLst>
      </pc:sldChg>
      <pc:sldChg chg="modNotesTx">
        <pc:chgData name="Cervantes, Diana" userId="65a78745-c88a-420c-8190-2f74af4211b7" providerId="ADAL" clId="{FEDD48E5-3CF0-41BA-93AB-491F9C708844}" dt="2024-02-19T01:58:26.101" v="361" actId="20577"/>
        <pc:sldMkLst>
          <pc:docMk/>
          <pc:sldMk cId="0" sldId="264"/>
        </pc:sldMkLst>
      </pc:sldChg>
      <pc:sldChg chg="modNotesTx">
        <pc:chgData name="Cervantes, Diana" userId="65a78745-c88a-420c-8190-2f74af4211b7" providerId="ADAL" clId="{FEDD48E5-3CF0-41BA-93AB-491F9C708844}" dt="2024-02-19T02:02:24.735" v="641" actId="20577"/>
        <pc:sldMkLst>
          <pc:docMk/>
          <pc:sldMk cId="0" sldId="266"/>
        </pc:sldMkLst>
      </pc:sldChg>
      <pc:sldChg chg="modNotesTx">
        <pc:chgData name="Cervantes, Diana" userId="65a78745-c88a-420c-8190-2f74af4211b7" providerId="ADAL" clId="{FEDD48E5-3CF0-41BA-93AB-491F9C708844}" dt="2024-02-19T02:03:00.676" v="650"/>
        <pc:sldMkLst>
          <pc:docMk/>
          <pc:sldMk cId="821707936" sldId="270"/>
        </pc:sldMkLst>
      </pc:sldChg>
      <pc:sldChg chg="modNotesTx">
        <pc:chgData name="Cervantes, Diana" userId="65a78745-c88a-420c-8190-2f74af4211b7" providerId="ADAL" clId="{FEDD48E5-3CF0-41BA-93AB-491F9C708844}" dt="2024-02-19T02:05:19.748" v="831" actId="20577"/>
        <pc:sldMkLst>
          <pc:docMk/>
          <pc:sldMk cId="3202299753" sldId="271"/>
        </pc:sldMkLst>
      </pc:sldChg>
      <pc:sldChg chg="modNotesTx">
        <pc:chgData name="Cervantes, Diana" userId="65a78745-c88a-420c-8190-2f74af4211b7" providerId="ADAL" clId="{FEDD48E5-3CF0-41BA-93AB-491F9C708844}" dt="2024-02-19T02:00:18.784" v="453" actId="20577"/>
        <pc:sldMkLst>
          <pc:docMk/>
          <pc:sldMk cId="2697341809" sldId="273"/>
        </pc:sldMkLst>
      </pc:sldChg>
      <pc:sldChg chg="modNotesTx">
        <pc:chgData name="Cervantes, Diana" userId="65a78745-c88a-420c-8190-2f74af4211b7" providerId="ADAL" clId="{FEDD48E5-3CF0-41BA-93AB-491F9C708844}" dt="2024-02-19T01:59:46.388" v="449" actId="20577"/>
        <pc:sldMkLst>
          <pc:docMk/>
          <pc:sldMk cId="3220447581" sldId="275"/>
        </pc:sldMkLst>
      </pc:sldChg>
      <pc:sldChg chg="modNotesTx">
        <pc:chgData name="Cervantes, Diana" userId="65a78745-c88a-420c-8190-2f74af4211b7" providerId="ADAL" clId="{FEDD48E5-3CF0-41BA-93AB-491F9C708844}" dt="2024-02-19T02:01:15.755" v="559" actId="20577"/>
        <pc:sldMkLst>
          <pc:docMk/>
          <pc:sldMk cId="3428198693" sldId="285"/>
        </pc:sldMkLst>
      </pc:sldChg>
      <pc:sldChg chg="modNotesTx">
        <pc:chgData name="Cervantes, Diana" userId="65a78745-c88a-420c-8190-2f74af4211b7" providerId="ADAL" clId="{FEDD48E5-3CF0-41BA-93AB-491F9C708844}" dt="2024-02-19T02:01:55.207" v="597" actId="20577"/>
        <pc:sldMkLst>
          <pc:docMk/>
          <pc:sldMk cId="3377156319" sldId="288"/>
        </pc:sldMkLst>
      </pc:sldChg>
      <pc:sldChg chg="modNotesTx">
        <pc:chgData name="Cervantes, Diana" userId="65a78745-c88a-420c-8190-2f74af4211b7" providerId="ADAL" clId="{FEDD48E5-3CF0-41BA-93AB-491F9C708844}" dt="2024-02-19T02:03:45.629" v="677" actId="20577"/>
        <pc:sldMkLst>
          <pc:docMk/>
          <pc:sldMk cId="2202641179" sldId="289"/>
        </pc:sldMkLst>
      </pc:sldChg>
      <pc:sldChg chg="modNotesTx">
        <pc:chgData name="Cervantes, Diana" userId="65a78745-c88a-420c-8190-2f74af4211b7" providerId="ADAL" clId="{FEDD48E5-3CF0-41BA-93AB-491F9C708844}" dt="2024-02-19T02:21:55.528" v="2583" actId="20577"/>
        <pc:sldMkLst>
          <pc:docMk/>
          <pc:sldMk cId="535124589" sldId="290"/>
        </pc:sldMkLst>
      </pc:sldChg>
      <pc:sldChg chg="modNotesTx">
        <pc:chgData name="Cervantes, Diana" userId="65a78745-c88a-420c-8190-2f74af4211b7" providerId="ADAL" clId="{FEDD48E5-3CF0-41BA-93AB-491F9C708844}" dt="2024-02-19T01:55:17.669" v="150" actId="20577"/>
        <pc:sldMkLst>
          <pc:docMk/>
          <pc:sldMk cId="145363697" sldId="292"/>
        </pc:sldMkLst>
      </pc:sldChg>
    </pc:docChg>
  </pc:docChgLst>
  <pc:docChgLst>
    <pc:chgData name="Cervantes, Diana" userId="65a78745-c88a-420c-8190-2f74af4211b7" providerId="ADAL" clId="{1C115763-AE7C-4400-B2D3-D8F9AAFB2781}"/>
    <pc:docChg chg="undo custSel modSld">
      <pc:chgData name="Cervantes, Diana" userId="65a78745-c88a-420c-8190-2f74af4211b7" providerId="ADAL" clId="{1C115763-AE7C-4400-B2D3-D8F9AAFB2781}" dt="2024-08-14T18:31:07.893" v="32" actId="122"/>
      <pc:docMkLst>
        <pc:docMk/>
      </pc:docMkLst>
      <pc:sldChg chg="modNotesTx">
        <pc:chgData name="Cervantes, Diana" userId="65a78745-c88a-420c-8190-2f74af4211b7" providerId="ADAL" clId="{1C115763-AE7C-4400-B2D3-D8F9AAFB2781}" dt="2024-08-14T18:28:45.195" v="3" actId="33524"/>
        <pc:sldMkLst>
          <pc:docMk/>
          <pc:sldMk cId="0" sldId="262"/>
        </pc:sldMkLst>
      </pc:sldChg>
      <pc:sldChg chg="modNotesTx">
        <pc:chgData name="Cervantes, Diana" userId="65a78745-c88a-420c-8190-2f74af4211b7" providerId="ADAL" clId="{1C115763-AE7C-4400-B2D3-D8F9AAFB2781}" dt="2024-08-14T18:29:41.470" v="5" actId="33524"/>
        <pc:sldMkLst>
          <pc:docMk/>
          <pc:sldMk cId="0" sldId="266"/>
        </pc:sldMkLst>
      </pc:sldChg>
      <pc:sldChg chg="addSp delSp modSp mod">
        <pc:chgData name="Cervantes, Diana" userId="65a78745-c88a-420c-8190-2f74af4211b7" providerId="ADAL" clId="{1C115763-AE7C-4400-B2D3-D8F9AAFB2781}" dt="2024-08-14T18:31:07.893" v="32" actId="122"/>
        <pc:sldMkLst>
          <pc:docMk/>
          <pc:sldMk cId="3202299753" sldId="271"/>
        </pc:sldMkLst>
        <pc:spChg chg="add del mod">
          <ac:chgData name="Cervantes, Diana" userId="65a78745-c88a-420c-8190-2f74af4211b7" providerId="ADAL" clId="{1C115763-AE7C-4400-B2D3-D8F9AAFB2781}" dt="2024-08-14T18:31:07.893" v="32" actId="122"/>
          <ac:spMkLst>
            <pc:docMk/>
            <pc:sldMk cId="3202299753" sldId="271"/>
            <ac:spMk id="2" creationId="{233CA8FB-D16A-4991-A7F1-422024EE1056}"/>
          </ac:spMkLst>
        </pc:spChg>
        <pc:spChg chg="mod">
          <ac:chgData name="Cervantes, Diana" userId="65a78745-c88a-420c-8190-2f74af4211b7" providerId="ADAL" clId="{1C115763-AE7C-4400-B2D3-D8F9AAFB2781}" dt="2024-08-14T18:31:03.058" v="30" actId="1035"/>
          <ac:spMkLst>
            <pc:docMk/>
            <pc:sldMk cId="3202299753" sldId="271"/>
            <ac:spMk id="11" creationId="{C2F40B22-01BB-446A-7ABD-DEDA61FB946B}"/>
          </ac:spMkLst>
        </pc:spChg>
        <pc:spChg chg="mod">
          <ac:chgData name="Cervantes, Diana" userId="65a78745-c88a-420c-8190-2f74af4211b7" providerId="ADAL" clId="{1C115763-AE7C-4400-B2D3-D8F9AAFB2781}" dt="2024-08-14T18:31:03.058" v="30" actId="1035"/>
          <ac:spMkLst>
            <pc:docMk/>
            <pc:sldMk cId="3202299753" sldId="271"/>
            <ac:spMk id="12" creationId="{2BFA3B29-77D2-2A5A-A8E2-E245D6B25778}"/>
          </ac:spMkLst>
        </pc:spChg>
        <pc:picChg chg="mod">
          <ac:chgData name="Cervantes, Diana" userId="65a78745-c88a-420c-8190-2f74af4211b7" providerId="ADAL" clId="{1C115763-AE7C-4400-B2D3-D8F9AAFB2781}" dt="2024-08-14T18:31:03.058" v="30" actId="1035"/>
          <ac:picMkLst>
            <pc:docMk/>
            <pc:sldMk cId="3202299753" sldId="271"/>
            <ac:picMk id="9" creationId="{1EEDACA3-E3FB-67B1-0938-F085C14B1F90}"/>
          </ac:picMkLst>
        </pc:picChg>
      </pc:sldChg>
      <pc:sldChg chg="modNotesTx">
        <pc:chgData name="Cervantes, Diana" userId="65a78745-c88a-420c-8190-2f74af4211b7" providerId="ADAL" clId="{1C115763-AE7C-4400-B2D3-D8F9AAFB2781}" dt="2024-08-14T18:29:14.628" v="4" actId="33524"/>
        <pc:sldMkLst>
          <pc:docMk/>
          <pc:sldMk cId="3220447581" sldId="275"/>
        </pc:sldMkLst>
      </pc:sldChg>
      <pc:sldChg chg="modNotesTx">
        <pc:chgData name="Cervantes, Diana" userId="65a78745-c88a-420c-8190-2f74af4211b7" providerId="ADAL" clId="{1C115763-AE7C-4400-B2D3-D8F9AAFB2781}" dt="2024-08-14T18:29:51.570" v="6" actId="33524"/>
        <pc:sldMkLst>
          <pc:docMk/>
          <pc:sldMk cId="2202641179" sldId="289"/>
        </pc:sldMkLst>
      </pc:sldChg>
      <pc:sldChg chg="modNotesTx">
        <pc:chgData name="Cervantes, Diana" userId="65a78745-c88a-420c-8190-2f74af4211b7" providerId="ADAL" clId="{1C115763-AE7C-4400-B2D3-D8F9AAFB2781}" dt="2024-08-14T18:28:04.052" v="1" actId="20577"/>
        <pc:sldMkLst>
          <pc:docMk/>
          <pc:sldMk cId="145363697" sldId="29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53C4B-DD8B-4544-9C1B-E93159BD8170}" type="doc">
      <dgm:prSet loTypeId="urn:microsoft.com/office/officeart/2005/8/layout/cycle8" loCatId="cycle" qsTypeId="urn:microsoft.com/office/officeart/2005/8/quickstyle/simple1" qsCatId="simple" csTypeId="urn:microsoft.com/office/officeart/2005/8/colors/accent0_3" csCatId="mainScheme" phldr="1"/>
      <dgm:spPr/>
      <dgm:t>
        <a:bodyPr/>
        <a:lstStyle/>
        <a:p>
          <a:endParaRPr lang="en-US"/>
        </a:p>
      </dgm:t>
    </dgm:pt>
    <dgm:pt modelId="{E23CFE5E-A7DB-49F5-8FDD-4F3F550C10AA}">
      <dgm:prSet phldrT="[Text]" custT="1"/>
      <dgm:spPr>
        <a:solidFill>
          <a:srgbClr val="44546A"/>
        </a:solidFill>
      </dgm:spPr>
      <dgm:t>
        <a:bodyPr/>
        <a:lstStyle/>
        <a:p>
          <a:r>
            <a:rPr lang="en-US" sz="2800" b="1" i="0" dirty="0">
              <a:latin typeface="Helvetica" pitchFamily="2" charset="0"/>
              <a:ea typeface="Open Sans" panose="020B0606030504020204" pitchFamily="34" charset="0"/>
              <a:cs typeface="Open Sans" panose="020B0606030504020204" pitchFamily="34" charset="0"/>
            </a:rPr>
            <a:t>Quality</a:t>
          </a:r>
        </a:p>
        <a:p>
          <a:r>
            <a:rPr lang="en-US" sz="2800" b="1" i="0" dirty="0">
              <a:latin typeface="Helvetica" pitchFamily="2" charset="0"/>
              <a:ea typeface="Open Sans" panose="020B0606030504020204" pitchFamily="34" charset="0"/>
              <a:cs typeface="Open Sans" panose="020B0606030504020204" pitchFamily="34" charset="0"/>
            </a:rPr>
            <a:t>Care</a:t>
          </a:r>
        </a:p>
      </dgm:t>
    </dgm:pt>
    <dgm:pt modelId="{9317165B-9FD2-4CED-B045-02589F7838F6}" type="parTrans" cxnId="{7558DCAC-BA8C-44E5-B05E-62ED29577A8D}">
      <dgm:prSet/>
      <dgm:spPr/>
      <dgm:t>
        <a:bodyPr/>
        <a:lstStyle/>
        <a:p>
          <a:endParaRPr lang="en-US" sz="2800" b="0">
            <a:latin typeface="Open Sans" panose="020B0606030504020204" pitchFamily="34" charset="0"/>
            <a:ea typeface="Open Sans" panose="020B0606030504020204" pitchFamily="34" charset="0"/>
            <a:cs typeface="Open Sans" panose="020B0606030504020204" pitchFamily="34" charset="0"/>
          </a:endParaRPr>
        </a:p>
      </dgm:t>
    </dgm:pt>
    <dgm:pt modelId="{506D4ADE-F376-463D-BDDD-D56FBAE5CF11}" type="sibTrans" cxnId="{7558DCAC-BA8C-44E5-B05E-62ED29577A8D}">
      <dgm:prSet custT="1"/>
      <dgm:spPr/>
      <dgm:t>
        <a:bodyPr/>
        <a:lstStyle/>
        <a:p>
          <a:endParaRPr lang="en-US" sz="2800" b="0">
            <a:latin typeface="Open Sans" panose="020B0606030504020204" pitchFamily="34" charset="0"/>
            <a:ea typeface="Open Sans" panose="020B0606030504020204" pitchFamily="34" charset="0"/>
            <a:cs typeface="Open Sans" panose="020B0606030504020204" pitchFamily="34" charset="0"/>
          </a:endParaRPr>
        </a:p>
      </dgm:t>
    </dgm:pt>
    <dgm:pt modelId="{D331766B-3908-4D18-9350-5F2B82C32E88}">
      <dgm:prSet phldrT="[Text]" custT="1"/>
      <dgm:spPr>
        <a:solidFill>
          <a:srgbClr val="44546A"/>
        </a:solidFill>
      </dgm:spPr>
      <dgm:t>
        <a:bodyPr/>
        <a:lstStyle/>
        <a:p>
          <a:r>
            <a:rPr lang="en-US" sz="2800" b="1" i="0" dirty="0">
              <a:latin typeface="Helvetica" pitchFamily="2" charset="0"/>
              <a:ea typeface="Open Sans" panose="020B0606030504020204" pitchFamily="34" charset="0"/>
              <a:cs typeface="Open Sans" panose="020B0606030504020204" pitchFamily="34" charset="0"/>
            </a:rPr>
            <a:t>Infection Prevention &amp; Control</a:t>
          </a:r>
        </a:p>
      </dgm:t>
    </dgm:pt>
    <dgm:pt modelId="{27F8133E-6E08-4314-BD15-15CE7D39EBAC}" type="parTrans" cxnId="{7DD51FE7-4E61-4AAF-BFB4-0860AE3DB1B5}">
      <dgm:prSet/>
      <dgm:spPr/>
      <dgm:t>
        <a:bodyPr/>
        <a:lstStyle/>
        <a:p>
          <a:endParaRPr lang="en-US" sz="2800" b="0">
            <a:latin typeface="Open Sans" panose="020B0606030504020204" pitchFamily="34" charset="0"/>
            <a:ea typeface="Open Sans" panose="020B0606030504020204" pitchFamily="34" charset="0"/>
            <a:cs typeface="Open Sans" panose="020B0606030504020204" pitchFamily="34" charset="0"/>
          </a:endParaRPr>
        </a:p>
      </dgm:t>
    </dgm:pt>
    <dgm:pt modelId="{2499F46B-2307-435C-B303-0FDED5C1508A}" type="sibTrans" cxnId="{7DD51FE7-4E61-4AAF-BFB4-0860AE3DB1B5}">
      <dgm:prSet custT="1"/>
      <dgm:spPr/>
      <dgm:t>
        <a:bodyPr/>
        <a:lstStyle/>
        <a:p>
          <a:endParaRPr lang="en-US" sz="2800" b="0">
            <a:latin typeface="Open Sans" panose="020B0606030504020204" pitchFamily="34" charset="0"/>
            <a:ea typeface="Open Sans" panose="020B0606030504020204" pitchFamily="34" charset="0"/>
            <a:cs typeface="Open Sans" panose="020B0606030504020204" pitchFamily="34" charset="0"/>
          </a:endParaRPr>
        </a:p>
      </dgm:t>
    </dgm:pt>
    <dgm:pt modelId="{7DBAC896-284C-4D31-92A2-DB39BF193AC3}">
      <dgm:prSet phldrT="[Text]" custT="1"/>
      <dgm:spPr>
        <a:solidFill>
          <a:srgbClr val="44546A"/>
        </a:solidFill>
      </dgm:spPr>
      <dgm:t>
        <a:bodyPr/>
        <a:lstStyle/>
        <a:p>
          <a:r>
            <a:rPr lang="en-US" sz="2800" b="1" i="0">
              <a:latin typeface="Helvetica" pitchFamily="2" charset="0"/>
              <a:ea typeface="Open Sans" panose="020B0606030504020204" pitchFamily="34" charset="0"/>
              <a:cs typeface="Open Sans" panose="020B0606030504020204" pitchFamily="34" charset="0"/>
            </a:rPr>
            <a:t>Resident Rights</a:t>
          </a:r>
        </a:p>
      </dgm:t>
    </dgm:pt>
    <dgm:pt modelId="{F48BE600-EFE2-40EE-9218-DA661693AE3E}" type="parTrans" cxnId="{0C8F1DB0-607F-4EE5-9584-84ECE4940D23}">
      <dgm:prSet/>
      <dgm:spPr/>
      <dgm:t>
        <a:bodyPr/>
        <a:lstStyle/>
        <a:p>
          <a:endParaRPr lang="en-US" sz="2800" b="0">
            <a:latin typeface="Open Sans" panose="020B0606030504020204" pitchFamily="34" charset="0"/>
            <a:ea typeface="Open Sans" panose="020B0606030504020204" pitchFamily="34" charset="0"/>
            <a:cs typeface="Open Sans" panose="020B0606030504020204" pitchFamily="34" charset="0"/>
          </a:endParaRPr>
        </a:p>
      </dgm:t>
    </dgm:pt>
    <dgm:pt modelId="{82391A50-3EF1-4E01-B7FA-05C880AAFC6A}" type="sibTrans" cxnId="{0C8F1DB0-607F-4EE5-9584-84ECE4940D23}">
      <dgm:prSet custT="1"/>
      <dgm:spPr/>
      <dgm:t>
        <a:bodyPr/>
        <a:lstStyle/>
        <a:p>
          <a:endParaRPr lang="en-US" sz="2800" b="0">
            <a:latin typeface="Open Sans" panose="020B0606030504020204" pitchFamily="34" charset="0"/>
            <a:ea typeface="Open Sans" panose="020B0606030504020204" pitchFamily="34" charset="0"/>
            <a:cs typeface="Open Sans" panose="020B0606030504020204" pitchFamily="34" charset="0"/>
          </a:endParaRPr>
        </a:p>
      </dgm:t>
    </dgm:pt>
    <dgm:pt modelId="{9FFA1FB0-F784-4282-8F1C-3A93274DEE43}" type="pres">
      <dgm:prSet presAssocID="{5D153C4B-DD8B-4544-9C1B-E93159BD8170}" presName="compositeShape" presStyleCnt="0">
        <dgm:presLayoutVars>
          <dgm:chMax val="7"/>
          <dgm:dir/>
          <dgm:resizeHandles val="exact"/>
        </dgm:presLayoutVars>
      </dgm:prSet>
      <dgm:spPr/>
    </dgm:pt>
    <dgm:pt modelId="{9ADBE771-464B-496F-BDCA-78CB4F9163C8}" type="pres">
      <dgm:prSet presAssocID="{5D153C4B-DD8B-4544-9C1B-E93159BD8170}" presName="wedge1" presStyleLbl="node1" presStyleIdx="0" presStyleCnt="3"/>
      <dgm:spPr/>
    </dgm:pt>
    <dgm:pt modelId="{DA543AAD-70A7-43C3-833A-69E0C6118B5C}" type="pres">
      <dgm:prSet presAssocID="{5D153C4B-DD8B-4544-9C1B-E93159BD8170}" presName="dummy1a" presStyleCnt="0"/>
      <dgm:spPr/>
    </dgm:pt>
    <dgm:pt modelId="{6B22614F-3828-4125-BAE4-7B5E53FEE646}" type="pres">
      <dgm:prSet presAssocID="{5D153C4B-DD8B-4544-9C1B-E93159BD8170}" presName="dummy1b" presStyleCnt="0"/>
      <dgm:spPr/>
    </dgm:pt>
    <dgm:pt modelId="{BECD5636-BDB8-4F3E-A4A4-EAFFADA865B4}" type="pres">
      <dgm:prSet presAssocID="{5D153C4B-DD8B-4544-9C1B-E93159BD8170}" presName="wedge1Tx" presStyleLbl="node1" presStyleIdx="0" presStyleCnt="3">
        <dgm:presLayoutVars>
          <dgm:chMax val="0"/>
          <dgm:chPref val="0"/>
          <dgm:bulletEnabled val="1"/>
        </dgm:presLayoutVars>
      </dgm:prSet>
      <dgm:spPr/>
    </dgm:pt>
    <dgm:pt modelId="{997B626B-0042-4493-B481-F9F1171BF974}" type="pres">
      <dgm:prSet presAssocID="{5D153C4B-DD8B-4544-9C1B-E93159BD8170}" presName="wedge2" presStyleLbl="node1" presStyleIdx="1" presStyleCnt="3"/>
      <dgm:spPr/>
    </dgm:pt>
    <dgm:pt modelId="{548D19C5-2F98-4276-8069-D2E33653EB25}" type="pres">
      <dgm:prSet presAssocID="{5D153C4B-DD8B-4544-9C1B-E93159BD8170}" presName="dummy2a" presStyleCnt="0"/>
      <dgm:spPr/>
    </dgm:pt>
    <dgm:pt modelId="{9CC04B45-5EB0-4895-BB4A-803D24BCCF22}" type="pres">
      <dgm:prSet presAssocID="{5D153C4B-DD8B-4544-9C1B-E93159BD8170}" presName="dummy2b" presStyleCnt="0"/>
      <dgm:spPr/>
    </dgm:pt>
    <dgm:pt modelId="{9B771A1C-07C7-4CE4-A55B-852DCA23CB5C}" type="pres">
      <dgm:prSet presAssocID="{5D153C4B-DD8B-4544-9C1B-E93159BD8170}" presName="wedge2Tx" presStyleLbl="node1" presStyleIdx="1" presStyleCnt="3">
        <dgm:presLayoutVars>
          <dgm:chMax val="0"/>
          <dgm:chPref val="0"/>
          <dgm:bulletEnabled val="1"/>
        </dgm:presLayoutVars>
      </dgm:prSet>
      <dgm:spPr/>
    </dgm:pt>
    <dgm:pt modelId="{E28A91EA-80DF-4C9B-ADD1-4EF15989946E}" type="pres">
      <dgm:prSet presAssocID="{5D153C4B-DD8B-4544-9C1B-E93159BD8170}" presName="wedge3" presStyleLbl="node1" presStyleIdx="2" presStyleCnt="3"/>
      <dgm:spPr/>
    </dgm:pt>
    <dgm:pt modelId="{50F68B69-88F9-4F0C-B288-74E67E3A92A4}" type="pres">
      <dgm:prSet presAssocID="{5D153C4B-DD8B-4544-9C1B-E93159BD8170}" presName="dummy3a" presStyleCnt="0"/>
      <dgm:spPr/>
    </dgm:pt>
    <dgm:pt modelId="{3505ABEC-624F-4D38-8E79-857272DAE699}" type="pres">
      <dgm:prSet presAssocID="{5D153C4B-DD8B-4544-9C1B-E93159BD8170}" presName="dummy3b" presStyleCnt="0"/>
      <dgm:spPr/>
    </dgm:pt>
    <dgm:pt modelId="{6B6BB52F-B04C-4EEE-A9DE-3D247C33C81B}" type="pres">
      <dgm:prSet presAssocID="{5D153C4B-DD8B-4544-9C1B-E93159BD8170}" presName="wedge3Tx" presStyleLbl="node1" presStyleIdx="2" presStyleCnt="3">
        <dgm:presLayoutVars>
          <dgm:chMax val="0"/>
          <dgm:chPref val="0"/>
          <dgm:bulletEnabled val="1"/>
        </dgm:presLayoutVars>
      </dgm:prSet>
      <dgm:spPr/>
    </dgm:pt>
    <dgm:pt modelId="{19D21829-77DC-4C4C-BA25-E63EF8F4AC81}" type="pres">
      <dgm:prSet presAssocID="{506D4ADE-F376-463D-BDDD-D56FBAE5CF11}" presName="arrowWedge1" presStyleLbl="fgSibTrans2D1" presStyleIdx="0" presStyleCnt="3"/>
      <dgm:spPr/>
    </dgm:pt>
    <dgm:pt modelId="{5418FFE2-326E-4192-921E-4A46B5FF8198}" type="pres">
      <dgm:prSet presAssocID="{2499F46B-2307-435C-B303-0FDED5C1508A}" presName="arrowWedge2" presStyleLbl="fgSibTrans2D1" presStyleIdx="1" presStyleCnt="3"/>
      <dgm:spPr/>
    </dgm:pt>
    <dgm:pt modelId="{555E865C-17FF-4EC3-B582-EF66BAD1F4F8}" type="pres">
      <dgm:prSet presAssocID="{82391A50-3EF1-4E01-B7FA-05C880AAFC6A}" presName="arrowWedge3" presStyleLbl="fgSibTrans2D1" presStyleIdx="2" presStyleCnt="3"/>
      <dgm:spPr/>
    </dgm:pt>
  </dgm:ptLst>
  <dgm:cxnLst>
    <dgm:cxn modelId="{6039DA07-0973-4190-81A7-91DD40B05627}" type="presOf" srcId="{E23CFE5E-A7DB-49F5-8FDD-4F3F550C10AA}" destId="{BECD5636-BDB8-4F3E-A4A4-EAFFADA865B4}" srcOrd="1" destOrd="0" presId="urn:microsoft.com/office/officeart/2005/8/layout/cycle8"/>
    <dgm:cxn modelId="{7EED390F-5861-4538-A083-F6EAA2A6D88D}" type="presOf" srcId="{E23CFE5E-A7DB-49F5-8FDD-4F3F550C10AA}" destId="{9ADBE771-464B-496F-BDCA-78CB4F9163C8}" srcOrd="0" destOrd="0" presId="urn:microsoft.com/office/officeart/2005/8/layout/cycle8"/>
    <dgm:cxn modelId="{145B7F84-0D3B-4F1C-B647-69A7769CC22B}" type="presOf" srcId="{5D153C4B-DD8B-4544-9C1B-E93159BD8170}" destId="{9FFA1FB0-F784-4282-8F1C-3A93274DEE43}" srcOrd="0" destOrd="0" presId="urn:microsoft.com/office/officeart/2005/8/layout/cycle8"/>
    <dgm:cxn modelId="{7558DCAC-BA8C-44E5-B05E-62ED29577A8D}" srcId="{5D153C4B-DD8B-4544-9C1B-E93159BD8170}" destId="{E23CFE5E-A7DB-49F5-8FDD-4F3F550C10AA}" srcOrd="0" destOrd="0" parTransId="{9317165B-9FD2-4CED-B045-02589F7838F6}" sibTransId="{506D4ADE-F376-463D-BDDD-D56FBAE5CF11}"/>
    <dgm:cxn modelId="{0C8F1DB0-607F-4EE5-9584-84ECE4940D23}" srcId="{5D153C4B-DD8B-4544-9C1B-E93159BD8170}" destId="{7DBAC896-284C-4D31-92A2-DB39BF193AC3}" srcOrd="2" destOrd="0" parTransId="{F48BE600-EFE2-40EE-9218-DA661693AE3E}" sibTransId="{82391A50-3EF1-4E01-B7FA-05C880AAFC6A}"/>
    <dgm:cxn modelId="{EDF7F9B9-9565-413F-A4F5-ADD6AAC1BCE9}" type="presOf" srcId="{D331766B-3908-4D18-9350-5F2B82C32E88}" destId="{9B771A1C-07C7-4CE4-A55B-852DCA23CB5C}" srcOrd="1" destOrd="0" presId="urn:microsoft.com/office/officeart/2005/8/layout/cycle8"/>
    <dgm:cxn modelId="{D9C434BD-CF0C-4A86-960A-7612BCF1C99D}" type="presOf" srcId="{D331766B-3908-4D18-9350-5F2B82C32E88}" destId="{997B626B-0042-4493-B481-F9F1171BF974}" srcOrd="0" destOrd="0" presId="urn:microsoft.com/office/officeart/2005/8/layout/cycle8"/>
    <dgm:cxn modelId="{7EEE15D9-805E-4AF5-A76A-00B29252413D}" type="presOf" srcId="{7DBAC896-284C-4D31-92A2-DB39BF193AC3}" destId="{E28A91EA-80DF-4C9B-ADD1-4EF15989946E}" srcOrd="0" destOrd="0" presId="urn:microsoft.com/office/officeart/2005/8/layout/cycle8"/>
    <dgm:cxn modelId="{7DD51FE7-4E61-4AAF-BFB4-0860AE3DB1B5}" srcId="{5D153C4B-DD8B-4544-9C1B-E93159BD8170}" destId="{D331766B-3908-4D18-9350-5F2B82C32E88}" srcOrd="1" destOrd="0" parTransId="{27F8133E-6E08-4314-BD15-15CE7D39EBAC}" sibTransId="{2499F46B-2307-435C-B303-0FDED5C1508A}"/>
    <dgm:cxn modelId="{D2263AE8-0FC7-42A7-8E88-D69EBB45E78A}" type="presOf" srcId="{7DBAC896-284C-4D31-92A2-DB39BF193AC3}" destId="{6B6BB52F-B04C-4EEE-A9DE-3D247C33C81B}" srcOrd="1" destOrd="0" presId="urn:microsoft.com/office/officeart/2005/8/layout/cycle8"/>
    <dgm:cxn modelId="{CC688C69-9381-48D5-8CB6-BD426CDDF089}" type="presParOf" srcId="{9FFA1FB0-F784-4282-8F1C-3A93274DEE43}" destId="{9ADBE771-464B-496F-BDCA-78CB4F9163C8}" srcOrd="0" destOrd="0" presId="urn:microsoft.com/office/officeart/2005/8/layout/cycle8"/>
    <dgm:cxn modelId="{73FDC975-21F8-4321-9AA0-768C2A3BB8A1}" type="presParOf" srcId="{9FFA1FB0-F784-4282-8F1C-3A93274DEE43}" destId="{DA543AAD-70A7-43C3-833A-69E0C6118B5C}" srcOrd="1" destOrd="0" presId="urn:microsoft.com/office/officeart/2005/8/layout/cycle8"/>
    <dgm:cxn modelId="{B08A5612-ECAC-4793-8470-F5753555B805}" type="presParOf" srcId="{9FFA1FB0-F784-4282-8F1C-3A93274DEE43}" destId="{6B22614F-3828-4125-BAE4-7B5E53FEE646}" srcOrd="2" destOrd="0" presId="urn:microsoft.com/office/officeart/2005/8/layout/cycle8"/>
    <dgm:cxn modelId="{0E90EA5A-E319-4627-BC1B-1D41535C3318}" type="presParOf" srcId="{9FFA1FB0-F784-4282-8F1C-3A93274DEE43}" destId="{BECD5636-BDB8-4F3E-A4A4-EAFFADA865B4}" srcOrd="3" destOrd="0" presId="urn:microsoft.com/office/officeart/2005/8/layout/cycle8"/>
    <dgm:cxn modelId="{2D8249FD-20E6-411D-9E5A-E56ADA5CAEEF}" type="presParOf" srcId="{9FFA1FB0-F784-4282-8F1C-3A93274DEE43}" destId="{997B626B-0042-4493-B481-F9F1171BF974}" srcOrd="4" destOrd="0" presId="urn:microsoft.com/office/officeart/2005/8/layout/cycle8"/>
    <dgm:cxn modelId="{77FD8924-0C61-4134-BA52-7665296E84A3}" type="presParOf" srcId="{9FFA1FB0-F784-4282-8F1C-3A93274DEE43}" destId="{548D19C5-2F98-4276-8069-D2E33653EB25}" srcOrd="5" destOrd="0" presId="urn:microsoft.com/office/officeart/2005/8/layout/cycle8"/>
    <dgm:cxn modelId="{B7B61372-4102-4908-B962-A057A807E894}" type="presParOf" srcId="{9FFA1FB0-F784-4282-8F1C-3A93274DEE43}" destId="{9CC04B45-5EB0-4895-BB4A-803D24BCCF22}" srcOrd="6" destOrd="0" presId="urn:microsoft.com/office/officeart/2005/8/layout/cycle8"/>
    <dgm:cxn modelId="{7D4D99B1-512A-4DB0-84D5-904F4F478132}" type="presParOf" srcId="{9FFA1FB0-F784-4282-8F1C-3A93274DEE43}" destId="{9B771A1C-07C7-4CE4-A55B-852DCA23CB5C}" srcOrd="7" destOrd="0" presId="urn:microsoft.com/office/officeart/2005/8/layout/cycle8"/>
    <dgm:cxn modelId="{9D153321-6B36-4B63-A2FB-978B732D99EA}" type="presParOf" srcId="{9FFA1FB0-F784-4282-8F1C-3A93274DEE43}" destId="{E28A91EA-80DF-4C9B-ADD1-4EF15989946E}" srcOrd="8" destOrd="0" presId="urn:microsoft.com/office/officeart/2005/8/layout/cycle8"/>
    <dgm:cxn modelId="{4B5F3E40-7C5C-4F62-BF89-0F25492D16C3}" type="presParOf" srcId="{9FFA1FB0-F784-4282-8F1C-3A93274DEE43}" destId="{50F68B69-88F9-4F0C-B288-74E67E3A92A4}" srcOrd="9" destOrd="0" presId="urn:microsoft.com/office/officeart/2005/8/layout/cycle8"/>
    <dgm:cxn modelId="{326E559E-5CD1-49D5-A5D8-D7A02EEDE1DB}" type="presParOf" srcId="{9FFA1FB0-F784-4282-8F1C-3A93274DEE43}" destId="{3505ABEC-624F-4D38-8E79-857272DAE699}" srcOrd="10" destOrd="0" presId="urn:microsoft.com/office/officeart/2005/8/layout/cycle8"/>
    <dgm:cxn modelId="{4BBE18D4-75A0-4A23-A358-0B19575876BB}" type="presParOf" srcId="{9FFA1FB0-F784-4282-8F1C-3A93274DEE43}" destId="{6B6BB52F-B04C-4EEE-A9DE-3D247C33C81B}" srcOrd="11" destOrd="0" presId="urn:microsoft.com/office/officeart/2005/8/layout/cycle8"/>
    <dgm:cxn modelId="{E2EB9C1B-9DFC-4CD2-B9EA-FBA098FA79F5}" type="presParOf" srcId="{9FFA1FB0-F784-4282-8F1C-3A93274DEE43}" destId="{19D21829-77DC-4C4C-BA25-E63EF8F4AC81}" srcOrd="12" destOrd="0" presId="urn:microsoft.com/office/officeart/2005/8/layout/cycle8"/>
    <dgm:cxn modelId="{F169A94D-47E9-4692-A070-B006966BE684}" type="presParOf" srcId="{9FFA1FB0-F784-4282-8F1C-3A93274DEE43}" destId="{5418FFE2-326E-4192-921E-4A46B5FF8198}" srcOrd="13" destOrd="0" presId="urn:microsoft.com/office/officeart/2005/8/layout/cycle8"/>
    <dgm:cxn modelId="{DA43EDE4-AADE-4572-875F-64F9C6A5626C}" type="presParOf" srcId="{9FFA1FB0-F784-4282-8F1C-3A93274DEE43}" destId="{555E865C-17FF-4EC3-B582-EF66BAD1F4F8}" srcOrd="14" destOrd="0" presId="urn:microsoft.com/office/officeart/2005/8/layout/cycle8"/>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BE771-464B-496F-BDCA-78CB4F9163C8}">
      <dsp:nvSpPr>
        <dsp:cNvPr id="0" name=""/>
        <dsp:cNvSpPr/>
      </dsp:nvSpPr>
      <dsp:spPr>
        <a:xfrm>
          <a:off x="2717868" y="458041"/>
          <a:ext cx="5919301" cy="5919301"/>
        </a:xfrm>
        <a:prstGeom prst="pie">
          <a:avLst>
            <a:gd name="adj1" fmla="val 16200000"/>
            <a:gd name="adj2" fmla="val 1800000"/>
          </a:avLst>
        </a:prstGeom>
        <a:solidFill>
          <a:srgbClr val="44546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i="0" kern="1200" dirty="0">
              <a:latin typeface="Helvetica" pitchFamily="2" charset="0"/>
              <a:ea typeface="Open Sans" panose="020B0606030504020204" pitchFamily="34" charset="0"/>
              <a:cs typeface="Open Sans" panose="020B0606030504020204" pitchFamily="34" charset="0"/>
            </a:rPr>
            <a:t>Quality</a:t>
          </a:r>
        </a:p>
        <a:p>
          <a:pPr marL="0" lvl="0" indent="0" algn="ctr" defTabSz="1244600">
            <a:lnSpc>
              <a:spcPct val="90000"/>
            </a:lnSpc>
            <a:spcBef>
              <a:spcPct val="0"/>
            </a:spcBef>
            <a:spcAft>
              <a:spcPct val="35000"/>
            </a:spcAft>
            <a:buNone/>
          </a:pPr>
          <a:r>
            <a:rPr lang="en-US" sz="2800" b="1" i="0" kern="1200" dirty="0">
              <a:latin typeface="Helvetica" pitchFamily="2" charset="0"/>
              <a:ea typeface="Open Sans" panose="020B0606030504020204" pitchFamily="34" charset="0"/>
              <a:cs typeface="Open Sans" panose="020B0606030504020204" pitchFamily="34" charset="0"/>
            </a:rPr>
            <a:t>Care</a:t>
          </a:r>
        </a:p>
      </dsp:txBody>
      <dsp:txXfrm>
        <a:off x="5837480" y="1712369"/>
        <a:ext cx="2114036" cy="1761696"/>
      </dsp:txXfrm>
    </dsp:sp>
    <dsp:sp modelId="{997B626B-0042-4493-B481-F9F1171BF974}">
      <dsp:nvSpPr>
        <dsp:cNvPr id="0" name=""/>
        <dsp:cNvSpPr/>
      </dsp:nvSpPr>
      <dsp:spPr>
        <a:xfrm>
          <a:off x="2595958" y="669444"/>
          <a:ext cx="5919301" cy="5919301"/>
        </a:xfrm>
        <a:prstGeom prst="pie">
          <a:avLst>
            <a:gd name="adj1" fmla="val 1800000"/>
            <a:gd name="adj2" fmla="val 9000000"/>
          </a:avLst>
        </a:prstGeom>
        <a:solidFill>
          <a:srgbClr val="44546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i="0" kern="1200" dirty="0">
              <a:latin typeface="Helvetica" pitchFamily="2" charset="0"/>
              <a:ea typeface="Open Sans" panose="020B0606030504020204" pitchFamily="34" charset="0"/>
              <a:cs typeface="Open Sans" panose="020B0606030504020204" pitchFamily="34" charset="0"/>
            </a:rPr>
            <a:t>Infection Prevention &amp; Control</a:t>
          </a:r>
        </a:p>
      </dsp:txBody>
      <dsp:txXfrm>
        <a:off x="4005316" y="4509943"/>
        <a:ext cx="3171054" cy="1550293"/>
      </dsp:txXfrm>
    </dsp:sp>
    <dsp:sp modelId="{E28A91EA-80DF-4C9B-ADD1-4EF15989946E}">
      <dsp:nvSpPr>
        <dsp:cNvPr id="0" name=""/>
        <dsp:cNvSpPr/>
      </dsp:nvSpPr>
      <dsp:spPr>
        <a:xfrm>
          <a:off x="2474049" y="458041"/>
          <a:ext cx="5919301" cy="5919301"/>
        </a:xfrm>
        <a:prstGeom prst="pie">
          <a:avLst>
            <a:gd name="adj1" fmla="val 9000000"/>
            <a:gd name="adj2" fmla="val 16200000"/>
          </a:avLst>
        </a:prstGeom>
        <a:solidFill>
          <a:srgbClr val="44546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i="0" kern="1200">
              <a:latin typeface="Helvetica" pitchFamily="2" charset="0"/>
              <a:ea typeface="Open Sans" panose="020B0606030504020204" pitchFamily="34" charset="0"/>
              <a:cs typeface="Open Sans" panose="020B0606030504020204" pitchFamily="34" charset="0"/>
            </a:rPr>
            <a:t>Resident Rights</a:t>
          </a:r>
        </a:p>
      </dsp:txBody>
      <dsp:txXfrm>
        <a:off x="3159701" y="1712369"/>
        <a:ext cx="2114036" cy="1761696"/>
      </dsp:txXfrm>
    </dsp:sp>
    <dsp:sp modelId="{19D21829-77DC-4C4C-BA25-E63EF8F4AC81}">
      <dsp:nvSpPr>
        <dsp:cNvPr id="0" name=""/>
        <dsp:cNvSpPr/>
      </dsp:nvSpPr>
      <dsp:spPr>
        <a:xfrm>
          <a:off x="2351924" y="91608"/>
          <a:ext cx="6652166" cy="6652166"/>
        </a:xfrm>
        <a:prstGeom prst="circularArrow">
          <a:avLst>
            <a:gd name="adj1" fmla="val 5085"/>
            <a:gd name="adj2" fmla="val 327528"/>
            <a:gd name="adj3" fmla="val 1472472"/>
            <a:gd name="adj4" fmla="val 16199432"/>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18FFE2-326E-4192-921E-4A46B5FF8198}">
      <dsp:nvSpPr>
        <dsp:cNvPr id="0" name=""/>
        <dsp:cNvSpPr/>
      </dsp:nvSpPr>
      <dsp:spPr>
        <a:xfrm>
          <a:off x="2229526" y="302637"/>
          <a:ext cx="6652166" cy="6652166"/>
        </a:xfrm>
        <a:prstGeom prst="circularArrow">
          <a:avLst>
            <a:gd name="adj1" fmla="val 5085"/>
            <a:gd name="adj2" fmla="val 327528"/>
            <a:gd name="adj3" fmla="val 8671970"/>
            <a:gd name="adj4" fmla="val 1800502"/>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5E865C-17FF-4EC3-B582-EF66BAD1F4F8}">
      <dsp:nvSpPr>
        <dsp:cNvPr id="0" name=""/>
        <dsp:cNvSpPr/>
      </dsp:nvSpPr>
      <dsp:spPr>
        <a:xfrm>
          <a:off x="2107128" y="91608"/>
          <a:ext cx="6652166" cy="6652166"/>
        </a:xfrm>
        <a:prstGeom prst="circularArrow">
          <a:avLst>
            <a:gd name="adj1" fmla="val 5085"/>
            <a:gd name="adj2" fmla="val 327528"/>
            <a:gd name="adj3" fmla="val 15873039"/>
            <a:gd name="adj4" fmla="val 90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840EAF-ED27-411C-9887-FAF4CD5286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ICARE: Infection Control Advocate and Resident Education</a:t>
            </a:r>
          </a:p>
        </p:txBody>
      </p:sp>
      <p:sp>
        <p:nvSpPr>
          <p:cNvPr id="3" name="Date Placeholder 2">
            <a:extLst>
              <a:ext uri="{FF2B5EF4-FFF2-40B4-BE49-F238E27FC236}">
                <a16:creationId xmlns:a16="http://schemas.microsoft.com/office/drawing/2014/main" id="{689BD1BD-BB4E-4837-BABA-CBD6853263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FEDADE-AD2D-4BFB-8203-569AC8FF5046}" type="datetimeFigureOut">
              <a:rPr lang="en-US" smtClean="0"/>
              <a:t>8/14/2024</a:t>
            </a:fld>
            <a:endParaRPr lang="en-US"/>
          </a:p>
        </p:txBody>
      </p:sp>
      <p:sp>
        <p:nvSpPr>
          <p:cNvPr id="4" name="Footer Placeholder 3">
            <a:extLst>
              <a:ext uri="{FF2B5EF4-FFF2-40B4-BE49-F238E27FC236}">
                <a16:creationId xmlns:a16="http://schemas.microsoft.com/office/drawing/2014/main" id="{43F0DE46-3ACA-426C-9F28-7930A0D093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https://www.unthsc.edu/center-for-geriatrics/education-programs/icare/ Email: Geriatrics@unthsc.edu</a:t>
            </a:r>
            <a:endParaRPr lang="en-US"/>
          </a:p>
        </p:txBody>
      </p:sp>
      <p:sp>
        <p:nvSpPr>
          <p:cNvPr id="5" name="Slide Number Placeholder 4">
            <a:extLst>
              <a:ext uri="{FF2B5EF4-FFF2-40B4-BE49-F238E27FC236}">
                <a16:creationId xmlns:a16="http://schemas.microsoft.com/office/drawing/2014/main" id="{2E55980A-C2E8-45CD-9A21-0BB689AE2E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D09D32-13D0-4B33-8162-5B0989748381}" type="slidenum">
              <a:rPr lang="en-US" smtClean="0"/>
              <a:t>‹#›</a:t>
            </a:fld>
            <a:endParaRPr lang="en-US"/>
          </a:p>
        </p:txBody>
      </p:sp>
    </p:spTree>
    <p:extLst>
      <p:ext uri="{BB962C8B-B14F-4D97-AF65-F5344CB8AC3E}">
        <p14:creationId xmlns:p14="http://schemas.microsoft.com/office/powerpoint/2010/main" val="284745848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27343" y="105644"/>
            <a:ext cx="4559474" cy="257174"/>
          </a:xfrm>
          <a:prstGeom prst="rect">
            <a:avLst/>
          </a:prstGeom>
        </p:spPr>
        <p:txBody>
          <a:bodyPr vert="horz" lIns="91440" tIns="45720" rIns="91440" bIns="45720" rtlCol="0"/>
          <a:lstStyle>
            <a:lvl1pPr algn="ctr">
              <a:defRPr sz="1400" b="1">
                <a:solidFill>
                  <a:srgbClr val="253746"/>
                </a:solidFill>
              </a:defRPr>
            </a:lvl1pPr>
          </a:lstStyle>
          <a:p>
            <a:r>
              <a:rPr lang="en-US"/>
              <a:t>ICARE: Infection Control Advocate and Resident Education</a:t>
            </a:r>
            <a:endParaRPr lang="cs-CZ" dirty="0"/>
          </a:p>
        </p:txBody>
      </p:sp>
      <p:sp>
        <p:nvSpPr>
          <p:cNvPr id="5" name="Notes Placeholder 4"/>
          <p:cNvSpPr>
            <a:spLocks noGrp="1"/>
          </p:cNvSpPr>
          <p:nvPr>
            <p:ph type="body" sz="quarter" idx="3"/>
          </p:nvPr>
        </p:nvSpPr>
        <p:spPr>
          <a:xfrm>
            <a:off x="162838" y="3229693"/>
            <a:ext cx="6225436" cy="517527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6" name="Footer Placeholder 5"/>
          <p:cNvSpPr>
            <a:spLocks noGrp="1"/>
          </p:cNvSpPr>
          <p:nvPr>
            <p:ph type="ftr" sz="quarter" idx="4"/>
          </p:nvPr>
        </p:nvSpPr>
        <p:spPr>
          <a:xfrm>
            <a:off x="162837" y="8631238"/>
            <a:ext cx="5674291" cy="333289"/>
          </a:xfrm>
          <a:prstGeom prst="rect">
            <a:avLst/>
          </a:prstGeom>
        </p:spPr>
        <p:txBody>
          <a:bodyPr vert="horz" lIns="91440" tIns="45720" rIns="91440" bIns="45720" rtlCol="0" anchor="b"/>
          <a:lstStyle>
            <a:lvl1pPr algn="l">
              <a:defRPr sz="1200" b="1"/>
            </a:lvl1pPr>
          </a:lstStyle>
          <a:p>
            <a:r>
              <a:rPr lang="cs-CZ" dirty="0"/>
              <a:t>https://www.unthsc.edu/center-for-geriatrics/education-programs/icare/</a:t>
            </a:r>
            <a:endParaRPr lang="en-US" dirty="0"/>
          </a:p>
        </p:txBody>
      </p:sp>
      <p:sp>
        <p:nvSpPr>
          <p:cNvPr id="7" name="Slide Number Placeholder 6"/>
          <p:cNvSpPr>
            <a:spLocks noGrp="1"/>
          </p:cNvSpPr>
          <p:nvPr>
            <p:ph type="sldNum" sz="quarter" idx="5"/>
          </p:nvPr>
        </p:nvSpPr>
        <p:spPr>
          <a:xfrm>
            <a:off x="5974915" y="8631238"/>
            <a:ext cx="674818" cy="341313"/>
          </a:xfrm>
          <a:prstGeom prst="rect">
            <a:avLst/>
          </a:prstGeom>
        </p:spPr>
        <p:txBody>
          <a:bodyPr vert="horz" lIns="91440" tIns="45720" rIns="91440" bIns="45720" rtlCol="0" anchor="b"/>
          <a:lstStyle>
            <a:lvl1pPr algn="r">
              <a:defRPr sz="1200" b="1"/>
            </a:lvl1pPr>
          </a:lstStyle>
          <a:p>
            <a:fld id="{871B2431-D351-4C6E-A3CF-9DFAC0E3E050}" type="slidenum">
              <a:rPr lang="cs-CZ" smtClean="0"/>
              <a:pPr/>
              <a:t>‹#›</a:t>
            </a:fld>
            <a:endParaRPr lang="cs-CZ"/>
          </a:p>
        </p:txBody>
      </p:sp>
      <p:pic>
        <p:nvPicPr>
          <p:cNvPr id="11" name="Picture 10">
            <a:extLst>
              <a:ext uri="{FF2B5EF4-FFF2-40B4-BE49-F238E27FC236}">
                <a16:creationId xmlns:a16="http://schemas.microsoft.com/office/drawing/2014/main" id="{8129B14C-CC4B-4005-8056-F32500767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941" y="105644"/>
            <a:ext cx="545216" cy="429649"/>
          </a:xfrm>
          <a:prstGeom prst="rect">
            <a:avLst/>
          </a:prstGeom>
        </p:spPr>
      </p:pic>
      <p:sp>
        <p:nvSpPr>
          <p:cNvPr id="3" name="Slide Image Placeholder 2">
            <a:extLst>
              <a:ext uri="{FF2B5EF4-FFF2-40B4-BE49-F238E27FC236}">
                <a16:creationId xmlns:a16="http://schemas.microsoft.com/office/drawing/2014/main" id="{C7216534-F4EC-497A-9C8B-019101BAEBCA}"/>
              </a:ext>
            </a:extLst>
          </p:cNvPr>
          <p:cNvSpPr>
            <a:spLocks noGrp="1" noRot="1" noChangeAspect="1"/>
          </p:cNvSpPr>
          <p:nvPr>
            <p:ph type="sldImg" idx="2"/>
          </p:nvPr>
        </p:nvSpPr>
        <p:spPr>
          <a:xfrm>
            <a:off x="1147992" y="685738"/>
            <a:ext cx="4255128" cy="239351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b="1" i="1" u="sng" kern="1200">
        <a:solidFill>
          <a:schemeClr val="tx1"/>
        </a:solidFill>
        <a:latin typeface="+mn-lt"/>
        <a:ea typeface="+mn-ea"/>
        <a:cs typeface="+mn-cs"/>
      </a:defRPr>
    </a:lvl1pPr>
    <a:lvl2pPr marL="457200" algn="l" defTabSz="914400" rtl="0" eaLnBrk="1" latinLnBrk="0" hangingPunct="1">
      <a:defRPr sz="1200" b="1"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health.gov/sites/default/files/2019-09/hai-action-plan-ltcf.pdf"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cdc.gov/longtermcare/index.html" TargetMode="External"/><Relationship Id="rId5" Type="http://schemas.openxmlformats.org/officeDocument/2006/relationships/hyperlink" Target="https://www.cms.gov/files/document/qso-20-26-nh.pdf" TargetMode="External"/><Relationship Id="rId4" Type="http://schemas.openxmlformats.org/officeDocument/2006/relationships/hyperlink" Target="https://www.cms.gov/medicare/provider-enrollment-and-certification/guidanceforlawsandregulations/downloads/appendix-pp-state-operations-manual.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r>
              <a:rPr lang="en-US"/>
              <a:t>ICARE: Infection Control Advocate and Resident Education</a:t>
            </a:r>
            <a:endParaRPr lang="cs-CZ"/>
          </a:p>
        </p:txBody>
      </p:sp>
      <p:sp>
        <p:nvSpPr>
          <p:cNvPr id="5" name="Notes Placeholder 4"/>
          <p:cNvSpPr>
            <a:spLocks noGrp="1"/>
          </p:cNvSpPr>
          <p:nvPr>
            <p:ph type="body" sz="quarter" idx="3"/>
          </p:nvPr>
        </p:nvSpPr>
        <p:spPr/>
        <p:txBody>
          <a:bodyPr/>
          <a:lstStyle/>
          <a:p>
            <a:pPr lvl="0"/>
            <a:r>
              <a:rPr lang="en-US" dirty="0"/>
              <a:t>Script</a:t>
            </a:r>
          </a:p>
          <a:p>
            <a:pPr lvl="1"/>
            <a:r>
              <a:rPr lang="en-US" dirty="0"/>
              <a:t>Welcome to ICARE- Infection Control Advocate and Resident Education</a:t>
            </a:r>
          </a:p>
          <a:p>
            <a:pPr lvl="1"/>
            <a:endParaRPr lang="en-US" dirty="0"/>
          </a:p>
          <a:p>
            <a:pPr lvl="1"/>
            <a:endParaRPr lang="en-US" dirty="0"/>
          </a:p>
        </p:txBody>
      </p:sp>
      <p:sp>
        <p:nvSpPr>
          <p:cNvPr id="6" name="Footer Placeholder 5"/>
          <p:cNvSpPr>
            <a:spLocks noGrp="1"/>
          </p:cNvSpPr>
          <p:nvPr>
            <p:ph type="ftr" sz="quarter" idx="4"/>
          </p:nvPr>
        </p:nvSpPr>
        <p:spPr/>
        <p:txBody>
          <a:bodyPr/>
          <a:lstStyle>
            <a:lvl1pPr algn="l">
              <a:defRPr sz="1200"/>
            </a:lvl1pPr>
          </a:lstStyle>
          <a:p>
            <a:r>
              <a:rPr lang="fr-FR" dirty="0"/>
              <a:t>https://www.unthsc.edu/center-for-geriatrics/education-programs/icare</a:t>
            </a:r>
            <a:endParaRPr lang="cs-CZ" dirty="0"/>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1</a:t>
            </a:fld>
            <a:endParaRPr lang="cs-CZ"/>
          </a:p>
        </p:txBody>
      </p:sp>
      <p:sp>
        <p:nvSpPr>
          <p:cNvPr id="17" name="Notes Placeholder 16">
            <a:extLst>
              <a:ext uri="{FF2B5EF4-FFF2-40B4-BE49-F238E27FC236}">
                <a16:creationId xmlns:a16="http://schemas.microsoft.com/office/drawing/2014/main" id="{20DBBC03-2FD9-443A-AFB5-8F8226D367A8}"/>
              </a:ext>
            </a:extLst>
          </p:cNvPr>
          <p:cNvSpPr>
            <a:spLocks noGrp="1"/>
          </p:cNvSpPr>
          <p:nvPr>
            <p:ph type="body" idx="1"/>
          </p:nvPr>
        </p:nvSpPr>
        <p:spPr/>
        <p:txBody>
          <a:bodyPr/>
          <a:lstStyle/>
          <a:p>
            <a:endParaRPr lang="en-US"/>
          </a:p>
        </p:txBody>
      </p:sp>
      <p:sp>
        <p:nvSpPr>
          <p:cNvPr id="18" name="Slide Image Placeholder 17">
            <a:extLst>
              <a:ext uri="{FF2B5EF4-FFF2-40B4-BE49-F238E27FC236}">
                <a16:creationId xmlns:a16="http://schemas.microsoft.com/office/drawing/2014/main" id="{00ED8D59-0E16-433F-B2AB-0471EB8BDF95}"/>
              </a:ext>
            </a:extLst>
          </p:cNvPr>
          <p:cNvSpPr>
            <a:spLocks noGrp="1" noRot="1" noChangeAspect="1"/>
          </p:cNvSpPr>
          <p:nvPr>
            <p:ph type="sldImg"/>
          </p:nvPr>
        </p:nvSpPr>
        <p:spPr>
          <a:xfrm>
            <a:off x="1147763" y="685800"/>
            <a:ext cx="4256087" cy="2393950"/>
          </a:xfrm>
        </p:spPr>
      </p:sp>
    </p:spTree>
    <p:extLst>
      <p:ext uri="{BB962C8B-B14F-4D97-AF65-F5344CB8AC3E}">
        <p14:creationId xmlns:p14="http://schemas.microsoft.com/office/powerpoint/2010/main" val="3349559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Once a person gets infected, what happens? There are a few different things that can happen- you can get an infection and not get sick (ADVANCE) (ADVANCE) (so you don’t have any signs or symptoms or feel sick) (ADVANCE), and the germs can go away- so your body gets rid of it. You may not even know you had an infection! </a:t>
            </a:r>
          </a:p>
          <a:p>
            <a:endParaRPr lang="en-US" dirty="0"/>
          </a:p>
          <a:p>
            <a:pPr lvl="0"/>
            <a:r>
              <a:rPr lang="en-US" dirty="0"/>
              <a:t>Know Before You Go!</a:t>
            </a:r>
          </a:p>
          <a:p>
            <a:pPr lvl="1"/>
            <a:r>
              <a:rPr lang="en-US" dirty="0"/>
              <a:t>Infection outcomes- Once you become infected with a microorganism, the outcome of that infection highly depends on a person’s general health status. As discussed, as we age, we experience various changes in our bodies, and these changes can allow us to become sick if we get infected. There are four main outcomes once you get infected, but regardless of what happens, we can spread the infection once we are infected:</a:t>
            </a:r>
          </a:p>
          <a:p>
            <a:pPr lvl="2"/>
            <a:r>
              <a:rPr lang="en-US" dirty="0"/>
              <a:t>Infection goes away and you do not get sick (there are no signs or symptoms, no disease, no clinical manifestation). Until your body clears the infection, you can spread the infection. </a:t>
            </a:r>
          </a:p>
          <a:p>
            <a:pPr lvl="2"/>
            <a:r>
              <a:rPr lang="en-US" dirty="0"/>
              <a:t>The infection does not disappear, and you don’t get sick. You either live with the germ on your body, and it does not harm you, or if there are any changes to your health status, for example, you start a new treatment or you get a chronic disease, the germ can, at that point, make you sick</a:t>
            </a:r>
          </a:p>
          <a:p>
            <a:pPr lvl="2"/>
            <a:r>
              <a:rPr lang="en-US" dirty="0"/>
              <a:t>You get sick- you have signs or symptoms and clinical manifestations because of your infection. You can spread the infection until you are successfully treated, or your body clears the infection. </a:t>
            </a:r>
          </a:p>
          <a:p>
            <a:pPr lvl="2"/>
            <a:r>
              <a:rPr lang="en-US" dirty="0"/>
              <a:t>If the extent of the damage on your body due to the infection is severe, the disease can lead to death</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10</a:t>
            </a:fld>
            <a:endParaRPr lang="cs-CZ"/>
          </a:p>
        </p:txBody>
      </p:sp>
      <p:sp>
        <p:nvSpPr>
          <p:cNvPr id="5" name="Footer Placeholder 4">
            <a:extLst>
              <a:ext uri="{FF2B5EF4-FFF2-40B4-BE49-F238E27FC236}">
                <a16:creationId xmlns:a16="http://schemas.microsoft.com/office/drawing/2014/main" id="{DB197D83-E13C-4886-8FE6-15CA251F2F3F}"/>
              </a:ext>
            </a:extLst>
          </p:cNvPr>
          <p:cNvSpPr>
            <a:spLocks noGrp="1"/>
          </p:cNvSpPr>
          <p:nvPr>
            <p:ph type="ftr" sz="quarter" idx="4"/>
          </p:nvPr>
        </p:nvSpPr>
        <p:spPr/>
        <p:txBody>
          <a:bodyPr/>
          <a:lstStyle/>
          <a:p>
            <a:r>
              <a:rPr lang="cs-CZ" dirty="0"/>
              <a:t>https://www.unthsc.edu/center-for-geriatrics/education-programs/icare/</a:t>
            </a:r>
            <a:endParaRPr lang="en-US" dirty="0"/>
          </a:p>
        </p:txBody>
      </p:sp>
      <p:sp>
        <p:nvSpPr>
          <p:cNvPr id="6" name="Header Placeholder 5">
            <a:extLst>
              <a:ext uri="{FF2B5EF4-FFF2-40B4-BE49-F238E27FC236}">
                <a16:creationId xmlns:a16="http://schemas.microsoft.com/office/drawing/2014/main" id="{34A5FF79-107E-415C-9BBE-EC6F6DA81F12}"/>
              </a:ext>
            </a:extLst>
          </p:cNvPr>
          <p:cNvSpPr>
            <a:spLocks noGrp="1"/>
          </p:cNvSpPr>
          <p:nvPr>
            <p:ph type="hdr" sz="quarter"/>
          </p:nvPr>
        </p:nvSpPr>
        <p:spPr/>
        <p:txBody>
          <a:bodyPr/>
          <a:lstStyle/>
          <a:p>
            <a:r>
              <a:rPr lang="en-US"/>
              <a:t>ICARE: Infection Control Advocate and Resident Education</a:t>
            </a:r>
            <a:endParaRPr lang="cs-CZ" dirty="0"/>
          </a:p>
        </p:txBody>
      </p:sp>
      <p:sp>
        <p:nvSpPr>
          <p:cNvPr id="11" name="Slide Image Placeholder 10">
            <a:extLst>
              <a:ext uri="{FF2B5EF4-FFF2-40B4-BE49-F238E27FC236}">
                <a16:creationId xmlns:a16="http://schemas.microsoft.com/office/drawing/2014/main" id="{E1D09E76-36EA-45E7-9051-53881BB4057F}"/>
              </a:ext>
            </a:extLst>
          </p:cNvPr>
          <p:cNvSpPr>
            <a:spLocks noGrp="1" noRot="1" noChangeAspect="1"/>
          </p:cNvSpPr>
          <p:nvPr>
            <p:ph type="sldImg"/>
          </p:nvPr>
        </p:nvSpPr>
        <p:spPr>
          <a:xfrm>
            <a:off x="1147763" y="685800"/>
            <a:ext cx="4256087" cy="2393950"/>
          </a:xfrm>
        </p:spPr>
      </p:sp>
    </p:spTree>
    <p:extLst>
      <p:ext uri="{BB962C8B-B14F-4D97-AF65-F5344CB8AC3E}">
        <p14:creationId xmlns:p14="http://schemas.microsoft.com/office/powerpoint/2010/main" val="29893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But you can also get sick after an infection (ADVANCE) (ADVANCE) (so you don’t feel well). </a:t>
            </a:r>
          </a:p>
        </p:txBody>
      </p:sp>
      <p:sp>
        <p:nvSpPr>
          <p:cNvPr id="4" name="Slide Number Placeholder 3"/>
          <p:cNvSpPr>
            <a:spLocks noGrp="1"/>
          </p:cNvSpPr>
          <p:nvPr>
            <p:ph type="sldNum" sz="quarter" idx="10"/>
          </p:nvPr>
        </p:nvSpPr>
        <p:spPr/>
        <p:txBody>
          <a:bodyPr/>
          <a:lstStyle/>
          <a:p>
            <a:fld id="{871B2431-D351-4C6E-A3CF-9DFAC0E3E050}" type="slidenum">
              <a:rPr lang="cs-CZ" smtClean="0"/>
              <a:pPr/>
              <a:t>11</a:t>
            </a:fld>
            <a:endParaRPr lang="cs-CZ"/>
          </a:p>
        </p:txBody>
      </p:sp>
      <p:sp>
        <p:nvSpPr>
          <p:cNvPr id="5" name="Footer Placeholder 4">
            <a:extLst>
              <a:ext uri="{FF2B5EF4-FFF2-40B4-BE49-F238E27FC236}">
                <a16:creationId xmlns:a16="http://schemas.microsoft.com/office/drawing/2014/main" id="{22E1BDBE-CD7F-4854-A321-F145037DCE81}"/>
              </a:ext>
            </a:extLst>
          </p:cNvPr>
          <p:cNvSpPr>
            <a:spLocks noGrp="1"/>
          </p:cNvSpPr>
          <p:nvPr>
            <p:ph type="ftr" sz="quarter" idx="4"/>
          </p:nvPr>
        </p:nvSpPr>
        <p:spPr/>
        <p:txBody>
          <a:bodyPr/>
          <a:lstStyle/>
          <a:p>
            <a:r>
              <a:rPr lang="cs-CZ" dirty="0"/>
              <a:t>https://www.unthsc.edu/center-for-geriatrics/education-programs/icare/</a:t>
            </a:r>
            <a:endParaRPr lang="en-US" dirty="0"/>
          </a:p>
        </p:txBody>
      </p:sp>
      <p:sp>
        <p:nvSpPr>
          <p:cNvPr id="6" name="Header Placeholder 5">
            <a:extLst>
              <a:ext uri="{FF2B5EF4-FFF2-40B4-BE49-F238E27FC236}">
                <a16:creationId xmlns:a16="http://schemas.microsoft.com/office/drawing/2014/main" id="{DD1D2ABF-9DE5-45B2-BE80-B5181BF3D15C}"/>
              </a:ext>
            </a:extLst>
          </p:cNvPr>
          <p:cNvSpPr>
            <a:spLocks noGrp="1"/>
          </p:cNvSpPr>
          <p:nvPr>
            <p:ph type="hdr" sz="quarter"/>
          </p:nvPr>
        </p:nvSpPr>
        <p:spPr/>
        <p:txBody>
          <a:bodyPr/>
          <a:lstStyle/>
          <a:p>
            <a:r>
              <a:rPr lang="en-US"/>
              <a:t>ICARE: Infection Control Advocate and Resident Education</a:t>
            </a:r>
            <a:endParaRPr lang="cs-CZ" dirty="0"/>
          </a:p>
        </p:txBody>
      </p:sp>
      <p:sp>
        <p:nvSpPr>
          <p:cNvPr id="11" name="Slide Image Placeholder 10">
            <a:extLst>
              <a:ext uri="{FF2B5EF4-FFF2-40B4-BE49-F238E27FC236}">
                <a16:creationId xmlns:a16="http://schemas.microsoft.com/office/drawing/2014/main" id="{22EA2630-F13B-42B5-AB52-CC297C6B42D6}"/>
              </a:ext>
            </a:extLst>
          </p:cNvPr>
          <p:cNvSpPr>
            <a:spLocks noGrp="1" noRot="1" noChangeAspect="1"/>
          </p:cNvSpPr>
          <p:nvPr>
            <p:ph type="sldImg"/>
          </p:nvPr>
        </p:nvSpPr>
        <p:spPr>
          <a:xfrm>
            <a:off x="1147763" y="685800"/>
            <a:ext cx="4256087" cy="2393950"/>
          </a:xfrm>
        </p:spPr>
      </p:sp>
    </p:spTree>
    <p:extLst>
      <p:ext uri="{BB962C8B-B14F-4D97-AF65-F5344CB8AC3E}">
        <p14:creationId xmlns:p14="http://schemas.microsoft.com/office/powerpoint/2010/main" val="1388021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If you get sick, (ADVANCE) you can get better (ADVANCE) (ADVANCE)  because you get a treatment like an antibiotic or other medicine and that helps your body get rid of the infection . </a:t>
            </a:r>
          </a:p>
        </p:txBody>
      </p:sp>
      <p:sp>
        <p:nvSpPr>
          <p:cNvPr id="4" name="Slide Number Placeholder 3"/>
          <p:cNvSpPr>
            <a:spLocks noGrp="1"/>
          </p:cNvSpPr>
          <p:nvPr>
            <p:ph type="sldNum" sz="quarter" idx="10"/>
          </p:nvPr>
        </p:nvSpPr>
        <p:spPr/>
        <p:txBody>
          <a:bodyPr/>
          <a:lstStyle/>
          <a:p>
            <a:fld id="{871B2431-D351-4C6E-A3CF-9DFAC0E3E050}" type="slidenum">
              <a:rPr lang="cs-CZ" smtClean="0"/>
              <a:pPr/>
              <a:t>12</a:t>
            </a:fld>
            <a:endParaRPr lang="cs-CZ"/>
          </a:p>
        </p:txBody>
      </p:sp>
      <p:sp>
        <p:nvSpPr>
          <p:cNvPr id="5" name="Footer Placeholder 4">
            <a:extLst>
              <a:ext uri="{FF2B5EF4-FFF2-40B4-BE49-F238E27FC236}">
                <a16:creationId xmlns:a16="http://schemas.microsoft.com/office/drawing/2014/main" id="{7413FAFF-EE57-41F7-8D0E-892F52FC2F39}"/>
              </a:ext>
            </a:extLst>
          </p:cNvPr>
          <p:cNvSpPr>
            <a:spLocks noGrp="1"/>
          </p:cNvSpPr>
          <p:nvPr>
            <p:ph type="ftr" sz="quarter" idx="4"/>
          </p:nvPr>
        </p:nvSpPr>
        <p:spPr/>
        <p:txBody>
          <a:bodyPr/>
          <a:lstStyle/>
          <a:p>
            <a:r>
              <a:rPr lang="cs-CZ" dirty="0"/>
              <a:t>https://www.unthsc.edu/center-for-geriatrics/education-programs/icare/</a:t>
            </a:r>
            <a:endParaRPr lang="en-US" dirty="0"/>
          </a:p>
        </p:txBody>
      </p:sp>
      <p:sp>
        <p:nvSpPr>
          <p:cNvPr id="6" name="Header Placeholder 5">
            <a:extLst>
              <a:ext uri="{FF2B5EF4-FFF2-40B4-BE49-F238E27FC236}">
                <a16:creationId xmlns:a16="http://schemas.microsoft.com/office/drawing/2014/main" id="{7C14CF67-B06E-48DC-8407-2274BF25F304}"/>
              </a:ext>
            </a:extLst>
          </p:cNvPr>
          <p:cNvSpPr>
            <a:spLocks noGrp="1"/>
          </p:cNvSpPr>
          <p:nvPr>
            <p:ph type="hdr" sz="quarter"/>
          </p:nvPr>
        </p:nvSpPr>
        <p:spPr/>
        <p:txBody>
          <a:bodyPr/>
          <a:lstStyle/>
          <a:p>
            <a:r>
              <a:rPr lang="en-US"/>
              <a:t>ICARE: Infection Control Advocate and Resident Education</a:t>
            </a:r>
            <a:endParaRPr lang="cs-CZ" dirty="0"/>
          </a:p>
        </p:txBody>
      </p:sp>
      <p:sp>
        <p:nvSpPr>
          <p:cNvPr id="11" name="Slide Image Placeholder 10">
            <a:extLst>
              <a:ext uri="{FF2B5EF4-FFF2-40B4-BE49-F238E27FC236}">
                <a16:creationId xmlns:a16="http://schemas.microsoft.com/office/drawing/2014/main" id="{0DB6C8D5-069A-430C-B60B-00D55099C36D}"/>
              </a:ext>
            </a:extLst>
          </p:cNvPr>
          <p:cNvSpPr>
            <a:spLocks noGrp="1" noRot="1" noChangeAspect="1"/>
          </p:cNvSpPr>
          <p:nvPr>
            <p:ph type="sldImg"/>
          </p:nvPr>
        </p:nvSpPr>
        <p:spPr>
          <a:xfrm>
            <a:off x="1147763" y="685800"/>
            <a:ext cx="4256087" cy="2393950"/>
          </a:xfrm>
        </p:spPr>
      </p:sp>
    </p:spTree>
    <p:extLst>
      <p:ext uri="{BB962C8B-B14F-4D97-AF65-F5344CB8AC3E}">
        <p14:creationId xmlns:p14="http://schemas.microsoft.com/office/powerpoint/2010/main" val="936742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 Script:</a:t>
            </a:r>
          </a:p>
          <a:p>
            <a:pPr lvl="1"/>
            <a:r>
              <a:rPr lang="en-US" dirty="0"/>
              <a:t>You can also get sick and (ADVANCE) (ADVANCE) not get better meaning a person passes away from the infection and getting sick</a:t>
            </a:r>
          </a:p>
        </p:txBody>
      </p:sp>
      <p:sp>
        <p:nvSpPr>
          <p:cNvPr id="4" name="Slide Number Placeholder 3"/>
          <p:cNvSpPr>
            <a:spLocks noGrp="1"/>
          </p:cNvSpPr>
          <p:nvPr>
            <p:ph type="sldNum" sz="quarter" idx="10"/>
          </p:nvPr>
        </p:nvSpPr>
        <p:spPr/>
        <p:txBody>
          <a:bodyPr/>
          <a:lstStyle/>
          <a:p>
            <a:fld id="{871B2431-D351-4C6E-A3CF-9DFAC0E3E050}" type="slidenum">
              <a:rPr lang="cs-CZ" smtClean="0"/>
              <a:pPr/>
              <a:t>13</a:t>
            </a:fld>
            <a:endParaRPr lang="cs-CZ"/>
          </a:p>
        </p:txBody>
      </p:sp>
      <p:sp>
        <p:nvSpPr>
          <p:cNvPr id="5" name="Footer Placeholder 4">
            <a:extLst>
              <a:ext uri="{FF2B5EF4-FFF2-40B4-BE49-F238E27FC236}">
                <a16:creationId xmlns:a16="http://schemas.microsoft.com/office/drawing/2014/main" id="{5AAAC98B-4968-4AAB-B3E9-CBC03D437B3C}"/>
              </a:ext>
            </a:extLst>
          </p:cNvPr>
          <p:cNvSpPr>
            <a:spLocks noGrp="1"/>
          </p:cNvSpPr>
          <p:nvPr>
            <p:ph type="ftr" sz="quarter" idx="4"/>
          </p:nvPr>
        </p:nvSpPr>
        <p:spPr/>
        <p:txBody>
          <a:bodyPr/>
          <a:lstStyle/>
          <a:p>
            <a:r>
              <a:rPr lang="cs-CZ" dirty="0"/>
              <a:t>https://www.unthsc.edu/center-for-geriatrics/education-programs/icare/</a:t>
            </a:r>
            <a:endParaRPr lang="en-US" dirty="0"/>
          </a:p>
        </p:txBody>
      </p:sp>
      <p:sp>
        <p:nvSpPr>
          <p:cNvPr id="6" name="Header Placeholder 5">
            <a:extLst>
              <a:ext uri="{FF2B5EF4-FFF2-40B4-BE49-F238E27FC236}">
                <a16:creationId xmlns:a16="http://schemas.microsoft.com/office/drawing/2014/main" id="{122C238D-AAC4-463F-8A00-A00751047124}"/>
              </a:ext>
            </a:extLst>
          </p:cNvPr>
          <p:cNvSpPr>
            <a:spLocks noGrp="1"/>
          </p:cNvSpPr>
          <p:nvPr>
            <p:ph type="hdr" sz="quarter"/>
          </p:nvPr>
        </p:nvSpPr>
        <p:spPr/>
        <p:txBody>
          <a:bodyPr/>
          <a:lstStyle/>
          <a:p>
            <a:r>
              <a:rPr lang="en-US"/>
              <a:t>ICARE: Infection Control Advocate and Resident Education</a:t>
            </a:r>
            <a:endParaRPr lang="cs-CZ" dirty="0"/>
          </a:p>
        </p:txBody>
      </p:sp>
      <p:sp>
        <p:nvSpPr>
          <p:cNvPr id="11" name="Slide Image Placeholder 10">
            <a:extLst>
              <a:ext uri="{FF2B5EF4-FFF2-40B4-BE49-F238E27FC236}">
                <a16:creationId xmlns:a16="http://schemas.microsoft.com/office/drawing/2014/main" id="{D2CF3C62-D4C7-4587-8C5B-32D7E6DB07F5}"/>
              </a:ext>
            </a:extLst>
          </p:cNvPr>
          <p:cNvSpPr>
            <a:spLocks noGrp="1" noRot="1" noChangeAspect="1"/>
          </p:cNvSpPr>
          <p:nvPr>
            <p:ph type="sldImg"/>
          </p:nvPr>
        </p:nvSpPr>
        <p:spPr>
          <a:xfrm>
            <a:off x="1147763" y="685800"/>
            <a:ext cx="4256087" cy="2393950"/>
          </a:xfrm>
        </p:spPr>
      </p:sp>
    </p:spTree>
    <p:extLst>
      <p:ext uri="{BB962C8B-B14F-4D97-AF65-F5344CB8AC3E}">
        <p14:creationId xmlns:p14="http://schemas.microsoft.com/office/powerpoint/2010/main" val="1556691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Lastly, you can get an infection (ADVANCE) and not get sick (ADVANCE) but the germ does not go away (ADVANCE). That germ sticks around in or on your body although you feel fine</a:t>
            </a:r>
          </a:p>
        </p:txBody>
      </p:sp>
      <p:sp>
        <p:nvSpPr>
          <p:cNvPr id="4" name="Slide Number Placeholder 3"/>
          <p:cNvSpPr>
            <a:spLocks noGrp="1"/>
          </p:cNvSpPr>
          <p:nvPr>
            <p:ph type="sldNum" sz="quarter" idx="10"/>
          </p:nvPr>
        </p:nvSpPr>
        <p:spPr/>
        <p:txBody>
          <a:bodyPr/>
          <a:lstStyle/>
          <a:p>
            <a:fld id="{871B2431-D351-4C6E-A3CF-9DFAC0E3E050}" type="slidenum">
              <a:rPr lang="cs-CZ" smtClean="0"/>
              <a:pPr/>
              <a:t>14</a:t>
            </a:fld>
            <a:endParaRPr lang="cs-CZ"/>
          </a:p>
        </p:txBody>
      </p:sp>
      <p:sp>
        <p:nvSpPr>
          <p:cNvPr id="5" name="Footer Placeholder 4">
            <a:extLst>
              <a:ext uri="{FF2B5EF4-FFF2-40B4-BE49-F238E27FC236}">
                <a16:creationId xmlns:a16="http://schemas.microsoft.com/office/drawing/2014/main" id="{A297B6DC-904E-4182-A1B1-2C11012A1496}"/>
              </a:ext>
            </a:extLst>
          </p:cNvPr>
          <p:cNvSpPr>
            <a:spLocks noGrp="1"/>
          </p:cNvSpPr>
          <p:nvPr>
            <p:ph type="ftr" sz="quarter" idx="4"/>
          </p:nvPr>
        </p:nvSpPr>
        <p:spPr/>
        <p:txBody>
          <a:bodyPr/>
          <a:lstStyle/>
          <a:p>
            <a:r>
              <a:rPr lang="cs-CZ" dirty="0"/>
              <a:t>https://www.unthsc.edu/center-for-geriatrics/education-programs/icare/</a:t>
            </a:r>
            <a:endParaRPr lang="en-US" dirty="0"/>
          </a:p>
        </p:txBody>
      </p:sp>
      <p:sp>
        <p:nvSpPr>
          <p:cNvPr id="6" name="Header Placeholder 5">
            <a:extLst>
              <a:ext uri="{FF2B5EF4-FFF2-40B4-BE49-F238E27FC236}">
                <a16:creationId xmlns:a16="http://schemas.microsoft.com/office/drawing/2014/main" id="{814DB03C-D210-4641-9965-52E28451A3B4}"/>
              </a:ext>
            </a:extLst>
          </p:cNvPr>
          <p:cNvSpPr>
            <a:spLocks noGrp="1"/>
          </p:cNvSpPr>
          <p:nvPr>
            <p:ph type="hdr" sz="quarter"/>
          </p:nvPr>
        </p:nvSpPr>
        <p:spPr/>
        <p:txBody>
          <a:bodyPr/>
          <a:lstStyle/>
          <a:p>
            <a:r>
              <a:rPr lang="en-US"/>
              <a:t>ICARE: Infection Control Advocate and Resident Education</a:t>
            </a:r>
            <a:endParaRPr lang="cs-CZ" dirty="0"/>
          </a:p>
        </p:txBody>
      </p:sp>
      <p:sp>
        <p:nvSpPr>
          <p:cNvPr id="11" name="Slide Image Placeholder 10">
            <a:extLst>
              <a:ext uri="{FF2B5EF4-FFF2-40B4-BE49-F238E27FC236}">
                <a16:creationId xmlns:a16="http://schemas.microsoft.com/office/drawing/2014/main" id="{9B02329E-4208-40AD-8A2B-B0ACC80476D7}"/>
              </a:ext>
            </a:extLst>
          </p:cNvPr>
          <p:cNvSpPr>
            <a:spLocks noGrp="1" noRot="1" noChangeAspect="1"/>
          </p:cNvSpPr>
          <p:nvPr>
            <p:ph type="sldImg"/>
          </p:nvPr>
        </p:nvSpPr>
        <p:spPr>
          <a:xfrm>
            <a:off x="1147763" y="685800"/>
            <a:ext cx="4256087" cy="2393950"/>
          </a:xfrm>
        </p:spPr>
      </p:sp>
    </p:spTree>
    <p:extLst>
      <p:ext uri="{BB962C8B-B14F-4D97-AF65-F5344CB8AC3E}">
        <p14:creationId xmlns:p14="http://schemas.microsoft.com/office/powerpoint/2010/main" val="3158444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If something changes with your health, like you get a wound, (CLICK) that germ can get in your body and make you sick (ADVANCE)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15</a:t>
            </a:fld>
            <a:endParaRPr lang="cs-CZ"/>
          </a:p>
        </p:txBody>
      </p:sp>
      <p:sp>
        <p:nvSpPr>
          <p:cNvPr id="5" name="Footer Placeholder 4">
            <a:extLst>
              <a:ext uri="{FF2B5EF4-FFF2-40B4-BE49-F238E27FC236}">
                <a16:creationId xmlns:a16="http://schemas.microsoft.com/office/drawing/2014/main" id="{718AF015-F59E-436C-849C-DB1EBA10C714}"/>
              </a:ext>
            </a:extLst>
          </p:cNvPr>
          <p:cNvSpPr>
            <a:spLocks noGrp="1"/>
          </p:cNvSpPr>
          <p:nvPr>
            <p:ph type="ftr" sz="quarter" idx="4"/>
          </p:nvPr>
        </p:nvSpPr>
        <p:spPr/>
        <p:txBody>
          <a:bodyPr/>
          <a:lstStyle/>
          <a:p>
            <a:r>
              <a:rPr lang="cs-CZ" dirty="0"/>
              <a:t>https://www.unthsc.edu/center-for-geriatrics/education-programs/icare/</a:t>
            </a:r>
            <a:endParaRPr lang="en-US" dirty="0"/>
          </a:p>
        </p:txBody>
      </p:sp>
      <p:sp>
        <p:nvSpPr>
          <p:cNvPr id="6" name="Header Placeholder 5">
            <a:extLst>
              <a:ext uri="{FF2B5EF4-FFF2-40B4-BE49-F238E27FC236}">
                <a16:creationId xmlns:a16="http://schemas.microsoft.com/office/drawing/2014/main" id="{78230D63-ECA3-4F78-B602-BDF50A14DD7F}"/>
              </a:ext>
            </a:extLst>
          </p:cNvPr>
          <p:cNvSpPr>
            <a:spLocks noGrp="1"/>
          </p:cNvSpPr>
          <p:nvPr>
            <p:ph type="hdr" sz="quarter"/>
          </p:nvPr>
        </p:nvSpPr>
        <p:spPr/>
        <p:txBody>
          <a:bodyPr/>
          <a:lstStyle/>
          <a:p>
            <a:r>
              <a:rPr lang="en-US"/>
              <a:t>ICARE: Infection Control Advocate and Resident Education</a:t>
            </a:r>
            <a:endParaRPr lang="cs-CZ" dirty="0"/>
          </a:p>
        </p:txBody>
      </p:sp>
      <p:sp>
        <p:nvSpPr>
          <p:cNvPr id="11" name="Slide Image Placeholder 10">
            <a:extLst>
              <a:ext uri="{FF2B5EF4-FFF2-40B4-BE49-F238E27FC236}">
                <a16:creationId xmlns:a16="http://schemas.microsoft.com/office/drawing/2014/main" id="{CF319F65-4899-4A89-B02E-58C909DD11AB}"/>
              </a:ext>
            </a:extLst>
          </p:cNvPr>
          <p:cNvSpPr>
            <a:spLocks noGrp="1" noRot="1" noChangeAspect="1"/>
          </p:cNvSpPr>
          <p:nvPr>
            <p:ph type="sldImg"/>
          </p:nvPr>
        </p:nvSpPr>
        <p:spPr>
          <a:xfrm>
            <a:off x="1147763" y="685800"/>
            <a:ext cx="4256087" cy="2393950"/>
          </a:xfrm>
        </p:spPr>
      </p:sp>
    </p:spTree>
    <p:extLst>
      <p:ext uri="{BB962C8B-B14F-4D97-AF65-F5344CB8AC3E}">
        <p14:creationId xmlns:p14="http://schemas.microsoft.com/office/powerpoint/2010/main" val="19804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The main point here is that even if you don’t get sick and feel fine but have an infection, you can still pass the germ to other people. So you don’t have to feel sick to spread germs. </a:t>
            </a: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16</a:t>
            </a:fld>
            <a:endParaRPr lang="cs-CZ"/>
          </a:p>
        </p:txBody>
      </p:sp>
      <p:sp>
        <p:nvSpPr>
          <p:cNvPr id="5" name="Footer Placeholder 4">
            <a:extLst>
              <a:ext uri="{FF2B5EF4-FFF2-40B4-BE49-F238E27FC236}">
                <a16:creationId xmlns:a16="http://schemas.microsoft.com/office/drawing/2014/main" id="{ADD51B2A-FDF1-43D6-9EB5-DD5E4474EF7F}"/>
              </a:ext>
            </a:extLst>
          </p:cNvPr>
          <p:cNvSpPr>
            <a:spLocks noGrp="1"/>
          </p:cNvSpPr>
          <p:nvPr>
            <p:ph type="ftr" sz="quarter" idx="4"/>
          </p:nvPr>
        </p:nvSpPr>
        <p:spPr/>
        <p:txBody>
          <a:bodyPr/>
          <a:lstStyle/>
          <a:p>
            <a:r>
              <a:rPr lang="cs-CZ"/>
              <a:t>https://www.unthsc.edu/center-for-geriatrics/education-programs/icare/</a:t>
            </a:r>
            <a:endParaRPr lang="en-US" dirty="0"/>
          </a:p>
        </p:txBody>
      </p:sp>
      <p:sp>
        <p:nvSpPr>
          <p:cNvPr id="6" name="Header Placeholder 5">
            <a:extLst>
              <a:ext uri="{FF2B5EF4-FFF2-40B4-BE49-F238E27FC236}">
                <a16:creationId xmlns:a16="http://schemas.microsoft.com/office/drawing/2014/main" id="{E7182C8D-3569-4674-87FF-97ADE61FB26C}"/>
              </a:ext>
            </a:extLst>
          </p:cNvPr>
          <p:cNvSpPr>
            <a:spLocks noGrp="1"/>
          </p:cNvSpPr>
          <p:nvPr>
            <p:ph type="hdr" sz="quarter"/>
          </p:nvPr>
        </p:nvSpPr>
        <p:spPr/>
        <p:txBody>
          <a:bodyPr/>
          <a:lstStyle/>
          <a:p>
            <a:r>
              <a:rPr lang="en-US"/>
              <a:t>ICARE: Infection Control Advocate and Resident Education</a:t>
            </a:r>
            <a:endParaRPr lang="cs-CZ" dirty="0"/>
          </a:p>
        </p:txBody>
      </p:sp>
      <p:sp>
        <p:nvSpPr>
          <p:cNvPr id="11" name="Slide Image Placeholder 10">
            <a:extLst>
              <a:ext uri="{FF2B5EF4-FFF2-40B4-BE49-F238E27FC236}">
                <a16:creationId xmlns:a16="http://schemas.microsoft.com/office/drawing/2014/main" id="{1541DD18-25F0-4A7C-B799-8C9487D7C1F9}"/>
              </a:ext>
            </a:extLst>
          </p:cNvPr>
          <p:cNvSpPr>
            <a:spLocks noGrp="1" noRot="1" noChangeAspect="1"/>
          </p:cNvSpPr>
          <p:nvPr>
            <p:ph type="sldImg"/>
          </p:nvPr>
        </p:nvSpPr>
        <p:spPr>
          <a:xfrm>
            <a:off x="1147763" y="685800"/>
            <a:ext cx="4256087" cy="2393950"/>
          </a:xfrm>
        </p:spPr>
      </p:sp>
    </p:spTree>
    <p:extLst>
      <p:ext uri="{BB962C8B-B14F-4D97-AF65-F5344CB8AC3E}">
        <p14:creationId xmlns:p14="http://schemas.microsoft.com/office/powerpoint/2010/main" val="2719931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(ADVANCE) So now that you know why nursing home residents are at greater risk for infections, what those infections are, and what happens if a person gets an infection- what does that have to do with resident rights and responsibilities? </a:t>
            </a:r>
          </a:p>
          <a:p>
            <a:pPr lvl="1"/>
            <a:r>
              <a:rPr lang="en-US" dirty="0"/>
              <a:t>Well, all residents, those closest to them, including the nursing community’s staff and administration, want high-quality care and deserve an environment that promotes high-quality care (ADVANCE) - but care cannot reach its highest level of quality (ADVANCE) if a nursing home community is not preventing and controlling infections (ADVANCE), which we know can have a major impact on a resident’s overall well-being. As all nursing home communities experienced during the COVID-19 pandemic, infections that are not controlled in some nursing home communities can result in changes that impact a resident’s rights in all communities (ADVANCE), such as visitation and freedom to participate in activities. </a:t>
            </a:r>
          </a:p>
          <a:p>
            <a:pPr lvl="1"/>
            <a:r>
              <a:rPr lang="en-US" dirty="0"/>
              <a:t>Residents and their families have a right to quality care. When nursing home communities work side by side with residents and those closest to them, such as family members, to prevent and control infections, this demonstrates a commitment to quality care that preserves and promotes resident rights. </a:t>
            </a:r>
          </a:p>
          <a:p>
            <a:pPr lvl="1"/>
            <a:endParaRPr lang="en-US" dirty="0"/>
          </a:p>
          <a:p>
            <a:pPr lvl="1"/>
            <a:r>
              <a:rPr lang="en-US" dirty="0"/>
              <a:t>When infections are prevented and controlled to deliver high-quality care, two major resident rights are protected: being informed and involved. (ADVANCE) </a:t>
            </a:r>
          </a:p>
          <a:p>
            <a:endParaRPr lang="en-US" dirty="0"/>
          </a:p>
          <a:p>
            <a:endParaRPr lang="en-US" dirty="0"/>
          </a:p>
          <a:p>
            <a:r>
              <a:rPr lang="en-US" dirty="0"/>
              <a:t>Know Before You Go!</a:t>
            </a:r>
          </a:p>
          <a:p>
            <a:pPr lvl="1"/>
            <a:r>
              <a:rPr lang="en-US" dirty="0"/>
              <a:t>Federal regulations related to infection prevention (§483.80) and quality assurance and performance improvement (§483.75) establish minimum standards in these areas. See the References and resources for CMS documents. </a:t>
            </a:r>
          </a:p>
          <a:p>
            <a:pPr lvl="1"/>
            <a:r>
              <a:rPr lang="en-US" dirty="0"/>
              <a:t>Federal surveyors use F tags to document and communicate violations of quality care. Infection prevention covers F880-F887; quality assurance and performance improvement covers F865-F868. See the References and resources for CMS documents.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17</a:t>
            </a:fld>
            <a:endParaRPr lang="cs-CZ"/>
          </a:p>
        </p:txBody>
      </p:sp>
      <p:sp>
        <p:nvSpPr>
          <p:cNvPr id="5" name="Footer Placeholder 4">
            <a:extLst>
              <a:ext uri="{FF2B5EF4-FFF2-40B4-BE49-F238E27FC236}">
                <a16:creationId xmlns:a16="http://schemas.microsoft.com/office/drawing/2014/main" id="{723D1B62-7C7E-4A88-8342-B4422A71905C}"/>
              </a:ext>
            </a:extLst>
          </p:cNvPr>
          <p:cNvSpPr>
            <a:spLocks noGrp="1"/>
          </p:cNvSpPr>
          <p:nvPr>
            <p:ph type="ftr" sz="quarter" idx="4"/>
          </p:nvPr>
        </p:nvSpPr>
        <p:spPr/>
        <p:txBody>
          <a:bodyPr/>
          <a:lstStyle/>
          <a:p>
            <a:r>
              <a:rPr lang="cs-CZ" dirty="0"/>
              <a:t>https://www.unthsc.edu/center-for-geriatrics/education-programs/icare/</a:t>
            </a:r>
            <a:endParaRPr lang="en-US" dirty="0"/>
          </a:p>
        </p:txBody>
      </p:sp>
      <p:sp>
        <p:nvSpPr>
          <p:cNvPr id="6" name="Header Placeholder 5">
            <a:extLst>
              <a:ext uri="{FF2B5EF4-FFF2-40B4-BE49-F238E27FC236}">
                <a16:creationId xmlns:a16="http://schemas.microsoft.com/office/drawing/2014/main" id="{DF9090F1-CB18-443E-B001-7111C9540C1F}"/>
              </a:ext>
            </a:extLst>
          </p:cNvPr>
          <p:cNvSpPr>
            <a:spLocks noGrp="1"/>
          </p:cNvSpPr>
          <p:nvPr>
            <p:ph type="hdr" sz="quarter"/>
          </p:nvPr>
        </p:nvSpPr>
        <p:spPr/>
        <p:txBody>
          <a:bodyPr/>
          <a:lstStyle/>
          <a:p>
            <a:r>
              <a:rPr lang="en-US"/>
              <a:t>ICARE: Infection Control Advocate and Resident Education</a:t>
            </a:r>
            <a:endParaRPr lang="cs-CZ" dirty="0"/>
          </a:p>
        </p:txBody>
      </p:sp>
      <p:sp>
        <p:nvSpPr>
          <p:cNvPr id="11" name="Slide Image Placeholder 10">
            <a:extLst>
              <a:ext uri="{FF2B5EF4-FFF2-40B4-BE49-F238E27FC236}">
                <a16:creationId xmlns:a16="http://schemas.microsoft.com/office/drawing/2014/main" id="{47491D5B-AD85-4244-B238-8DC105A549D4}"/>
              </a:ext>
            </a:extLst>
          </p:cNvPr>
          <p:cNvSpPr>
            <a:spLocks noGrp="1" noRot="1" noChangeAspect="1"/>
          </p:cNvSpPr>
          <p:nvPr>
            <p:ph type="sldImg"/>
          </p:nvPr>
        </p:nvSpPr>
        <p:spPr>
          <a:xfrm>
            <a:off x="1147763" y="685800"/>
            <a:ext cx="4256087" cy="2393950"/>
          </a:xfrm>
        </p:spPr>
      </p:sp>
    </p:spTree>
    <p:extLst>
      <p:ext uri="{BB962C8B-B14F-4D97-AF65-F5344CB8AC3E}">
        <p14:creationId xmlns:p14="http://schemas.microsoft.com/office/powerpoint/2010/main" val="27845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Being informed (ADVANCE)  includes (ADVANCE) getting information in a language you understand (ADVANCE) about an infection you may have (ADVANCE) and how to prevent spreading the germ to others (ADVANCE). </a:t>
            </a:r>
          </a:p>
          <a:p>
            <a:pPr lvl="1"/>
            <a:r>
              <a:rPr lang="en-US" dirty="0"/>
              <a:t>Being involved (ADVANCE) in all decisions that affect your care, such as the (ADVANCE) medicines you take, any treatments given to you, or any other precautions to prevent the spread of infections. This helps you understand what is needed to prevent infections and helps you decide what treatment is best for you and (ADVANCE) even refuse treatment or service if you decide, with the help of your health team and others, that is the best step for your overall health.  </a:t>
            </a:r>
          </a:p>
          <a:p>
            <a:endParaRPr lang="en-US" dirty="0"/>
          </a:p>
          <a:p>
            <a:r>
              <a:rPr lang="en-US" dirty="0"/>
              <a:t>Know Before You Go!</a:t>
            </a:r>
          </a:p>
          <a:p>
            <a:pPr lvl="1"/>
            <a:r>
              <a:rPr lang="en-US" dirty="0"/>
              <a:t>Residents and advocates have rights and responsibilities regarding common infections in nursing homes. They have the right to be informed and involved in resident care. </a:t>
            </a:r>
          </a:p>
          <a:p>
            <a:pPr lvl="2"/>
            <a:r>
              <a:rPr lang="en-US" dirty="0"/>
              <a:t>Informed about their health status in a language they understand. This includes being informed about any medical conditions, medicine, and supplements being given. A resident also has the right to know about communicable disease or infection incidences in other residents or staff. Facilities are required to notify residents and their representatives in a timely fashion</a:t>
            </a:r>
          </a:p>
          <a:p>
            <a:pPr lvl="2"/>
            <a:r>
              <a:rPr lang="en-US" dirty="0"/>
              <a:t>It is also important to stress in the scenario, Monique, Ms. Johnson’s daughter, has concerns, but it is up to Ms. Johnson to be informed and involved in her care and determine the level of involvement she finds acceptable for her daughter. </a:t>
            </a:r>
          </a:p>
          <a:p>
            <a:pPr lvl="2"/>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18</a:t>
            </a:fld>
            <a:endParaRPr lang="cs-CZ"/>
          </a:p>
        </p:txBody>
      </p:sp>
      <p:sp>
        <p:nvSpPr>
          <p:cNvPr id="5" name="Footer Placeholder 4">
            <a:extLst>
              <a:ext uri="{FF2B5EF4-FFF2-40B4-BE49-F238E27FC236}">
                <a16:creationId xmlns:a16="http://schemas.microsoft.com/office/drawing/2014/main" id="{9516A5D7-8F19-430A-9B12-11D63C4E73AC}"/>
              </a:ext>
            </a:extLst>
          </p:cNvPr>
          <p:cNvSpPr>
            <a:spLocks noGrp="1"/>
          </p:cNvSpPr>
          <p:nvPr>
            <p:ph type="ftr" sz="quarter" idx="4"/>
          </p:nvPr>
        </p:nvSpPr>
        <p:spPr/>
        <p:txBody>
          <a:bodyPr/>
          <a:lstStyle/>
          <a:p>
            <a:r>
              <a:rPr lang="cs-CZ" dirty="0"/>
              <a:t>https://www.unthsc.edu/center-for-geriatrics/education-programs/icare/</a:t>
            </a:r>
            <a:endParaRPr lang="en-US" dirty="0"/>
          </a:p>
        </p:txBody>
      </p:sp>
      <p:sp>
        <p:nvSpPr>
          <p:cNvPr id="6" name="Header Placeholder 5">
            <a:extLst>
              <a:ext uri="{FF2B5EF4-FFF2-40B4-BE49-F238E27FC236}">
                <a16:creationId xmlns:a16="http://schemas.microsoft.com/office/drawing/2014/main" id="{F9691FCD-3D6F-4604-AE0E-707020541E2C}"/>
              </a:ext>
            </a:extLst>
          </p:cNvPr>
          <p:cNvSpPr>
            <a:spLocks noGrp="1"/>
          </p:cNvSpPr>
          <p:nvPr>
            <p:ph type="hdr" sz="quarter"/>
          </p:nvPr>
        </p:nvSpPr>
        <p:spPr/>
        <p:txBody>
          <a:bodyPr/>
          <a:lstStyle/>
          <a:p>
            <a:r>
              <a:rPr lang="en-US"/>
              <a:t>ICARE: Infection Control Advocate and Resident Education</a:t>
            </a:r>
            <a:endParaRPr lang="cs-CZ" dirty="0"/>
          </a:p>
        </p:txBody>
      </p:sp>
      <p:sp>
        <p:nvSpPr>
          <p:cNvPr id="11" name="Slide Image Placeholder 10">
            <a:extLst>
              <a:ext uri="{FF2B5EF4-FFF2-40B4-BE49-F238E27FC236}">
                <a16:creationId xmlns:a16="http://schemas.microsoft.com/office/drawing/2014/main" id="{9BCC2AE0-F1A0-48DF-87BF-0C0D24C6A113}"/>
              </a:ext>
            </a:extLst>
          </p:cNvPr>
          <p:cNvSpPr>
            <a:spLocks noGrp="1" noRot="1" noChangeAspect="1"/>
          </p:cNvSpPr>
          <p:nvPr>
            <p:ph type="sldImg"/>
          </p:nvPr>
        </p:nvSpPr>
        <p:spPr>
          <a:xfrm>
            <a:off x="1147763" y="685800"/>
            <a:ext cx="4256087" cy="2393950"/>
          </a:xfrm>
        </p:spPr>
      </p:sp>
    </p:spTree>
    <p:extLst>
      <p:ext uri="{BB962C8B-B14F-4D97-AF65-F5344CB8AC3E}">
        <p14:creationId xmlns:p14="http://schemas.microsoft.com/office/powerpoint/2010/main" val="1039768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A strong program to prevent and control infections is a major step in providing quality care in nursing home communities. (ADVANCE) Federal and state law requirements provide information to nursing home communities so they may have an infection prevention and control program which (ADVANCE) 1) has a system for preventing, identifying, reporting, investigating, and controlling infections and communicable diseases for all residents, staff, volunteers, visitors, and other individuals who provide services. (ADVANCE) 2) promotes appropriate antibiotic use that improves resident outcomes and reduces resistance to antibiotics by germs and (ADVANCE)  3) includes a process to record and correct any incidents related to infection prevention and control.</a:t>
            </a:r>
          </a:p>
          <a:p>
            <a:pPr lvl="0"/>
            <a:endParaRPr lang="en-US" dirty="0"/>
          </a:p>
          <a:p>
            <a:pPr lvl="0"/>
            <a:r>
              <a:rPr lang="en-US" dirty="0"/>
              <a:t>Know Before You Go!</a:t>
            </a:r>
          </a:p>
          <a:p>
            <a:pPr lvl="1"/>
            <a:r>
              <a:rPr lang="en-US" dirty="0"/>
              <a:t>Be familiar with the handout entitled “Infection Prevention and Control: Regulations &amp; Requirements”; this handout is based on the CMS State Operations Manual Appendix PP- Guidance to Surveyors for Long-Term Care Facilities (Appendix PP) revised 11-22-17. Regulations related to infection prevention and control and antibiotic stewardship can be found in §483.80 Infection Control. See the References and resources for CMS documents. </a:t>
            </a:r>
          </a:p>
          <a:p>
            <a:pPr lvl="0"/>
            <a:endParaRPr lang="en-US" dirty="0"/>
          </a:p>
          <a:p>
            <a:pPr lvl="0"/>
            <a:endParaRPr lang="en-US" dirty="0"/>
          </a:p>
          <a:p>
            <a:pPr lvl="0"/>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19</a:t>
            </a:fld>
            <a:endParaRPr lang="cs-CZ"/>
          </a:p>
        </p:txBody>
      </p:sp>
      <p:sp>
        <p:nvSpPr>
          <p:cNvPr id="5" name="Footer Placeholder 4">
            <a:extLst>
              <a:ext uri="{FF2B5EF4-FFF2-40B4-BE49-F238E27FC236}">
                <a16:creationId xmlns:a16="http://schemas.microsoft.com/office/drawing/2014/main" id="{D51F7B60-82BD-439A-9781-AC42A7A24A4C}"/>
              </a:ext>
            </a:extLst>
          </p:cNvPr>
          <p:cNvSpPr>
            <a:spLocks noGrp="1"/>
          </p:cNvSpPr>
          <p:nvPr>
            <p:ph type="ftr" sz="quarter" idx="4"/>
          </p:nvPr>
        </p:nvSpPr>
        <p:spPr/>
        <p:txBody>
          <a:bodyPr/>
          <a:lstStyle/>
          <a:p>
            <a:r>
              <a:rPr lang="cs-CZ" dirty="0"/>
              <a:t>https://www.unthsc.edu/center-for-geriatrics/education-programs/icare/</a:t>
            </a:r>
            <a:endParaRPr lang="en-US" dirty="0"/>
          </a:p>
        </p:txBody>
      </p:sp>
      <p:sp>
        <p:nvSpPr>
          <p:cNvPr id="6" name="Header Placeholder 5">
            <a:extLst>
              <a:ext uri="{FF2B5EF4-FFF2-40B4-BE49-F238E27FC236}">
                <a16:creationId xmlns:a16="http://schemas.microsoft.com/office/drawing/2014/main" id="{9DE40854-433A-4AED-9240-6D7DCB69E3A2}"/>
              </a:ext>
            </a:extLst>
          </p:cNvPr>
          <p:cNvSpPr>
            <a:spLocks noGrp="1"/>
          </p:cNvSpPr>
          <p:nvPr>
            <p:ph type="hdr" sz="quarter"/>
          </p:nvPr>
        </p:nvSpPr>
        <p:spPr/>
        <p:txBody>
          <a:bodyPr/>
          <a:lstStyle/>
          <a:p>
            <a:r>
              <a:rPr lang="en-US"/>
              <a:t>ICARE: Infection Control Advocate and Resident Education</a:t>
            </a:r>
            <a:endParaRPr lang="cs-CZ" dirty="0"/>
          </a:p>
        </p:txBody>
      </p:sp>
      <p:sp>
        <p:nvSpPr>
          <p:cNvPr id="11" name="Slide Image Placeholder 10">
            <a:extLst>
              <a:ext uri="{FF2B5EF4-FFF2-40B4-BE49-F238E27FC236}">
                <a16:creationId xmlns:a16="http://schemas.microsoft.com/office/drawing/2014/main" id="{3BC53DBB-985E-4691-B783-5161F6287C1A}"/>
              </a:ext>
            </a:extLst>
          </p:cNvPr>
          <p:cNvSpPr>
            <a:spLocks noGrp="1" noRot="1" noChangeAspect="1"/>
          </p:cNvSpPr>
          <p:nvPr>
            <p:ph type="sldImg"/>
          </p:nvPr>
        </p:nvSpPr>
        <p:spPr>
          <a:xfrm>
            <a:off x="1147763" y="685800"/>
            <a:ext cx="4256087" cy="2393950"/>
          </a:xfrm>
        </p:spPr>
      </p:sp>
    </p:spTree>
    <p:extLst>
      <p:ext uri="{BB962C8B-B14F-4D97-AF65-F5344CB8AC3E}">
        <p14:creationId xmlns:p14="http://schemas.microsoft.com/office/powerpoint/2010/main" val="3161776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31FC4CB-3D95-E245-ABFA-3455484C67F2}" type="slidenum">
              <a:rPr lang="en-US" smtClean="0"/>
              <a:pPr/>
              <a:t>2</a:t>
            </a:fld>
            <a:endParaRPr lang="en-US"/>
          </a:p>
        </p:txBody>
      </p:sp>
      <p:sp>
        <p:nvSpPr>
          <p:cNvPr id="5" name="Footer Placeholder 4">
            <a:extLst>
              <a:ext uri="{FF2B5EF4-FFF2-40B4-BE49-F238E27FC236}">
                <a16:creationId xmlns:a16="http://schemas.microsoft.com/office/drawing/2014/main" id="{D32FE1B2-9533-461D-A81B-698CC8FE3A75}"/>
              </a:ext>
            </a:extLst>
          </p:cNvPr>
          <p:cNvSpPr>
            <a:spLocks noGrp="1"/>
          </p:cNvSpPr>
          <p:nvPr>
            <p:ph type="ftr" sz="quarter" idx="4"/>
          </p:nvPr>
        </p:nvSpPr>
        <p:spPr/>
        <p:txBody>
          <a:bodyPr/>
          <a:lstStyle/>
          <a:p>
            <a:r>
              <a:rPr lang="cs-CZ" dirty="0"/>
              <a:t>https://www.unthsc.edu/center-for-geriatrics/education-programs/icare/</a:t>
            </a:r>
            <a:endParaRPr lang="en-US" dirty="0"/>
          </a:p>
        </p:txBody>
      </p:sp>
      <p:sp>
        <p:nvSpPr>
          <p:cNvPr id="6" name="Header Placeholder 5">
            <a:extLst>
              <a:ext uri="{FF2B5EF4-FFF2-40B4-BE49-F238E27FC236}">
                <a16:creationId xmlns:a16="http://schemas.microsoft.com/office/drawing/2014/main" id="{15A89D7E-9F7A-4F92-8E42-BA2D81B7F2CC}"/>
              </a:ext>
            </a:extLst>
          </p:cNvPr>
          <p:cNvSpPr>
            <a:spLocks noGrp="1"/>
          </p:cNvSpPr>
          <p:nvPr>
            <p:ph type="hdr" sz="quarter"/>
          </p:nvPr>
        </p:nvSpPr>
        <p:spPr/>
        <p:txBody>
          <a:bodyPr/>
          <a:lstStyle/>
          <a:p>
            <a:r>
              <a:rPr lang="en-US"/>
              <a:t>ICARE: Infection Control Advocate and Resident Education</a:t>
            </a:r>
            <a:endParaRPr lang="cs-CZ" dirty="0"/>
          </a:p>
        </p:txBody>
      </p:sp>
      <p:sp>
        <p:nvSpPr>
          <p:cNvPr id="41" name="Slide Image Placeholder 40">
            <a:extLst>
              <a:ext uri="{FF2B5EF4-FFF2-40B4-BE49-F238E27FC236}">
                <a16:creationId xmlns:a16="http://schemas.microsoft.com/office/drawing/2014/main" id="{F5E2EDEB-60DC-4B61-8E25-2F2276958F99}"/>
              </a:ext>
            </a:extLst>
          </p:cNvPr>
          <p:cNvSpPr>
            <a:spLocks noGrp="1" noRot="1" noChangeAspect="1"/>
          </p:cNvSpPr>
          <p:nvPr>
            <p:ph type="sldImg"/>
          </p:nvPr>
        </p:nvSpPr>
        <p:spPr>
          <a:xfrm>
            <a:off x="1147763" y="685800"/>
            <a:ext cx="4256087" cy="2393950"/>
          </a:xfrm>
        </p:spPr>
      </p:sp>
      <p:sp>
        <p:nvSpPr>
          <p:cNvPr id="42" name="Notes Placeholder 41">
            <a:extLst>
              <a:ext uri="{FF2B5EF4-FFF2-40B4-BE49-F238E27FC236}">
                <a16:creationId xmlns:a16="http://schemas.microsoft.com/office/drawing/2014/main" id="{84B25A07-53F8-4ECD-B6FA-3CE6ED26B361}"/>
              </a:ext>
            </a:extLst>
          </p:cNvPr>
          <p:cNvSpPr>
            <a:spLocks noGrp="1"/>
          </p:cNvSpPr>
          <p:nvPr>
            <p:ph type="body" idx="1"/>
          </p:nvPr>
        </p:nvSpPr>
        <p:spPr/>
        <p:txBody>
          <a:bodyPr/>
          <a:lstStyle/>
          <a:p>
            <a:r>
              <a:rPr lang="en-US" dirty="0"/>
              <a:t>Script:</a:t>
            </a:r>
          </a:p>
          <a:p>
            <a:pPr lvl="1"/>
            <a:r>
              <a:rPr lang="en-US" dirty="0"/>
              <a:t>In this lesson, we will cover common infections in nursing home communities. </a:t>
            </a:r>
          </a:p>
          <a:p>
            <a:pPr lvl="1"/>
            <a:endParaRPr lang="en-US" dirty="0"/>
          </a:p>
          <a:p>
            <a:pPr lvl="0"/>
            <a:r>
              <a:rPr lang="en-US" dirty="0"/>
              <a:t>Ombudsman Notes:</a:t>
            </a:r>
          </a:p>
          <a:p>
            <a:pPr lvl="1"/>
            <a:r>
              <a:rPr lang="en-US" dirty="0"/>
              <a:t>Lesson Main Messages:</a:t>
            </a:r>
          </a:p>
          <a:p>
            <a:pPr lvl="2"/>
            <a:r>
              <a:rPr lang="en-US" dirty="0"/>
              <a:t>Several types of infections are common in nursing homes due to factors related to the resident, the environment, and the type of microbes that thrive in that environment. </a:t>
            </a:r>
          </a:p>
          <a:p>
            <a:pPr lvl="2"/>
            <a:r>
              <a:rPr lang="en-US" dirty="0"/>
              <a:t>Getting an infection can lead to various outcomes that can affect residents’ rights differently.</a:t>
            </a:r>
          </a:p>
          <a:p>
            <a:pPr lvl="2"/>
            <a:r>
              <a:rPr lang="en-US" dirty="0"/>
              <a:t>Regardless of what happens after an infection, residents have the right to be informed and involved in their care as well as infection prevention strategies in their nursing home</a:t>
            </a:r>
          </a:p>
          <a:p>
            <a:pPr lvl="0"/>
            <a:endParaRPr lang="en-US" dirty="0"/>
          </a:p>
          <a:p>
            <a:pPr lvl="0"/>
            <a:r>
              <a:rPr lang="en-US" dirty="0"/>
              <a:t>Lesson Materials:</a:t>
            </a:r>
          </a:p>
          <a:p>
            <a:pPr lvl="2"/>
            <a:r>
              <a:rPr lang="en-US" dirty="0"/>
              <a:t>https://rise.articulate.com/share/GkbhWNxmeXMj2b_kmYulZu-bh_cHZJq3</a:t>
            </a:r>
          </a:p>
          <a:p>
            <a:pPr lvl="2"/>
            <a:r>
              <a:rPr lang="en-US" dirty="0"/>
              <a:t>Handout- Nursing Homes: Common Germs &amp; Infections</a:t>
            </a:r>
          </a:p>
          <a:p>
            <a:pPr lvl="2"/>
            <a:r>
              <a:rPr lang="en-US" dirty="0"/>
              <a:t>Handout- Preserve my Rights, Prevent Infections</a:t>
            </a:r>
          </a:p>
          <a:p>
            <a:pPr lvl="2"/>
            <a:r>
              <a:rPr lang="en-US" dirty="0"/>
              <a:t>Additional handouts can include: </a:t>
            </a:r>
          </a:p>
          <a:p>
            <a:pPr lvl="3"/>
            <a:r>
              <a:rPr lang="en-US" dirty="0"/>
              <a:t>Infection Prevention and Control: Regulations &amp; Requirements</a:t>
            </a:r>
          </a:p>
          <a:p>
            <a:pPr lvl="3"/>
            <a:r>
              <a:rPr lang="en-US" dirty="0"/>
              <a:t>Resident Care &amp; Rights and Key Nursing Home Positions (note there are a total of five of these handouts for each key type of position: Administration, General Care Services, Medical Services, Nursing Services, and Resident Support.</a:t>
            </a:r>
          </a:p>
          <a:p>
            <a:pPr lvl="0"/>
            <a:endParaRPr lang="en-US" dirty="0"/>
          </a:p>
          <a:p>
            <a:pPr lvl="2"/>
            <a:r>
              <a:rPr lang="en-US" dirty="0"/>
              <a:t>Total Teach Time: ~30 minutes</a:t>
            </a:r>
          </a:p>
          <a:p>
            <a:pPr lvl="2"/>
            <a:r>
              <a:rPr lang="en-US" dirty="0"/>
              <a:t>Lesson video run time: 13 minutes</a:t>
            </a:r>
          </a:p>
          <a:p>
            <a:pPr lvl="2"/>
            <a:r>
              <a:rPr lang="en-US" dirty="0"/>
              <a:t>Discussion &amp; Advocacy: ~5-10 minutes</a:t>
            </a:r>
          </a:p>
          <a:p>
            <a:pPr lvl="0"/>
            <a:endParaRPr lang="en-US" dirty="0"/>
          </a:p>
        </p:txBody>
      </p:sp>
    </p:spTree>
    <p:extLst>
      <p:ext uri="{BB962C8B-B14F-4D97-AF65-F5344CB8AC3E}">
        <p14:creationId xmlns:p14="http://schemas.microsoft.com/office/powerpoint/2010/main" val="1438748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r>
              <a:rPr lang="en-US"/>
              <a:t>ICARE: Infection Control Advocate and Resident Education</a:t>
            </a:r>
            <a:endParaRPr lang="cs-CZ"/>
          </a:p>
        </p:txBody>
      </p:sp>
      <p:sp>
        <p:nvSpPr>
          <p:cNvPr id="5" name="Notes Placeholder 4"/>
          <p:cNvSpPr>
            <a:spLocks noGrp="1"/>
          </p:cNvSpPr>
          <p:nvPr>
            <p:ph type="body" sz="quarter" idx="3"/>
          </p:nvPr>
        </p:nvSpPr>
        <p:spPr/>
        <p:txBody>
          <a:bodyPr/>
          <a:lstStyle/>
          <a:p>
            <a:pPr lvl="0"/>
            <a:r>
              <a:rPr lang="en-US" dirty="0"/>
              <a:t>Script:</a:t>
            </a:r>
          </a:p>
          <a:p>
            <a:pPr lvl="1"/>
            <a:r>
              <a:rPr lang="en-US" dirty="0"/>
              <a:t>So let’s go back to Ms. Johnson, Monique’s mother. Ms. Johnson has a right to be informed (ADVANCE) about her specific condition and why she is on antibiotics again. Ms. Johnson also has the right to be informed (ADVANCE) about common infections occurring in the nursing home and the facility’s plan to prevent them. While age can lead to changes, including chronic conditions, older adults are not destined to have infections, and prevention and control measures are important to stop the spread. Infections can lead to serious but preventable outcomes. </a:t>
            </a:r>
          </a:p>
          <a:p>
            <a:pPr lvl="1"/>
            <a:r>
              <a:rPr lang="en-US" dirty="0"/>
              <a:t>While Monique is concerned for her mother, it is up to Stella, Monique's mother, to decide how much involvement she would like her daughter to have in her care. (ADVANCE) Ms. Johnson has a right to be involved (ADVANCE) in her care planning, including care to prevent infection and ask about any treatments she is on. Ms. Johnson (ADVANCE) also has the right to refuse any treatment, services, or care as long as they do not harm other residents. For example, if Ms. Johnson was asked to be on a urinary catheter because she has issues with controlling her bladder, she could refuse the catheter. This may help keep her off of antibiotics, and a facility must promote practices that can limit antibiotic use, as excessive use of antibiotics can lead to resistance to germs. </a:t>
            </a:r>
          </a:p>
        </p:txBody>
      </p:sp>
      <p:sp>
        <p:nvSpPr>
          <p:cNvPr id="6" name="Footer Placeholder 5"/>
          <p:cNvSpPr>
            <a:spLocks noGrp="1"/>
          </p:cNvSpPr>
          <p:nvPr>
            <p:ph type="ftr" sz="quarter" idx="4"/>
          </p:nvPr>
        </p:nvSpPr>
        <p:spPr/>
        <p:txBody>
          <a:bodyPr/>
          <a:lstStyle>
            <a:lvl1pPr algn="l">
              <a:defRPr sz="1200"/>
            </a:lvl1pPr>
          </a:lstStyle>
          <a:p>
            <a:r>
              <a:rPr lang="fr-FR" dirty="0"/>
              <a:t>https://www.unthsc.edu/center-for-geriatrics/education-programs/icare/</a:t>
            </a:r>
            <a:endParaRPr lang="cs-CZ" dirty="0"/>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20</a:t>
            </a:fld>
            <a:endParaRPr lang="cs-CZ"/>
          </a:p>
        </p:txBody>
      </p:sp>
      <p:sp>
        <p:nvSpPr>
          <p:cNvPr id="12" name="Slide Image Placeholder 11">
            <a:extLst>
              <a:ext uri="{FF2B5EF4-FFF2-40B4-BE49-F238E27FC236}">
                <a16:creationId xmlns:a16="http://schemas.microsoft.com/office/drawing/2014/main" id="{7DC6A015-6FC1-4C3E-B7D5-EB7139EA7BAF}"/>
              </a:ext>
            </a:extLst>
          </p:cNvPr>
          <p:cNvSpPr>
            <a:spLocks noGrp="1" noRot="1" noChangeAspect="1"/>
          </p:cNvSpPr>
          <p:nvPr>
            <p:ph type="sldImg"/>
          </p:nvPr>
        </p:nvSpPr>
        <p:spPr>
          <a:xfrm>
            <a:off x="1147763" y="685800"/>
            <a:ext cx="4256087" cy="2393950"/>
          </a:xfrm>
        </p:spPr>
      </p:sp>
    </p:spTree>
    <p:extLst>
      <p:ext uri="{BB962C8B-B14F-4D97-AF65-F5344CB8AC3E}">
        <p14:creationId xmlns:p14="http://schemas.microsoft.com/office/powerpoint/2010/main" val="924069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Now that we covered this lesson on common infections in nursing homes and saw what happened to Ms. Johnson, let’s talk a little bit about what we learned. (read selected discussion points)</a:t>
            </a:r>
          </a:p>
          <a:p>
            <a:pPr lvl="0"/>
            <a:endParaRPr lang="en-US" dirty="0"/>
          </a:p>
          <a:p>
            <a:pPr lvl="0"/>
            <a:r>
              <a:rPr lang="en-US" dirty="0"/>
              <a:t>Ombudsman Notes:</a:t>
            </a:r>
          </a:p>
          <a:p>
            <a:pPr lvl="1"/>
            <a:r>
              <a:rPr lang="en-US" dirty="0"/>
              <a:t>Discussion &amp; Advocacy Points: </a:t>
            </a:r>
          </a:p>
          <a:p>
            <a:pPr lvl="1"/>
            <a:r>
              <a:rPr lang="en-US" dirty="0"/>
              <a:t>After watching this lesson or having residents/family members watch it, consider the questions below to reinforce learning and promote discussion. Feel free to edit this slide to use one or more questions:</a:t>
            </a:r>
          </a:p>
          <a:p>
            <a:pPr lvl="1"/>
            <a:r>
              <a:rPr lang="en-US" dirty="0"/>
              <a:t>Why do you think living arrangements put nursing home residents at greater risk of getting an infection? </a:t>
            </a:r>
          </a:p>
          <a:p>
            <a:pPr lvl="2"/>
            <a:r>
              <a:rPr lang="en-US" dirty="0"/>
              <a:t>The purpose of this question is to emphasize that infections that spread from one person to another are of most concern. These are referred to as communicable diseases. With more people in one space, these communicable diseases spread easily.</a:t>
            </a:r>
          </a:p>
          <a:p>
            <a:pPr lvl="1"/>
            <a:r>
              <a:rPr lang="en-US" dirty="0"/>
              <a:t>What type of “bad bug” do you think is the greatest threat to nursing home residents and why? </a:t>
            </a:r>
          </a:p>
          <a:p>
            <a:pPr lvl="2"/>
            <a:r>
              <a:rPr lang="en-US" dirty="0"/>
              <a:t>The purpose of this question is to emphasize that there are other infections besides COVID-19 that pose a threat to nursing home residents, such as multi-drug-resistant bacteria. Like COVID-19, these infections can spread “silently” through a nursing home, meaning that people can have an infection and not know it because they have no signs and symptoms but can still spread to other people. </a:t>
            </a:r>
          </a:p>
          <a:p>
            <a:pPr lvl="1"/>
            <a:r>
              <a:rPr lang="en-US" dirty="0"/>
              <a:t>If a person can still spread an infection even if they are not sick- how can infections be prevented and controlled in a nursing home? </a:t>
            </a:r>
          </a:p>
          <a:p>
            <a:pPr lvl="2"/>
            <a:r>
              <a:rPr lang="en-US" dirty="0"/>
              <a:t>The purpose of this question is to emphasize that because people can spread infections even if they do not have signs and symptoms, facilities are required to have a strong plan in place to identify and control infections in all residents; although it is a challenge, facilities have to use other ways to detect these infections that do not rely on the infected person feeling sick as with testing unvaccinated HCWs for COVID even if they do not have signs or symptoms. </a:t>
            </a:r>
          </a:p>
          <a:p>
            <a:pPr lvl="1"/>
            <a:r>
              <a:rPr lang="en-US" dirty="0"/>
              <a:t>In the scenario, does Monique have the right to inquire and take charge of her mother’s care? </a:t>
            </a:r>
          </a:p>
          <a:p>
            <a:pPr lvl="2"/>
            <a:r>
              <a:rPr lang="en-US" dirty="0"/>
              <a:t>The purpose of this question is to emphasize that resident rights belong to the resident- unless otherwise established by a healthcare provider, a resident has individual rights, and these rights must be protected. </a:t>
            </a:r>
          </a:p>
        </p:txBody>
      </p:sp>
      <p:sp>
        <p:nvSpPr>
          <p:cNvPr id="4" name="Slide Number Placeholder 3"/>
          <p:cNvSpPr>
            <a:spLocks noGrp="1"/>
          </p:cNvSpPr>
          <p:nvPr>
            <p:ph type="sldNum" sz="quarter" idx="10"/>
          </p:nvPr>
        </p:nvSpPr>
        <p:spPr/>
        <p:txBody>
          <a:bodyPr/>
          <a:lstStyle/>
          <a:p>
            <a:fld id="{871B2431-D351-4C6E-A3CF-9DFAC0E3E050}" type="slidenum">
              <a:rPr lang="cs-CZ" smtClean="0"/>
              <a:pPr/>
              <a:t>21</a:t>
            </a:fld>
            <a:endParaRPr lang="cs-CZ"/>
          </a:p>
        </p:txBody>
      </p:sp>
      <p:sp>
        <p:nvSpPr>
          <p:cNvPr id="5" name="Footer Placeholder 4">
            <a:extLst>
              <a:ext uri="{FF2B5EF4-FFF2-40B4-BE49-F238E27FC236}">
                <a16:creationId xmlns:a16="http://schemas.microsoft.com/office/drawing/2014/main" id="{120D6E06-0D2D-4AE9-9A67-E37C9697F1B2}"/>
              </a:ext>
            </a:extLst>
          </p:cNvPr>
          <p:cNvSpPr>
            <a:spLocks noGrp="1"/>
          </p:cNvSpPr>
          <p:nvPr>
            <p:ph type="ftr" sz="quarter" idx="4"/>
          </p:nvPr>
        </p:nvSpPr>
        <p:spPr/>
        <p:txBody>
          <a:bodyPr/>
          <a:lstStyle/>
          <a:p>
            <a:r>
              <a:rPr lang="cs-CZ" dirty="0"/>
              <a:t>https://www.unthsc.edu/center-for-geriatrics/education-programs/icare/</a:t>
            </a:r>
            <a:endParaRPr lang="en-US" dirty="0"/>
          </a:p>
        </p:txBody>
      </p:sp>
      <p:sp>
        <p:nvSpPr>
          <p:cNvPr id="6" name="Header Placeholder 5">
            <a:extLst>
              <a:ext uri="{FF2B5EF4-FFF2-40B4-BE49-F238E27FC236}">
                <a16:creationId xmlns:a16="http://schemas.microsoft.com/office/drawing/2014/main" id="{2F4F2C70-8A50-4B4C-B378-5EB65489C0C5}"/>
              </a:ext>
            </a:extLst>
          </p:cNvPr>
          <p:cNvSpPr>
            <a:spLocks noGrp="1"/>
          </p:cNvSpPr>
          <p:nvPr>
            <p:ph type="hdr" sz="quarter"/>
          </p:nvPr>
        </p:nvSpPr>
        <p:spPr/>
        <p:txBody>
          <a:bodyPr/>
          <a:lstStyle/>
          <a:p>
            <a:r>
              <a:rPr lang="en-US"/>
              <a:t>ICARE: Infection Control Advocate and Resident Education</a:t>
            </a:r>
            <a:endParaRPr lang="cs-CZ" dirty="0"/>
          </a:p>
        </p:txBody>
      </p:sp>
      <p:sp>
        <p:nvSpPr>
          <p:cNvPr id="11" name="Slide Image Placeholder 10">
            <a:extLst>
              <a:ext uri="{FF2B5EF4-FFF2-40B4-BE49-F238E27FC236}">
                <a16:creationId xmlns:a16="http://schemas.microsoft.com/office/drawing/2014/main" id="{F9B9AB55-B552-4C26-BC95-302512B7C40F}"/>
              </a:ext>
            </a:extLst>
          </p:cNvPr>
          <p:cNvSpPr>
            <a:spLocks noGrp="1" noRot="1" noChangeAspect="1"/>
          </p:cNvSpPr>
          <p:nvPr>
            <p:ph type="sldImg"/>
          </p:nvPr>
        </p:nvSpPr>
        <p:spPr>
          <a:xfrm>
            <a:off x="1147763" y="685800"/>
            <a:ext cx="4256087" cy="2393950"/>
          </a:xfrm>
        </p:spPr>
      </p:sp>
    </p:spTree>
    <p:extLst>
      <p:ext uri="{BB962C8B-B14F-4D97-AF65-F5344CB8AC3E}">
        <p14:creationId xmlns:p14="http://schemas.microsoft.com/office/powerpoint/2010/main" val="3522547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So, what next steps can you take to receive the highest quality of care and preserve your rights? </a:t>
            </a:r>
          </a:p>
          <a:p>
            <a:endParaRPr lang="en-US" dirty="0"/>
          </a:p>
          <a:p>
            <a:pPr lvl="0"/>
            <a:r>
              <a:rPr lang="en-US" dirty="0"/>
              <a:t>Ombudsman Notes:</a:t>
            </a:r>
          </a:p>
          <a:p>
            <a:pPr lvl="1"/>
            <a:r>
              <a:rPr lang="en-US" dirty="0"/>
              <a:t>After the discussion, be sure to emphasize at least one next step residents and family members can take to receive high-quality care and preserve their rights. How can you assist and provide follow-up for this step? </a:t>
            </a:r>
          </a:p>
          <a:p>
            <a:pPr lvl="0"/>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Recall that in the ICARE program, we move participants in small, realistic steps:</a:t>
            </a:r>
          </a:p>
          <a:p>
            <a:pPr lvl="2"/>
            <a:r>
              <a:rPr lang="en-US" dirty="0"/>
              <a:t>1) Education (defining and understanding infection prevention and quality care). </a:t>
            </a:r>
          </a:p>
          <a:p>
            <a:pPr lvl="2"/>
            <a:r>
              <a:rPr lang="en-US" dirty="0"/>
              <a:t>2) Engagement (begin incorporating direct interaction with nursing home leadership and staff on infection prevention quality measures)</a:t>
            </a:r>
          </a:p>
          <a:p>
            <a:pPr lvl="2"/>
            <a:r>
              <a:rPr lang="en-US" dirty="0"/>
              <a:t>3) Empowerment (motivate and support participants to take an active role in improving quality care through infection prevention-related quality improvement projects or other quality care initiatives)</a:t>
            </a:r>
          </a:p>
          <a:p>
            <a:pPr lvl="1"/>
            <a:r>
              <a:rPr lang="en-US" dirty="0"/>
              <a:t>Feel free to edit this slide to use one or more advocacy steps. It is very important to work with those in key roles within and external to the nursing home community to move through education, engagement, and empowerment. Advocacy next steps may include the following:</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Provide residents and their advocates with information about common infections in their facility.</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Suggest forming a resident or family council if not currently in place and having a member of the quality assurance and assessment committee (QAA committee) discuss any infection-related outcomes in the facility.</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Key roles include the Infection Preventionist and nursing home leadership, including the Administrator,  Director of Nursing, or Assistant Director of Nursing. These individuals should be able to provide information about the number and type of infections that have occurred in the nursing home. Note that they are not required to provide this information to residents, so it is important to stress the reason for your request and if they would be willing to provide this information to residents directly, for example, at a council meeting. To protect confidentiality and privacy, only overall numbers or types and not specific resident-level information can be shared. </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Key roles external to the nursing home can include public health staff such as epidemiologists. If there is a specific situation such as an outbreak, public health staff are required to be notified and will provide recommendations for prevention and control. Public health staff may be able to provide what recommendations were given to nursing home communities and why.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Promote care planning and how it can prevent infections, clarifying when a resident can refuse treatment, care, or service. </a:t>
            </a:r>
          </a:p>
          <a:p>
            <a:pPr lvl="1"/>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22</a:t>
            </a:fld>
            <a:endParaRPr lang="cs-CZ"/>
          </a:p>
        </p:txBody>
      </p:sp>
      <p:sp>
        <p:nvSpPr>
          <p:cNvPr id="5" name="Footer Placeholder 4">
            <a:extLst>
              <a:ext uri="{FF2B5EF4-FFF2-40B4-BE49-F238E27FC236}">
                <a16:creationId xmlns:a16="http://schemas.microsoft.com/office/drawing/2014/main" id="{00FBFACE-DA38-4457-834A-49C36020DA0A}"/>
              </a:ext>
            </a:extLst>
          </p:cNvPr>
          <p:cNvSpPr>
            <a:spLocks noGrp="1"/>
          </p:cNvSpPr>
          <p:nvPr>
            <p:ph type="ftr" sz="quarter" idx="4"/>
          </p:nvPr>
        </p:nvSpPr>
        <p:spPr/>
        <p:txBody>
          <a:bodyPr/>
          <a:lstStyle/>
          <a:p>
            <a:r>
              <a:rPr lang="cs-CZ"/>
              <a:t>https://www.unthsc.edu/center-for-geriatrics/education-programs/icare/</a:t>
            </a:r>
            <a:endParaRPr lang="en-US" dirty="0"/>
          </a:p>
        </p:txBody>
      </p:sp>
      <p:sp>
        <p:nvSpPr>
          <p:cNvPr id="6" name="Header Placeholder 5">
            <a:extLst>
              <a:ext uri="{FF2B5EF4-FFF2-40B4-BE49-F238E27FC236}">
                <a16:creationId xmlns:a16="http://schemas.microsoft.com/office/drawing/2014/main" id="{A8D7E2BD-52D1-4406-B7F8-8A830D390DE1}"/>
              </a:ext>
            </a:extLst>
          </p:cNvPr>
          <p:cNvSpPr>
            <a:spLocks noGrp="1"/>
          </p:cNvSpPr>
          <p:nvPr>
            <p:ph type="hdr" sz="quarter"/>
          </p:nvPr>
        </p:nvSpPr>
        <p:spPr/>
        <p:txBody>
          <a:bodyPr/>
          <a:lstStyle/>
          <a:p>
            <a:r>
              <a:rPr lang="en-US"/>
              <a:t>ICARE: Infection Control Advocate and Resident Education</a:t>
            </a:r>
            <a:endParaRPr lang="cs-CZ" dirty="0"/>
          </a:p>
        </p:txBody>
      </p:sp>
      <p:sp>
        <p:nvSpPr>
          <p:cNvPr id="15" name="Slide Image Placeholder 14">
            <a:extLst>
              <a:ext uri="{FF2B5EF4-FFF2-40B4-BE49-F238E27FC236}">
                <a16:creationId xmlns:a16="http://schemas.microsoft.com/office/drawing/2014/main" id="{99777475-1285-4C86-B7AE-97692A35241F}"/>
              </a:ext>
            </a:extLst>
          </p:cNvPr>
          <p:cNvSpPr>
            <a:spLocks noGrp="1" noRot="1" noChangeAspect="1"/>
          </p:cNvSpPr>
          <p:nvPr>
            <p:ph type="sldImg"/>
          </p:nvPr>
        </p:nvSpPr>
        <p:spPr>
          <a:xfrm>
            <a:off x="1147763" y="685800"/>
            <a:ext cx="4256087" cy="2393950"/>
          </a:xfrm>
        </p:spPr>
      </p:sp>
    </p:spTree>
    <p:extLst>
      <p:ext uri="{BB962C8B-B14F-4D97-AF65-F5344CB8AC3E}">
        <p14:creationId xmlns:p14="http://schemas.microsoft.com/office/powerpoint/2010/main" val="1645867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r>
              <a:rPr lang="en-US"/>
              <a:t>ICARE: Infection Control Advocate and Resident Education</a:t>
            </a:r>
            <a:endParaRPr lang="cs-CZ"/>
          </a:p>
        </p:txBody>
      </p:sp>
      <p:sp>
        <p:nvSpPr>
          <p:cNvPr id="5" name="Notes Placeholder 4"/>
          <p:cNvSpPr>
            <a:spLocks noGrp="1"/>
          </p:cNvSpPr>
          <p:nvPr>
            <p:ph type="body" sz="quarter" idx="3"/>
          </p:nvPr>
        </p:nvSpPr>
        <p:spPr/>
        <p:txBody>
          <a:bodyPr/>
          <a:lstStyle/>
          <a:p>
            <a:pPr lvl="0"/>
            <a:r>
              <a:rPr lang="en-US" dirty="0"/>
              <a:t>Script:</a:t>
            </a:r>
          </a:p>
          <a:p>
            <a:pPr lvl="1"/>
            <a:r>
              <a:rPr lang="en-US" dirty="0"/>
              <a:t>Thank you for watching this lesson; please see the ICARE website for additional information and support. </a:t>
            </a:r>
          </a:p>
          <a:p>
            <a:pPr lvl="0"/>
            <a:endParaRPr lang="en-US" dirty="0"/>
          </a:p>
          <a:p>
            <a:pPr lvl="0"/>
            <a:r>
              <a:rPr lang="en-US" dirty="0"/>
              <a:t>References &amp; Resources:</a:t>
            </a:r>
          </a:p>
          <a:p>
            <a:pPr lvl="2"/>
            <a:r>
              <a:rPr lang="en-US" dirty="0"/>
              <a:t>National Action Plan to Prevent Health Care-Associated Infections: Road Map to Elimination. Chapter 8: Long-term Care Facilities. April 2013. </a:t>
            </a:r>
            <a:r>
              <a:rPr lang="en-US" dirty="0">
                <a:hlinkClick r:id="rId3"/>
              </a:rPr>
              <a:t>https://health.gov/sites/default/files/2019-09/hai-action-plan-ltcf.pdf</a:t>
            </a:r>
            <a:endParaRPr lang="en-US" dirty="0"/>
          </a:p>
          <a:p>
            <a:pPr lvl="2"/>
            <a:r>
              <a:rPr lang="en-US" dirty="0" err="1"/>
              <a:t>Couderc</a:t>
            </a:r>
            <a:r>
              <a:rPr lang="en-US" dirty="0"/>
              <a:t> AL et al. (2021). Impact of care pathway for nursing home residents treated for cancer: ONCO-EHPAD study. Supportive Care in Cancer (2021) 29:3933–3942. https://doi.org/10.1007/s00520-020-05973-1</a:t>
            </a:r>
          </a:p>
          <a:p>
            <a:pPr lvl="2"/>
            <a:r>
              <a:rPr lang="en-US" dirty="0"/>
              <a:t>Unwin BK et al. (2010). Nursing home care: part I. Principles and pitfalls of practice. Am Fam Physician. 2010 May 15;81(10):1219-1227.</a:t>
            </a:r>
          </a:p>
          <a:p>
            <a:pPr lvl="2"/>
            <a:r>
              <a:rPr lang="en-US" dirty="0"/>
              <a:t>Unwin BK et al. (2010). Nursing home care: part II. Clinical aspects. Am Fam Physician. 2010 May 15;81(10):1229-1237.</a:t>
            </a:r>
          </a:p>
          <a:p>
            <a:pPr lvl="2"/>
            <a:r>
              <a:rPr lang="en-US" dirty="0"/>
              <a:t>CMS State Operations Manual, Appendix PP- Guidance to Surveyors for Long-term Care Facilities. Rev. 11-22-17. </a:t>
            </a:r>
            <a:r>
              <a:rPr lang="en-US" dirty="0">
                <a:hlinkClick r:id="rId4"/>
              </a:rPr>
              <a:t>https://www.cms.gov/medicare/provider-enrollment-and-certification/guidanceforlawsandregulations/downloads/appendix-pp-state-operations-manual.pdf</a:t>
            </a:r>
            <a:r>
              <a:rPr lang="en-US" dirty="0"/>
              <a:t> </a:t>
            </a:r>
          </a:p>
          <a:p>
            <a:pPr lvl="2"/>
            <a:r>
              <a:rPr lang="en-US" dirty="0"/>
              <a:t>CMS List of Revised F Tags. Revised 6-21-22. https://www.cms.gov/Medicare/Provider-Enrollment-and-Certification/GuidanceforLawsAndRegulations/Downloads/List-of-Revised-FTags.pdf </a:t>
            </a:r>
          </a:p>
          <a:p>
            <a:pPr lvl="2"/>
            <a:r>
              <a:rPr lang="en-US" dirty="0"/>
              <a:t>CMS Memo QSO-20-26-NH. April 19, 2020. Upcoming requirements for notification of confirmed COVID-19 (or COVID-19 persons under investigation) among residents and staff in nursing homes. </a:t>
            </a:r>
            <a:r>
              <a:rPr lang="en-US" dirty="0">
                <a:hlinkClick r:id="rId5"/>
              </a:rPr>
              <a:t>https://www.cms.gov/files/document/qso-20-26-nh.pdf</a:t>
            </a:r>
            <a:r>
              <a:rPr lang="en-US" dirty="0"/>
              <a:t> </a:t>
            </a:r>
          </a:p>
          <a:p>
            <a:pPr lvl="2"/>
            <a:r>
              <a:rPr lang="en-US" dirty="0"/>
              <a:t>APIC Infection Prevention Guide to Long-Term Care. 2nd Edition. Chapter 1- Infection Prevention in Long-Term Care. </a:t>
            </a:r>
          </a:p>
          <a:p>
            <a:pPr lvl="2"/>
            <a:r>
              <a:rPr lang="en-US" dirty="0"/>
              <a:t>CDC Infection Prevention Training Module 1</a:t>
            </a:r>
          </a:p>
          <a:p>
            <a:pPr lvl="2"/>
            <a:r>
              <a:rPr lang="en-US" dirty="0"/>
              <a:t>Cavanaugh, J. C., &amp; Blanchard-Fields, F. (2019).  Adult Development and Aging (8th Edition). Stamford, CT., Cengage Learning. </a:t>
            </a:r>
          </a:p>
          <a:p>
            <a:pPr lvl="2"/>
            <a:r>
              <a:rPr lang="en-US" dirty="0"/>
              <a:t>CDC website on NH: </a:t>
            </a:r>
            <a:r>
              <a:rPr lang="en-US" dirty="0">
                <a:hlinkClick r:id="rId6"/>
              </a:rPr>
              <a:t>https://www.cdc.gov/longtermcare/index.html</a:t>
            </a:r>
            <a:r>
              <a:rPr lang="en-US" dirty="0"/>
              <a:t> </a:t>
            </a:r>
          </a:p>
          <a:p>
            <a:pPr lvl="0"/>
            <a:endParaRPr lang="en-US" dirty="0"/>
          </a:p>
          <a:p>
            <a:pPr lvl="0"/>
            <a:endParaRPr lang="en-US" dirty="0"/>
          </a:p>
        </p:txBody>
      </p:sp>
      <p:sp>
        <p:nvSpPr>
          <p:cNvPr id="6" name="Footer Placeholder 5"/>
          <p:cNvSpPr>
            <a:spLocks noGrp="1"/>
          </p:cNvSpPr>
          <p:nvPr>
            <p:ph type="ftr" sz="quarter" idx="4"/>
          </p:nvPr>
        </p:nvSpPr>
        <p:spPr/>
        <p:txBody>
          <a:bodyPr/>
          <a:lstStyle>
            <a:lvl1pPr algn="l">
              <a:defRPr sz="1200"/>
            </a:lvl1pPr>
          </a:lstStyle>
          <a:p>
            <a:r>
              <a:rPr lang="fr-FR" dirty="0"/>
              <a:t>https://www.unthsc.edu/center-for-geriatrics/education-programs/icare/</a:t>
            </a:r>
            <a:endParaRPr lang="cs-CZ" dirty="0"/>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23</a:t>
            </a:fld>
            <a:endParaRPr lang="cs-CZ"/>
          </a:p>
        </p:txBody>
      </p:sp>
      <p:sp>
        <p:nvSpPr>
          <p:cNvPr id="12" name="Slide Image Placeholder 11">
            <a:extLst>
              <a:ext uri="{FF2B5EF4-FFF2-40B4-BE49-F238E27FC236}">
                <a16:creationId xmlns:a16="http://schemas.microsoft.com/office/drawing/2014/main" id="{BC9CC734-5102-47A2-8DEA-0F328F34EAB6}"/>
              </a:ext>
            </a:extLst>
          </p:cNvPr>
          <p:cNvSpPr>
            <a:spLocks noGrp="1" noRot="1" noChangeAspect="1"/>
          </p:cNvSpPr>
          <p:nvPr>
            <p:ph type="sldImg"/>
          </p:nvPr>
        </p:nvSpPr>
        <p:spPr>
          <a:xfrm>
            <a:off x="1147763" y="685800"/>
            <a:ext cx="4256087" cy="2393950"/>
          </a:xfrm>
        </p:spPr>
      </p:sp>
    </p:spTree>
    <p:extLst>
      <p:ext uri="{BB962C8B-B14F-4D97-AF65-F5344CB8AC3E}">
        <p14:creationId xmlns:p14="http://schemas.microsoft.com/office/powerpoint/2010/main" val="1637808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r>
              <a:rPr lang="en-US"/>
              <a:t>ICARE: Infection Control Advocate and Resident Education</a:t>
            </a:r>
            <a:endParaRPr lang="cs-CZ"/>
          </a:p>
        </p:txBody>
      </p:sp>
      <p:sp>
        <p:nvSpPr>
          <p:cNvPr id="5" name="Notes Placeholder 4"/>
          <p:cNvSpPr>
            <a:spLocks noGrp="1"/>
          </p:cNvSpPr>
          <p:nvPr>
            <p:ph type="body" sz="quarter" idx="3"/>
          </p:nvPr>
        </p:nvSpPr>
        <p:spPr/>
        <p:txBody>
          <a:bodyPr/>
          <a:lstStyle/>
          <a:p>
            <a:pPr lvl="0"/>
            <a:r>
              <a:rPr lang="en-US" dirty="0"/>
              <a:t>Script:</a:t>
            </a:r>
          </a:p>
          <a:p>
            <a:pPr lvl="1"/>
            <a:r>
              <a:rPr lang="en-US" dirty="0"/>
              <a:t>(ADVANCE) we start off on a sunny afternoon at the Springville Nursing home</a:t>
            </a:r>
          </a:p>
        </p:txBody>
      </p:sp>
      <p:sp>
        <p:nvSpPr>
          <p:cNvPr id="6" name="Footer Placeholder 5"/>
          <p:cNvSpPr>
            <a:spLocks noGrp="1"/>
          </p:cNvSpPr>
          <p:nvPr>
            <p:ph type="ftr" sz="quarter" idx="4"/>
          </p:nvPr>
        </p:nvSpPr>
        <p:spPr/>
        <p:txBody>
          <a:bodyPr/>
          <a:lstStyle>
            <a:lvl1pPr algn="l">
              <a:defRPr sz="1200"/>
            </a:lvl1pPr>
          </a:lstStyle>
          <a:p>
            <a:r>
              <a:rPr lang="fr-FR" dirty="0"/>
              <a:t>https://www.unthsc.edu/center-for-geriatrics/education-programs/icare/</a:t>
            </a:r>
            <a:endParaRPr lang="cs-CZ" dirty="0"/>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3</a:t>
            </a:fld>
            <a:endParaRPr lang="cs-CZ"/>
          </a:p>
        </p:txBody>
      </p:sp>
      <p:sp>
        <p:nvSpPr>
          <p:cNvPr id="12" name="Slide Image Placeholder 11">
            <a:extLst>
              <a:ext uri="{FF2B5EF4-FFF2-40B4-BE49-F238E27FC236}">
                <a16:creationId xmlns:a16="http://schemas.microsoft.com/office/drawing/2014/main" id="{622FB9CD-F4D1-4DF9-B464-272B916D4CDF}"/>
              </a:ext>
            </a:extLst>
          </p:cNvPr>
          <p:cNvSpPr>
            <a:spLocks noGrp="1" noRot="1" noChangeAspect="1"/>
          </p:cNvSpPr>
          <p:nvPr>
            <p:ph type="sldImg"/>
          </p:nvPr>
        </p:nvSpPr>
        <p:spPr>
          <a:xfrm>
            <a:off x="1147763" y="685800"/>
            <a:ext cx="4256087" cy="2393950"/>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r>
              <a:rPr lang="en-US"/>
              <a:t>ICARE: Infection Control Advocate and Resident Education</a:t>
            </a:r>
            <a:endParaRPr lang="cs-CZ"/>
          </a:p>
        </p:txBody>
      </p:sp>
      <p:sp>
        <p:nvSpPr>
          <p:cNvPr id="5" name="Notes Placeholder 4"/>
          <p:cNvSpPr>
            <a:spLocks noGrp="1"/>
          </p:cNvSpPr>
          <p:nvPr>
            <p:ph type="body" sz="quarter" idx="3"/>
          </p:nvPr>
        </p:nvSpPr>
        <p:spPr/>
        <p:txBody>
          <a:bodyPr/>
          <a:lstStyle/>
          <a:p>
            <a:pPr lvl="0"/>
            <a:r>
              <a:rPr lang="en-US" dirty="0"/>
              <a:t>Script:</a:t>
            </a:r>
          </a:p>
          <a:p>
            <a:pPr lvl="1"/>
            <a:r>
              <a:rPr lang="en-US" dirty="0"/>
              <a:t>Stella Johnson (ADVANCE) is a resident at the Springville Nursing home and her youngest daughter (ADVANCE) Monique has come to visit. During her visit, (ADVANCE) Monique finds that her mother is taking medicine (ADVANCE), antibiotics, for an infection- the second time in two months</a:t>
            </a:r>
          </a:p>
        </p:txBody>
      </p:sp>
      <p:sp>
        <p:nvSpPr>
          <p:cNvPr id="6" name="Footer Placeholder 5"/>
          <p:cNvSpPr>
            <a:spLocks noGrp="1"/>
          </p:cNvSpPr>
          <p:nvPr>
            <p:ph type="ftr" sz="quarter" idx="4"/>
          </p:nvPr>
        </p:nvSpPr>
        <p:spPr/>
        <p:txBody>
          <a:bodyPr/>
          <a:lstStyle>
            <a:lvl1pPr algn="l">
              <a:defRPr sz="1200"/>
            </a:lvl1pPr>
          </a:lstStyle>
          <a:p>
            <a:r>
              <a:rPr lang="fr-FR" dirty="0"/>
              <a:t>https://www.unthsc.edu/center-for-geriatrics/education-programs/icare/ </a:t>
            </a:r>
            <a:endParaRPr lang="cs-CZ" dirty="0"/>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4</a:t>
            </a:fld>
            <a:endParaRPr lang="cs-CZ"/>
          </a:p>
        </p:txBody>
      </p:sp>
      <p:sp>
        <p:nvSpPr>
          <p:cNvPr id="12" name="Slide Image Placeholder 11">
            <a:extLst>
              <a:ext uri="{FF2B5EF4-FFF2-40B4-BE49-F238E27FC236}">
                <a16:creationId xmlns:a16="http://schemas.microsoft.com/office/drawing/2014/main" id="{2CB71E56-FAF8-4B65-90EC-44BDFE596E79}"/>
              </a:ext>
            </a:extLst>
          </p:cNvPr>
          <p:cNvSpPr>
            <a:spLocks noGrp="1" noRot="1" noChangeAspect="1"/>
          </p:cNvSpPr>
          <p:nvPr>
            <p:ph type="sldImg"/>
          </p:nvPr>
        </p:nvSpPr>
        <p:spPr>
          <a:xfrm>
            <a:off x="1147763" y="685800"/>
            <a:ext cx="4256087" cy="2393950"/>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r>
              <a:rPr lang="en-US"/>
              <a:t>ICARE: Infection Control Advocate and Resident Education</a:t>
            </a:r>
            <a:endParaRPr lang="cs-CZ"/>
          </a:p>
        </p:txBody>
      </p:sp>
      <p:sp>
        <p:nvSpPr>
          <p:cNvPr id="5" name="Notes Placeholder 4"/>
          <p:cNvSpPr>
            <a:spLocks noGrp="1"/>
          </p:cNvSpPr>
          <p:nvPr>
            <p:ph type="body" sz="quarter" idx="3"/>
          </p:nvPr>
        </p:nvSpPr>
        <p:spPr/>
        <p:txBody>
          <a:bodyPr/>
          <a:lstStyle/>
          <a:p>
            <a:pPr lvl="0"/>
            <a:r>
              <a:rPr lang="en-US" dirty="0"/>
              <a:t>Script:</a:t>
            </a:r>
          </a:p>
          <a:p>
            <a:pPr lvl="1"/>
            <a:r>
              <a:rPr lang="en-US" dirty="0"/>
              <a:t>Monique is concerned (ADVANCE) (ADVANCE) and wonders (ADVANCE) Why does my mom keep getting infections? Is this normal because of her age? Can anything be done to keep her mother off of antibiotics? </a:t>
            </a:r>
          </a:p>
        </p:txBody>
      </p:sp>
      <p:sp>
        <p:nvSpPr>
          <p:cNvPr id="6" name="Footer Placeholder 5"/>
          <p:cNvSpPr>
            <a:spLocks noGrp="1"/>
          </p:cNvSpPr>
          <p:nvPr>
            <p:ph type="ftr" sz="quarter" idx="4"/>
          </p:nvPr>
        </p:nvSpPr>
        <p:spPr/>
        <p:txBody>
          <a:bodyPr/>
          <a:lstStyle>
            <a:lvl1pPr algn="l">
              <a:defRPr sz="1200"/>
            </a:lvl1pPr>
          </a:lstStyle>
          <a:p>
            <a:r>
              <a:rPr lang="fr-FR" dirty="0"/>
              <a:t>https://www.unthsc.edu/center-for-geriatrics/education-programs/icare/</a:t>
            </a:r>
            <a:endParaRPr lang="cs-CZ" dirty="0"/>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5</a:t>
            </a:fld>
            <a:endParaRPr lang="cs-CZ"/>
          </a:p>
        </p:txBody>
      </p:sp>
      <p:sp>
        <p:nvSpPr>
          <p:cNvPr id="36" name="Slide Image Placeholder 35">
            <a:extLst>
              <a:ext uri="{FF2B5EF4-FFF2-40B4-BE49-F238E27FC236}">
                <a16:creationId xmlns:a16="http://schemas.microsoft.com/office/drawing/2014/main" id="{BB0EC5E2-DF1A-472A-B916-44256E1CEDB0}"/>
              </a:ext>
            </a:extLst>
          </p:cNvPr>
          <p:cNvSpPr>
            <a:spLocks noGrp="1" noRot="1" noChangeAspect="1"/>
          </p:cNvSpPr>
          <p:nvPr>
            <p:ph type="sldImg"/>
          </p:nvPr>
        </p:nvSpPr>
        <p:spPr>
          <a:xfrm>
            <a:off x="1147763" y="685800"/>
            <a:ext cx="4256087" cy="2393950"/>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r>
              <a:rPr lang="en-US"/>
              <a:t>ICARE: Infection Control Advocate and Resident Education</a:t>
            </a:r>
            <a:endParaRPr lang="cs-CZ"/>
          </a:p>
        </p:txBody>
      </p:sp>
      <p:sp>
        <p:nvSpPr>
          <p:cNvPr id="5" name="Notes Placeholder 4"/>
          <p:cNvSpPr>
            <a:spLocks noGrp="1"/>
          </p:cNvSpPr>
          <p:nvPr>
            <p:ph type="body" sz="quarter" idx="3"/>
          </p:nvPr>
        </p:nvSpPr>
        <p:spPr/>
        <p:txBody>
          <a:bodyPr/>
          <a:lstStyle/>
          <a:p>
            <a:pPr lvl="0"/>
            <a:r>
              <a:rPr lang="en-US" dirty="0"/>
              <a:t>Script:</a:t>
            </a:r>
          </a:p>
          <a:p>
            <a:pPr lvl="1"/>
            <a:r>
              <a:rPr lang="en-US" dirty="0"/>
              <a:t>After this lesson, you will be able to answer the following questions: </a:t>
            </a:r>
          </a:p>
          <a:p>
            <a:pPr lvl="1"/>
            <a:r>
              <a:rPr lang="en-US" dirty="0"/>
              <a:t>(ADVANCE) what causes infections and illness in nursing home residents?</a:t>
            </a:r>
          </a:p>
          <a:p>
            <a:pPr lvl="1"/>
            <a:r>
              <a:rPr lang="en-US" dirty="0"/>
              <a:t>(ADVANCE) What are the most common infections in nursing homes?</a:t>
            </a:r>
          </a:p>
          <a:p>
            <a:pPr lvl="1"/>
            <a:r>
              <a:rPr lang="en-US" dirty="0"/>
              <a:t>(ADVANCE) What happens when a resident gets an infection? Lastly, </a:t>
            </a:r>
          </a:p>
          <a:p>
            <a:pPr lvl="1"/>
            <a:r>
              <a:rPr lang="en-US" dirty="0"/>
              <a:t>(ADVANCE) How can being informed and involved respect resident rights while preventing and controlling infections?</a:t>
            </a:r>
          </a:p>
          <a:p>
            <a:pPr lvl="0"/>
            <a:endParaRPr lang="en-US" dirty="0"/>
          </a:p>
        </p:txBody>
      </p:sp>
      <p:sp>
        <p:nvSpPr>
          <p:cNvPr id="6" name="Footer Placeholder 5"/>
          <p:cNvSpPr>
            <a:spLocks noGrp="1"/>
          </p:cNvSpPr>
          <p:nvPr>
            <p:ph type="ftr" sz="quarter" idx="4"/>
          </p:nvPr>
        </p:nvSpPr>
        <p:spPr/>
        <p:txBody>
          <a:bodyPr/>
          <a:lstStyle>
            <a:lvl1pPr algn="l">
              <a:defRPr sz="1200"/>
            </a:lvl1pPr>
          </a:lstStyle>
          <a:p>
            <a:r>
              <a:rPr lang="fr-FR" dirty="0"/>
              <a:t>https://www.unthsc.edu/center-for-geriatrics/education-programs/icare/</a:t>
            </a:r>
            <a:endParaRPr lang="cs-CZ" dirty="0"/>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6</a:t>
            </a:fld>
            <a:endParaRPr lang="cs-CZ"/>
          </a:p>
        </p:txBody>
      </p:sp>
      <p:sp>
        <p:nvSpPr>
          <p:cNvPr id="12" name="Slide Image Placeholder 11">
            <a:extLst>
              <a:ext uri="{FF2B5EF4-FFF2-40B4-BE49-F238E27FC236}">
                <a16:creationId xmlns:a16="http://schemas.microsoft.com/office/drawing/2014/main" id="{2FF986EC-21D6-487A-8631-331BFB9EA5A5}"/>
              </a:ext>
            </a:extLst>
          </p:cNvPr>
          <p:cNvSpPr>
            <a:spLocks noGrp="1" noRot="1" noChangeAspect="1"/>
          </p:cNvSpPr>
          <p:nvPr>
            <p:ph type="sldImg"/>
          </p:nvPr>
        </p:nvSpPr>
        <p:spPr>
          <a:xfrm>
            <a:off x="1147763" y="685800"/>
            <a:ext cx="4256087" cy="2393950"/>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So why do nursing home residents get infections? Well, many times it has to do with getting older (ADVANCE) and your immune system not being as strong. Of course, many times with age, people have more chronic conditions (ADVANCE) and this can make them more vulnerable to infection. Many times, older adults have to undergo different procedures and treatments (ADVANCE) because of chronic conditions. For example, using a urinary catheter, which is a tube placed in the bladder to help people urinate. This tube can allow bacteria to enter a person’s body more easily. (ADVANCE) Disability, or not being able to do daily activities like walking, eating, or going to the bathroom independently also increases a person’s risk for infection. For example, not being able to move makes already aging skin more vulnerable to tears and ulcers. Again, germs can then more easily enter the body. Lastly, (ADVANCE) living arrangements such as living with groups of people or being moved from one place to another to get care, this puts people at greater risk because it allows people to have more contact with others and environments that can have germs. Of course, all of these things (ADVANCE) taken together just increase the risk of older adults to get infections.</a:t>
            </a:r>
          </a:p>
          <a:p>
            <a:endParaRPr lang="en-US" dirty="0"/>
          </a:p>
          <a:p>
            <a:r>
              <a:rPr lang="en-US" dirty="0"/>
              <a:t>Know Before You Go!</a:t>
            </a:r>
          </a:p>
          <a:p>
            <a:pPr lvl="1"/>
            <a:r>
              <a:rPr lang="en-US" dirty="0"/>
              <a:t>Nursing home residents are susceptible to not only infection but also severe disease due to infection. This is due to two main factors:</a:t>
            </a:r>
          </a:p>
          <a:p>
            <a:pPr lvl="2"/>
            <a:r>
              <a:rPr lang="en-US" dirty="0"/>
              <a:t>1) Host (resident) specific factors: age, chronic diseases, disability, and specific procedures and treatments.</a:t>
            </a:r>
          </a:p>
          <a:p>
            <a:pPr lvl="3"/>
            <a:r>
              <a:rPr lang="en-US" dirty="0"/>
              <a:t>As people age, their immune systems does not function as well and may not be able to fight off an infection as easily. This is called immunosensence. </a:t>
            </a:r>
          </a:p>
          <a:p>
            <a:pPr lvl="3"/>
            <a:r>
              <a:rPr lang="en-US" dirty="0"/>
              <a:t>Common chronic diseases that can lead to increased infections in older adults include cardiovascular disease, cancer, diabetes, chronic obstructive pulmonary disease (COPD), and arthritis. These diseases directly or indirectly may lead to increased infections by affecting how the body can utilize nutrients and oxygen or how a person ambulates or moves to prevent breakdown of skin or tissues. </a:t>
            </a:r>
          </a:p>
          <a:p>
            <a:pPr lvl="4"/>
            <a:r>
              <a:rPr lang="en-US" dirty="0"/>
              <a:t>Cardiovascular disease affects the heart a blood vessels. Common cardiovascular disease include congestive heart failure (inability to the heart to pump blood efficiently) and myocardial infarction (heart attacks). </a:t>
            </a:r>
          </a:p>
          <a:p>
            <a:pPr lvl="4"/>
            <a:r>
              <a:rPr lang="en-US" dirty="0"/>
              <a:t>Cancer is when the body’s cells grow uncontrollably and spread to other parts of the body. One in three cancers is diagnosed after the age of 75. </a:t>
            </a:r>
          </a:p>
          <a:p>
            <a:pPr lvl="4"/>
            <a:r>
              <a:rPr lang="en-US" dirty="0"/>
              <a:t>Diabetes includes type I and type II diabetes both of which keep your body from regulating blood sugar with the help of a hormone called insulin. Type I diabetes initially occurs when a person is young- due to genetic reasons; with type I diabetes, a person does not make enough insulin to regulate blood sugar. Type II diabetes occurs much later in life and is caused by diet and lifestyle. With type II diabetes, people can no longer use insulin effectively to regulate blood sugar. The risk if type II diabetes increases with age.  </a:t>
            </a:r>
          </a:p>
          <a:p>
            <a:pPr lvl="4"/>
            <a:r>
              <a:rPr lang="en-US" dirty="0"/>
              <a:t>COPD includes emphysema and chronic bronchitis. Emphysema is the destruction of the air sacs of the lungs and is primarily associated with a history of smoking tobacco. Chronic bronchitis is the inflammation of the airways of the lungs and is typically caused by long periods of exposure to pollutants. </a:t>
            </a:r>
          </a:p>
          <a:p>
            <a:pPr lvl="4"/>
            <a:r>
              <a:rPr lang="en-US" dirty="0"/>
              <a:t>Arthritis, specifically osteoarthritis, occurs over time from use, with the bones becoming damaged. </a:t>
            </a:r>
          </a:p>
          <a:p>
            <a:pPr lvl="3"/>
            <a:r>
              <a:rPr lang="en-US" dirty="0"/>
              <a:t>Disability is the effect of chronic diseases and conditions on a person’s ability to engage in the activities of daily living (ADLs). ADLs are basic self-care tasks such as walking, eating, bathing, toileting, and dressing. Arthritis and cardiovascular disease are common predictors of disability. </a:t>
            </a:r>
          </a:p>
          <a:p>
            <a:pPr lvl="3"/>
            <a:r>
              <a:rPr lang="en-US" dirty="0"/>
              <a:t>A common invasive device in nursing home residents is a urinary catheter (a flexible tube inserted into the bladder to empty the bladder); common treatments in nursing home residents include antibiotics, which, if not used correctly or when needed, can make a person more susceptible to infection and illness. </a:t>
            </a:r>
          </a:p>
          <a:p>
            <a:pPr lvl="2"/>
            <a:r>
              <a:rPr lang="en-US" dirty="0"/>
              <a:t>2) Environmental factors: congregate living (shared housing and social activities) and healthcare transitions (moving to a different facility or location or different level of care)</a:t>
            </a:r>
          </a:p>
          <a:p>
            <a:pPr lvl="3"/>
            <a:r>
              <a:rPr lang="en-US" dirty="0"/>
              <a:t>Congregate living increases the probability of coming into contact with multiple persons who can transmit infections. </a:t>
            </a:r>
          </a:p>
          <a:p>
            <a:pPr lvl="3"/>
            <a:r>
              <a:rPr lang="en-US" dirty="0"/>
              <a:t>Healthcare transitions can result in medical errors, inappropriate care, and poor clinical outcomes. All of these may increase opportunities for transmission of infection. </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7</a:t>
            </a:fld>
            <a:endParaRPr lang="cs-CZ"/>
          </a:p>
        </p:txBody>
      </p:sp>
      <p:sp>
        <p:nvSpPr>
          <p:cNvPr id="5" name="Footer Placeholder 4">
            <a:extLst>
              <a:ext uri="{FF2B5EF4-FFF2-40B4-BE49-F238E27FC236}">
                <a16:creationId xmlns:a16="http://schemas.microsoft.com/office/drawing/2014/main" id="{C31CD733-486F-481E-B2C2-6E5BB40786CE}"/>
              </a:ext>
            </a:extLst>
          </p:cNvPr>
          <p:cNvSpPr>
            <a:spLocks noGrp="1"/>
          </p:cNvSpPr>
          <p:nvPr>
            <p:ph type="ftr" sz="quarter" idx="4"/>
          </p:nvPr>
        </p:nvSpPr>
        <p:spPr/>
        <p:txBody>
          <a:bodyPr/>
          <a:lstStyle/>
          <a:p>
            <a:r>
              <a:rPr lang="cs-CZ"/>
              <a:t>https://www.unthsc.edu/center-for-geriatrics/education-programs/icare/</a:t>
            </a:r>
            <a:endParaRPr lang="en-US"/>
          </a:p>
          <a:p>
            <a:r>
              <a:rPr lang="en-US"/>
              <a:t>Email: Geriatrics@unthsc.edu</a:t>
            </a:r>
            <a:endParaRPr lang="cs-CZ" dirty="0"/>
          </a:p>
        </p:txBody>
      </p:sp>
      <p:sp>
        <p:nvSpPr>
          <p:cNvPr id="6" name="Header Placeholder 5">
            <a:extLst>
              <a:ext uri="{FF2B5EF4-FFF2-40B4-BE49-F238E27FC236}">
                <a16:creationId xmlns:a16="http://schemas.microsoft.com/office/drawing/2014/main" id="{C3B89006-D1EE-4FA7-B763-EC78D5506C38}"/>
              </a:ext>
            </a:extLst>
          </p:cNvPr>
          <p:cNvSpPr>
            <a:spLocks noGrp="1"/>
          </p:cNvSpPr>
          <p:nvPr>
            <p:ph type="hdr" sz="quarter"/>
          </p:nvPr>
        </p:nvSpPr>
        <p:spPr/>
        <p:txBody>
          <a:bodyPr/>
          <a:lstStyle/>
          <a:p>
            <a:r>
              <a:rPr lang="en-US"/>
              <a:t>ICARE: Infection Control Advocate and Resident Education</a:t>
            </a:r>
            <a:endParaRPr lang="cs-CZ" dirty="0"/>
          </a:p>
        </p:txBody>
      </p:sp>
      <p:sp>
        <p:nvSpPr>
          <p:cNvPr id="11" name="Slide Image Placeholder 10">
            <a:extLst>
              <a:ext uri="{FF2B5EF4-FFF2-40B4-BE49-F238E27FC236}">
                <a16:creationId xmlns:a16="http://schemas.microsoft.com/office/drawing/2014/main" id="{5CC07D09-4B69-4FC2-8708-5FB78BEA381A}"/>
              </a:ext>
            </a:extLst>
          </p:cNvPr>
          <p:cNvSpPr>
            <a:spLocks noGrp="1" noRot="1" noChangeAspect="1"/>
          </p:cNvSpPr>
          <p:nvPr>
            <p:ph type="sldImg"/>
          </p:nvPr>
        </p:nvSpPr>
        <p:spPr>
          <a:xfrm>
            <a:off x="1147763" y="685800"/>
            <a:ext cx="4256087" cy="2393950"/>
          </a:xfrm>
        </p:spPr>
      </p:sp>
    </p:spTree>
    <p:extLst>
      <p:ext uri="{BB962C8B-B14F-4D97-AF65-F5344CB8AC3E}">
        <p14:creationId xmlns:p14="http://schemas.microsoft.com/office/powerpoint/2010/main" val="2758224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Script:</a:t>
            </a:r>
          </a:p>
          <a:p>
            <a:pPr lvl="1"/>
            <a:r>
              <a:rPr lang="en-US" dirty="0"/>
              <a:t>The most common infections in nursing homes include (ADVANCE) respiratory infections (involving the lungs) (ADVANCE), urinary tract infections (because many times older adults cannot empty their bladders completely or they have a catheter in place to help them urinate), (ADVANCE) diarrheal infections (because older adults in nursing homes have contact with many people- people who have trouble going to the bathroom and people who help them go to the bathroom- this increases the chance of spreading germs that can cause diarrhea), and(ADVANCE)  skin and wound infections (again because the skin is so fragile as we age and as we move less). </a:t>
            </a:r>
          </a:p>
          <a:p>
            <a:endParaRPr lang="en-US" dirty="0"/>
          </a:p>
          <a:p>
            <a:pPr lvl="0"/>
            <a:r>
              <a:rPr lang="en-US" dirty="0"/>
              <a:t>Know Before You Go!</a:t>
            </a:r>
          </a:p>
          <a:p>
            <a:pPr lvl="1"/>
            <a:r>
              <a:rPr lang="en-US" dirty="0"/>
              <a:t>The most common infections in nursing homes include respiratory, urinary tract, diarrheal, and skin and wound infections. These infections can result from loss of function (disability), dementia, incontinence, and swallowing difficulties. </a:t>
            </a:r>
          </a:p>
          <a:p>
            <a:pPr lvl="2"/>
            <a:r>
              <a:rPr lang="en-US" dirty="0"/>
              <a:t>Respiratory infections can result in pneumonia. Pneumonia is the inflammation of the air sacs in one or both lungs that can lead to fluid in the lungs. Among nursing home residents≥ 65 years, 365 out of 1,000 persons will acquire pneumonia per year; this rate is 10-fold greater than the rate among older adults living in the general community. In addition, due to chronic conditions, elderly residents are more likely to have complications due to COVID-19 and flu. </a:t>
            </a:r>
          </a:p>
          <a:p>
            <a:pPr lvl="2"/>
            <a:r>
              <a:rPr lang="en-US" dirty="0"/>
              <a:t>Urinary tract infections are the most commonly reported and treated infection in nursing home residents. Older adults may have weakened pelvic muscles that can lead to not being able to empty the bladder, retaining urine, and then spreading bacteria in the urinary tract. Urinary tract infections are commonly associated with the use of an in-dwelling catheter, as these catheters allow bacteria to enter the body. </a:t>
            </a:r>
          </a:p>
          <a:p>
            <a:pPr lvl="2"/>
            <a:r>
              <a:rPr lang="en-US" dirty="0"/>
              <a:t>Diarrheal infections in older adults can lead to dehydration. Dehydration is when your body does not have enough water or other fluids to perform its normal functions. Studies indicate that older nursing home residents are four times more likely to die from diarrheal infections than older adults living in the general community.</a:t>
            </a:r>
          </a:p>
          <a:p>
            <a:pPr lvl="2"/>
            <a:r>
              <a:rPr lang="en-US" dirty="0"/>
              <a:t>Skin and wound infections are more common in older adults because as we age, our skin becomes thinner, and the amount of fat under our skin, which protects us, declines. Therefore, skin tears and ulcers from pressure allow bacteria to enter the body more easily.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8</a:t>
            </a:fld>
            <a:endParaRPr lang="cs-CZ"/>
          </a:p>
        </p:txBody>
      </p:sp>
      <p:sp>
        <p:nvSpPr>
          <p:cNvPr id="5" name="Footer Placeholder 4">
            <a:extLst>
              <a:ext uri="{FF2B5EF4-FFF2-40B4-BE49-F238E27FC236}">
                <a16:creationId xmlns:a16="http://schemas.microsoft.com/office/drawing/2014/main" id="{29D459F3-D43D-4869-9EE5-EF8931310D08}"/>
              </a:ext>
            </a:extLst>
          </p:cNvPr>
          <p:cNvSpPr>
            <a:spLocks noGrp="1"/>
          </p:cNvSpPr>
          <p:nvPr>
            <p:ph type="ftr" sz="quarter" idx="4"/>
          </p:nvPr>
        </p:nvSpPr>
        <p:spPr/>
        <p:txBody>
          <a:bodyPr/>
          <a:lstStyle/>
          <a:p>
            <a:r>
              <a:rPr lang="cs-CZ" dirty="0"/>
              <a:t>https://www.unthsc.edu/center-for-geriatrics/education-programs/icare/</a:t>
            </a:r>
            <a:endParaRPr lang="en-US" dirty="0"/>
          </a:p>
        </p:txBody>
      </p:sp>
      <p:sp>
        <p:nvSpPr>
          <p:cNvPr id="6" name="Header Placeholder 5">
            <a:extLst>
              <a:ext uri="{FF2B5EF4-FFF2-40B4-BE49-F238E27FC236}">
                <a16:creationId xmlns:a16="http://schemas.microsoft.com/office/drawing/2014/main" id="{E7BD19A4-CA45-4A7C-9B95-1E0E8D9E5922}"/>
              </a:ext>
            </a:extLst>
          </p:cNvPr>
          <p:cNvSpPr>
            <a:spLocks noGrp="1"/>
          </p:cNvSpPr>
          <p:nvPr>
            <p:ph type="hdr" sz="quarter"/>
          </p:nvPr>
        </p:nvSpPr>
        <p:spPr/>
        <p:txBody>
          <a:bodyPr/>
          <a:lstStyle/>
          <a:p>
            <a:r>
              <a:rPr lang="en-US"/>
              <a:t>ICARE: Infection Control Advocate and Resident Education</a:t>
            </a:r>
            <a:endParaRPr lang="cs-CZ" dirty="0"/>
          </a:p>
        </p:txBody>
      </p:sp>
      <p:sp>
        <p:nvSpPr>
          <p:cNvPr id="11" name="Slide Image Placeholder 10">
            <a:extLst>
              <a:ext uri="{FF2B5EF4-FFF2-40B4-BE49-F238E27FC236}">
                <a16:creationId xmlns:a16="http://schemas.microsoft.com/office/drawing/2014/main" id="{DAAC950B-7598-4380-8DC4-AFDF09DF7DDF}"/>
              </a:ext>
            </a:extLst>
          </p:cNvPr>
          <p:cNvSpPr>
            <a:spLocks noGrp="1" noRot="1" noChangeAspect="1"/>
          </p:cNvSpPr>
          <p:nvPr>
            <p:ph type="sldImg"/>
          </p:nvPr>
        </p:nvSpPr>
        <p:spPr>
          <a:xfrm>
            <a:off x="1147763" y="685800"/>
            <a:ext cx="4256087" cy="2393950"/>
          </a:xfrm>
        </p:spPr>
      </p:sp>
    </p:spTree>
    <p:extLst>
      <p:ext uri="{BB962C8B-B14F-4D97-AF65-F5344CB8AC3E}">
        <p14:creationId xmlns:p14="http://schemas.microsoft.com/office/powerpoint/2010/main" val="309114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r>
              <a:rPr lang="en-US"/>
              <a:t>ICARE: Infection Control Advocate and Resident Education</a:t>
            </a:r>
            <a:endParaRPr lang="cs-CZ"/>
          </a:p>
        </p:txBody>
      </p:sp>
      <p:sp>
        <p:nvSpPr>
          <p:cNvPr id="5" name="Notes Placeholder 4"/>
          <p:cNvSpPr>
            <a:spLocks noGrp="1"/>
          </p:cNvSpPr>
          <p:nvPr>
            <p:ph type="body" sz="quarter" idx="3"/>
          </p:nvPr>
        </p:nvSpPr>
        <p:spPr/>
        <p:txBody>
          <a:bodyPr/>
          <a:lstStyle/>
          <a:p>
            <a:pPr lvl="0"/>
            <a:r>
              <a:rPr lang="en-US" dirty="0"/>
              <a:t>Script:</a:t>
            </a:r>
          </a:p>
          <a:p>
            <a:pPr lvl="1"/>
            <a:r>
              <a:rPr lang="en-US" dirty="0"/>
              <a:t>There are four main types of germs or microorganisms that can cause infections: (ADVANCE) viruses, (ADVANCE) bacteria, (ADVANCE) parasites, and (ADVANCE) fungi. Below each type, some examples of these bad bugs are provided, and you can learn more about them in the information sheet provided in this lesson. </a:t>
            </a:r>
          </a:p>
          <a:p>
            <a:pPr lvl="0"/>
            <a:endParaRPr lang="en-US" dirty="0"/>
          </a:p>
          <a:p>
            <a:pPr lvl="0"/>
            <a:r>
              <a:rPr lang="en-US" dirty="0"/>
              <a:t>Know Before You Go!</a:t>
            </a:r>
          </a:p>
          <a:p>
            <a:pPr lvl="1"/>
            <a:r>
              <a:rPr lang="en-US" dirty="0"/>
              <a:t>Germs or microorganisms that cause infections fall into four main types: viruses, bacteria, parasites, and fungus</a:t>
            </a:r>
          </a:p>
          <a:p>
            <a:pPr lvl="2"/>
            <a:r>
              <a:rPr lang="en-US" dirty="0"/>
              <a:t>Viruses are considered non-living because they infect living things to use their cell machinery to replicate (make more of themselves). Viruses can either have a fatty envelope making up their surface (envelope) or lack this envelope. When viruses lack this envelope, they are more stable in the environment and harder to eliminate. Examples of an enveloped virus include SARS-CoV-2 (the virus that causes COVID-19) and the flu virus. Non-enveloped viruses include norovirus and common cold viruses.</a:t>
            </a:r>
          </a:p>
          <a:p>
            <a:pPr lvl="2"/>
            <a:r>
              <a:rPr lang="en-US" dirty="0"/>
              <a:t>Bacteria are 10 to 100 times larger than viruses. Unlike viruses, bacteria do not rely on our cells to make more of themselves, but they can use our cells and bodies as the environment in which they replicate and thrive. Bacteria make more of themselves very quickly, and one major issue with bacteria is how they can easily become resistant to antibiotics. They can also share this ability to resist antibiotics with other bacteria, spreading resistance. Bacteria with increased resistance may be very difficult to treat, leading to increased illness and death. </a:t>
            </a:r>
          </a:p>
          <a:p>
            <a:pPr lvl="2"/>
            <a:r>
              <a:rPr lang="en-US" dirty="0"/>
              <a:t>Parasites come in many different types, including parasites that are just one cell (unicellular), worms, and Ectoparasites (bugs that can live on us). </a:t>
            </a:r>
          </a:p>
          <a:p>
            <a:pPr lvl="2"/>
            <a:r>
              <a:rPr lang="en-US" dirty="0"/>
              <a:t>Fungus include yeasts and molds. Due to chronic conditions, older adults may get sick from yeasts and molds commonly found in the environment. Like bacteria, resistance to drugs used to treat fungi is a major concern for nursing home residents. </a:t>
            </a:r>
          </a:p>
          <a:p>
            <a:pPr lvl="0"/>
            <a:endParaRPr lang="en-US" dirty="0"/>
          </a:p>
          <a:p>
            <a:pPr lvl="0"/>
            <a:endParaRPr lang="en-US" dirty="0"/>
          </a:p>
          <a:p>
            <a:pPr lvl="0"/>
            <a:endParaRPr lang="en-US" dirty="0"/>
          </a:p>
        </p:txBody>
      </p:sp>
      <p:sp>
        <p:nvSpPr>
          <p:cNvPr id="6" name="Footer Placeholder 5"/>
          <p:cNvSpPr>
            <a:spLocks noGrp="1"/>
          </p:cNvSpPr>
          <p:nvPr>
            <p:ph type="ftr" sz="quarter" idx="4"/>
          </p:nvPr>
        </p:nvSpPr>
        <p:spPr/>
        <p:txBody>
          <a:bodyPr/>
          <a:lstStyle>
            <a:lvl1pPr algn="l">
              <a:defRPr sz="1200"/>
            </a:lvl1pPr>
          </a:lstStyle>
          <a:p>
            <a:r>
              <a:rPr lang="fr-FR" dirty="0"/>
              <a:t>https://www.unthsc.edu/center-for-geriatrics/education-programs/icare/</a:t>
            </a:r>
            <a:endParaRPr lang="cs-CZ" dirty="0"/>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9</a:t>
            </a:fld>
            <a:endParaRPr lang="cs-CZ"/>
          </a:p>
        </p:txBody>
      </p:sp>
      <p:sp>
        <p:nvSpPr>
          <p:cNvPr id="12" name="Notes Placeholder 11">
            <a:extLst>
              <a:ext uri="{FF2B5EF4-FFF2-40B4-BE49-F238E27FC236}">
                <a16:creationId xmlns:a16="http://schemas.microsoft.com/office/drawing/2014/main" id="{032F6811-2AF7-4D3F-95FC-E409C95361D4}"/>
              </a:ext>
            </a:extLst>
          </p:cNvPr>
          <p:cNvSpPr>
            <a:spLocks noGrp="1"/>
          </p:cNvSpPr>
          <p:nvPr>
            <p:ph type="body" idx="1"/>
          </p:nvPr>
        </p:nvSpPr>
        <p:spPr/>
        <p:txBody>
          <a:bodyPr/>
          <a:lstStyle/>
          <a:p>
            <a:endParaRPr lang="en-US"/>
          </a:p>
        </p:txBody>
      </p:sp>
      <p:sp>
        <p:nvSpPr>
          <p:cNvPr id="13" name="Slide Image Placeholder 12">
            <a:extLst>
              <a:ext uri="{FF2B5EF4-FFF2-40B4-BE49-F238E27FC236}">
                <a16:creationId xmlns:a16="http://schemas.microsoft.com/office/drawing/2014/main" id="{CCEA8D5E-297F-4D48-96CC-11DBB8D1F094}"/>
              </a:ext>
            </a:extLst>
          </p:cNvPr>
          <p:cNvSpPr>
            <a:spLocks noGrp="1" noRot="1" noChangeAspect="1"/>
          </p:cNvSpPr>
          <p:nvPr>
            <p:ph type="sldImg"/>
          </p:nvPr>
        </p:nvSpPr>
        <p:spPr>
          <a:xfrm>
            <a:off x="1147763" y="685800"/>
            <a:ext cx="4256087" cy="2393950"/>
          </a:xfr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untsystem.edu/about-us/branding-communication-guide/brand-identity-communications-gui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Guidelines - Reference Only">
    <p:spTree>
      <p:nvGrpSpPr>
        <p:cNvPr id="1" name=""/>
        <p:cNvGrpSpPr/>
        <p:nvPr/>
      </p:nvGrpSpPr>
      <p:grpSpPr>
        <a:xfrm>
          <a:off x="0" y="0"/>
          <a:ext cx="0" cy="0"/>
          <a:chOff x="0" y="0"/>
          <a:chExt cx="0" cy="0"/>
        </a:xfrm>
      </p:grpSpPr>
      <p:sp>
        <p:nvSpPr>
          <p:cNvPr id="15" name="TextBox 14"/>
          <p:cNvSpPr txBox="1"/>
          <p:nvPr/>
        </p:nvSpPr>
        <p:spPr>
          <a:xfrm>
            <a:off x="577517" y="2371787"/>
            <a:ext cx="16829903" cy="6260432"/>
          </a:xfrm>
          <a:prstGeom prst="rect">
            <a:avLst/>
          </a:prstGeom>
          <a:noFill/>
        </p:spPr>
        <p:txBody>
          <a:bodyPr wrap="square" rtlCol="0">
            <a:spAutoFit/>
          </a:bodyPr>
          <a:lstStyle/>
          <a:p>
            <a:pPr marL="514350" indent="-514350">
              <a:lnSpc>
                <a:spcPct val="150000"/>
              </a:lnSpc>
              <a:buFont typeface="Arial" panose="020B0604020202020204" pitchFamily="34" charset="0"/>
              <a:buChar char="•"/>
            </a:pPr>
            <a:r>
              <a:rPr lang="en-US" sz="2700">
                <a:latin typeface="Calibri" panose="020F0502020204030204" pitchFamily="34" charset="0"/>
              </a:rPr>
              <a:t>Limit presentations to a maximum of 10 slides when possible</a:t>
            </a:r>
          </a:p>
          <a:p>
            <a:pPr marL="514350" indent="-514350">
              <a:lnSpc>
                <a:spcPct val="150000"/>
              </a:lnSpc>
              <a:buFont typeface="Arial" panose="020B0604020202020204" pitchFamily="34" charset="0"/>
              <a:buChar char="•"/>
            </a:pPr>
            <a:r>
              <a:rPr lang="en-US" sz="2700">
                <a:latin typeface="Calibri" panose="020F0502020204030204" pitchFamily="34" charset="0"/>
              </a:rPr>
              <a:t>Keep presentation</a:t>
            </a:r>
            <a:r>
              <a:rPr lang="en-US" sz="2700" baseline="0">
                <a:latin typeface="Calibri" panose="020F0502020204030204" pitchFamily="34" charset="0"/>
              </a:rPr>
              <a:t> to 20 minutes maximum</a:t>
            </a:r>
          </a:p>
          <a:p>
            <a:pPr marL="514350" indent="-514350">
              <a:lnSpc>
                <a:spcPct val="150000"/>
              </a:lnSpc>
              <a:buFont typeface="Arial" panose="020B0604020202020204" pitchFamily="34" charset="0"/>
              <a:buChar char="•"/>
            </a:pPr>
            <a:r>
              <a:rPr lang="en-US" sz="2700" baseline="0">
                <a:latin typeface="Calibri" panose="020F0502020204030204" pitchFamily="34" charset="0"/>
              </a:rPr>
              <a:t>Font size between 28-30 pt. minimum</a:t>
            </a:r>
            <a:endParaRPr lang="en-US" sz="2700">
              <a:latin typeface="Calibri" panose="020F0502020204030204" pitchFamily="34" charset="0"/>
            </a:endParaRPr>
          </a:p>
          <a:p>
            <a:pPr marL="514350" indent="-514350">
              <a:lnSpc>
                <a:spcPct val="150000"/>
              </a:lnSpc>
              <a:buFont typeface="Arial" panose="020B0604020202020204" pitchFamily="34" charset="0"/>
              <a:buChar char="•"/>
            </a:pPr>
            <a:r>
              <a:rPr lang="en-US" sz="2700">
                <a:latin typeface="Calibri" panose="020F0502020204030204" pitchFamily="34" charset="0"/>
              </a:rPr>
              <a:t>Use this standard template with fewer words, larger type</a:t>
            </a:r>
          </a:p>
          <a:p>
            <a:pPr marL="514350" marR="0" indent="-514350" algn="l" defTabSz="13716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700" b="0" i="0" kern="1200">
                <a:solidFill>
                  <a:schemeClr val="tx1"/>
                </a:solidFill>
                <a:effectLst/>
                <a:latin typeface="+mn-lt"/>
                <a:ea typeface="+mn-ea"/>
                <a:cs typeface="+mn-cs"/>
              </a:rPr>
              <a:t>Recommend fonts: Helvetica (sans serif) or Garamond (serif). Be consistent with one font.</a:t>
            </a:r>
          </a:p>
          <a:p>
            <a:pPr marL="514350" indent="-514350">
              <a:lnSpc>
                <a:spcPct val="150000"/>
              </a:lnSpc>
              <a:buFont typeface="Arial" panose="020B0604020202020204" pitchFamily="34" charset="0"/>
              <a:buChar char="•"/>
            </a:pPr>
            <a:r>
              <a:rPr lang="en-US" sz="2700">
                <a:latin typeface="Calibri" panose="020F0502020204030204" pitchFamily="34" charset="0"/>
              </a:rPr>
              <a:t>Begin with a succinct summary statement on Opening Slide that defines </a:t>
            </a:r>
            <a:br>
              <a:rPr lang="en-US" sz="2700">
                <a:latin typeface="Calibri" panose="020F0502020204030204" pitchFamily="34" charset="0"/>
              </a:rPr>
            </a:br>
            <a:r>
              <a:rPr lang="en-US" sz="2700">
                <a:latin typeface="Calibri" panose="020F0502020204030204" pitchFamily="34" charset="0"/>
              </a:rPr>
              <a:t>what will be presented and why this is relevant </a:t>
            </a:r>
          </a:p>
          <a:p>
            <a:pPr marL="514350" indent="-514350">
              <a:lnSpc>
                <a:spcPct val="150000"/>
              </a:lnSpc>
              <a:buFont typeface="Arial" panose="020B0604020202020204" pitchFamily="34" charset="0"/>
              <a:buChar char="•"/>
            </a:pPr>
            <a:r>
              <a:rPr lang="en-US" sz="2700">
                <a:latin typeface="Calibri" panose="020F0502020204030204" pitchFamily="34" charset="0"/>
              </a:rPr>
              <a:t>Simplify data to graphically show the key trend(s) or challenge(s)</a:t>
            </a:r>
          </a:p>
          <a:p>
            <a:pPr marL="514350" indent="-514350">
              <a:lnSpc>
                <a:spcPct val="150000"/>
              </a:lnSpc>
              <a:buFont typeface="Arial" panose="020B0604020202020204" pitchFamily="34" charset="0"/>
              <a:buChar char="•"/>
            </a:pPr>
            <a:r>
              <a:rPr lang="en-US" sz="2700" b="0" i="0" kern="1200">
                <a:solidFill>
                  <a:schemeClr val="tx1"/>
                </a:solidFill>
                <a:effectLst/>
                <a:latin typeface="+mn-lt"/>
                <a:ea typeface="+mn-ea"/>
                <a:cs typeface="+mn-cs"/>
              </a:rPr>
              <a:t>Use high quality graphics and 300 dpi photos</a:t>
            </a:r>
            <a:endParaRPr lang="en-US" sz="2700">
              <a:latin typeface="Calibri" panose="020F0502020204030204" pitchFamily="34" charset="0"/>
            </a:endParaRPr>
          </a:p>
          <a:p>
            <a:pPr marL="514350" indent="-514350">
              <a:lnSpc>
                <a:spcPct val="150000"/>
              </a:lnSpc>
              <a:buFont typeface="Arial" panose="020B0604020202020204" pitchFamily="34" charset="0"/>
              <a:buChar char="•"/>
            </a:pPr>
            <a:r>
              <a:rPr lang="en-US" sz="2700">
                <a:latin typeface="Calibri" panose="020F0502020204030204" pitchFamily="34" charset="0"/>
              </a:rPr>
              <a:t>Don’t assume that complex data reveals a story</a:t>
            </a:r>
          </a:p>
        </p:txBody>
      </p:sp>
      <p:sp>
        <p:nvSpPr>
          <p:cNvPr id="16" name="Title 1"/>
          <p:cNvSpPr>
            <a:spLocks noGrp="1"/>
          </p:cNvSpPr>
          <p:nvPr>
            <p:ph type="title" hasCustomPrompt="1"/>
          </p:nvPr>
        </p:nvSpPr>
        <p:spPr>
          <a:xfrm>
            <a:off x="577517" y="647955"/>
            <a:ext cx="14831990" cy="1075839"/>
          </a:xfrm>
          <a:prstGeom prst="rect">
            <a:avLst/>
          </a:prstGeom>
        </p:spPr>
        <p:txBody>
          <a:bodyPr/>
          <a:lstStyle>
            <a:lvl1pPr>
              <a:defRPr sz="6000">
                <a:latin typeface="Arial" panose="020B0604020202020204" pitchFamily="34" charset="0"/>
                <a:cs typeface="Arial" panose="020B0604020202020204" pitchFamily="34" charset="0"/>
              </a:defRPr>
            </a:lvl1pPr>
          </a:lstStyle>
          <a:p>
            <a:r>
              <a:rPr lang="en-US"/>
              <a:t>Content Guidelines</a:t>
            </a:r>
          </a:p>
        </p:txBody>
      </p:sp>
      <p:pic>
        <p:nvPicPr>
          <p:cNvPr id="4" name="Picture 3">
            <a:extLst>
              <a:ext uri="{FF2B5EF4-FFF2-40B4-BE49-F238E27FC236}">
                <a16:creationId xmlns:a16="http://schemas.microsoft.com/office/drawing/2014/main" id="{B883047D-F325-8F47-9A24-745E92E5C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49316196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14D0-88D2-524C-A559-67F522FC5E77}"/>
              </a:ext>
            </a:extLst>
          </p:cNvPr>
          <p:cNvSpPr>
            <a:spLocks noGrp="1"/>
          </p:cNvSpPr>
          <p:nvPr>
            <p:ph type="title"/>
          </p:nvPr>
        </p:nvSpPr>
        <p:spPr>
          <a:xfrm>
            <a:off x="1247775" y="1966982"/>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7A23D104-45CE-B74D-BF6E-D3014FA80C63}"/>
              </a:ext>
            </a:extLst>
          </p:cNvPr>
          <p:cNvSpPr>
            <a:spLocks noGrp="1"/>
          </p:cNvSpPr>
          <p:nvPr>
            <p:ph type="body" idx="1"/>
          </p:nvPr>
        </p:nvSpPr>
        <p:spPr>
          <a:xfrm>
            <a:off x="1247775" y="6441839"/>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D6A04D-CE9B-2344-934E-D6195F80351B}"/>
              </a:ext>
            </a:extLst>
          </p:cNvPr>
          <p:cNvSpPr>
            <a:spLocks noGrp="1"/>
          </p:cNvSpPr>
          <p:nvPr>
            <p:ph type="dt" sz="half" idx="10"/>
          </p:nvPr>
        </p:nvSpPr>
        <p:spPr/>
        <p:txBody>
          <a:bodyPr/>
          <a:lstStyle/>
          <a:p>
            <a:fld id="{9183ED1D-4783-F849-8CFE-A7712EC6F304}" type="datetimeFigureOut">
              <a:rPr lang="en-US" smtClean="0"/>
              <a:t>8/14/2024</a:t>
            </a:fld>
            <a:endParaRPr lang="en-US"/>
          </a:p>
        </p:txBody>
      </p:sp>
      <p:sp>
        <p:nvSpPr>
          <p:cNvPr id="5" name="Footer Placeholder 4">
            <a:extLst>
              <a:ext uri="{FF2B5EF4-FFF2-40B4-BE49-F238E27FC236}">
                <a16:creationId xmlns:a16="http://schemas.microsoft.com/office/drawing/2014/main" id="{EFA87FF2-11DF-E744-85B5-1F7016DC5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9A317-CA73-5D4B-900F-5F1888CA75EA}"/>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388220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3B90-7C2C-5D4F-8E83-C2C38A6543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3F9481-AB2D-E14C-A2E5-D08A21ADFBAE}"/>
              </a:ext>
            </a:extLst>
          </p:cNvPr>
          <p:cNvSpPr>
            <a:spLocks noGrp="1"/>
          </p:cNvSpPr>
          <p:nvPr>
            <p:ph sz="half" idx="1"/>
          </p:nvPr>
        </p:nvSpPr>
        <p:spPr>
          <a:xfrm>
            <a:off x="1257300" y="3997235"/>
            <a:ext cx="7772400" cy="4722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44169D-0A2A-BB4A-A6AA-BDFE1AFE5ED7}"/>
              </a:ext>
            </a:extLst>
          </p:cNvPr>
          <p:cNvSpPr>
            <a:spLocks noGrp="1"/>
          </p:cNvSpPr>
          <p:nvPr>
            <p:ph sz="half" idx="2"/>
          </p:nvPr>
        </p:nvSpPr>
        <p:spPr>
          <a:xfrm>
            <a:off x="9258300" y="3997235"/>
            <a:ext cx="7772400" cy="4722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81EFA0-2211-B44A-8F4E-46E2E1B112D4}"/>
              </a:ext>
            </a:extLst>
          </p:cNvPr>
          <p:cNvSpPr>
            <a:spLocks noGrp="1"/>
          </p:cNvSpPr>
          <p:nvPr>
            <p:ph type="dt" sz="half" idx="10"/>
          </p:nvPr>
        </p:nvSpPr>
        <p:spPr/>
        <p:txBody>
          <a:bodyPr/>
          <a:lstStyle/>
          <a:p>
            <a:fld id="{9183ED1D-4783-F849-8CFE-A7712EC6F304}" type="datetimeFigureOut">
              <a:rPr lang="en-US" smtClean="0"/>
              <a:t>8/14/2024</a:t>
            </a:fld>
            <a:endParaRPr lang="en-US"/>
          </a:p>
        </p:txBody>
      </p:sp>
      <p:sp>
        <p:nvSpPr>
          <p:cNvPr id="6" name="Footer Placeholder 5">
            <a:extLst>
              <a:ext uri="{FF2B5EF4-FFF2-40B4-BE49-F238E27FC236}">
                <a16:creationId xmlns:a16="http://schemas.microsoft.com/office/drawing/2014/main" id="{0428326C-0974-894C-8C77-5D82D34F9E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E53BA-8FB1-6E49-8698-722AEAFB3C48}"/>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266636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98F6-EF5F-5A49-B18B-F3947FA461A5}"/>
              </a:ext>
            </a:extLst>
          </p:cNvPr>
          <p:cNvSpPr>
            <a:spLocks noGrp="1"/>
          </p:cNvSpPr>
          <p:nvPr>
            <p:ph type="title"/>
          </p:nvPr>
        </p:nvSpPr>
        <p:spPr>
          <a:xfrm>
            <a:off x="1259682" y="1832060"/>
            <a:ext cx="15773400" cy="1115447"/>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0567D3-B6B1-0A4B-8C42-A12B13E755E5}"/>
              </a:ext>
            </a:extLst>
          </p:cNvPr>
          <p:cNvSpPr>
            <a:spLocks noGrp="1"/>
          </p:cNvSpPr>
          <p:nvPr>
            <p:ph type="body" idx="1"/>
          </p:nvPr>
        </p:nvSpPr>
        <p:spPr>
          <a:xfrm>
            <a:off x="1259683" y="3192434"/>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95DCDC6-65BA-AD41-AC33-BAC251A7F133}"/>
              </a:ext>
            </a:extLst>
          </p:cNvPr>
          <p:cNvSpPr>
            <a:spLocks noGrp="1"/>
          </p:cNvSpPr>
          <p:nvPr>
            <p:ph sz="half" idx="2"/>
          </p:nvPr>
        </p:nvSpPr>
        <p:spPr>
          <a:xfrm>
            <a:off x="1259683" y="4673231"/>
            <a:ext cx="7736681" cy="4477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964FF7-8928-D84F-B167-D03BAF7EE96B}"/>
              </a:ext>
            </a:extLst>
          </p:cNvPr>
          <p:cNvSpPr>
            <a:spLocks noGrp="1"/>
          </p:cNvSpPr>
          <p:nvPr>
            <p:ph type="body" sz="quarter" idx="3"/>
          </p:nvPr>
        </p:nvSpPr>
        <p:spPr>
          <a:xfrm>
            <a:off x="9258300" y="3192434"/>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B3FDC176-D44A-EF46-8C06-B12F5636A42E}"/>
              </a:ext>
            </a:extLst>
          </p:cNvPr>
          <p:cNvSpPr>
            <a:spLocks noGrp="1"/>
          </p:cNvSpPr>
          <p:nvPr>
            <p:ph sz="quarter" idx="4"/>
          </p:nvPr>
        </p:nvSpPr>
        <p:spPr>
          <a:xfrm>
            <a:off x="9258300" y="4673231"/>
            <a:ext cx="7774782" cy="4477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8094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AE65-807E-F441-B83D-D900087065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7CF9B1-F2C3-2047-B10D-15640124FCAF}"/>
              </a:ext>
            </a:extLst>
          </p:cNvPr>
          <p:cNvSpPr>
            <a:spLocks noGrp="1"/>
          </p:cNvSpPr>
          <p:nvPr>
            <p:ph type="dt" sz="half" idx="10"/>
          </p:nvPr>
        </p:nvSpPr>
        <p:spPr/>
        <p:txBody>
          <a:bodyPr/>
          <a:lstStyle/>
          <a:p>
            <a:fld id="{9183ED1D-4783-F849-8CFE-A7712EC6F304}" type="datetimeFigureOut">
              <a:rPr lang="en-US" smtClean="0"/>
              <a:t>8/14/2024</a:t>
            </a:fld>
            <a:endParaRPr lang="en-US"/>
          </a:p>
        </p:txBody>
      </p:sp>
      <p:sp>
        <p:nvSpPr>
          <p:cNvPr id="4" name="Footer Placeholder 3">
            <a:extLst>
              <a:ext uri="{FF2B5EF4-FFF2-40B4-BE49-F238E27FC236}">
                <a16:creationId xmlns:a16="http://schemas.microsoft.com/office/drawing/2014/main" id="{52F20730-1753-8D4B-93B4-7618F80E98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99A22-8AD6-1042-9E32-030AC4D50EA8}"/>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250367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AC09F2-7599-CB40-8C87-BADE573D8DFF}"/>
              </a:ext>
            </a:extLst>
          </p:cNvPr>
          <p:cNvSpPr>
            <a:spLocks noGrp="1"/>
          </p:cNvSpPr>
          <p:nvPr>
            <p:ph type="dt" sz="half" idx="10"/>
          </p:nvPr>
        </p:nvSpPr>
        <p:spPr/>
        <p:txBody>
          <a:bodyPr/>
          <a:lstStyle/>
          <a:p>
            <a:fld id="{9183ED1D-4783-F849-8CFE-A7712EC6F304}" type="datetimeFigureOut">
              <a:rPr lang="en-US" smtClean="0"/>
              <a:t>8/14/2024</a:t>
            </a:fld>
            <a:endParaRPr lang="en-US"/>
          </a:p>
        </p:txBody>
      </p:sp>
      <p:sp>
        <p:nvSpPr>
          <p:cNvPr id="3" name="Footer Placeholder 2">
            <a:extLst>
              <a:ext uri="{FF2B5EF4-FFF2-40B4-BE49-F238E27FC236}">
                <a16:creationId xmlns:a16="http://schemas.microsoft.com/office/drawing/2014/main" id="{D1D5187A-807A-2D45-BC7B-0FDABFF617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0AC7F-2620-D54C-AD3A-7E5CC82F48A7}"/>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3661745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5148-B2D4-2546-BCC0-C2C94E2418B8}"/>
              </a:ext>
            </a:extLst>
          </p:cNvPr>
          <p:cNvSpPr>
            <a:spLocks noGrp="1"/>
          </p:cNvSpPr>
          <p:nvPr>
            <p:ph type="title"/>
          </p:nvPr>
        </p:nvSpPr>
        <p:spPr>
          <a:xfrm>
            <a:off x="1259683" y="1839844"/>
            <a:ext cx="5898356" cy="1604963"/>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36387412-C7D8-B24C-AB79-B03EF2180990}"/>
              </a:ext>
            </a:extLst>
          </p:cNvPr>
          <p:cNvSpPr>
            <a:spLocks noGrp="1"/>
          </p:cNvSpPr>
          <p:nvPr>
            <p:ph idx="1"/>
          </p:nvPr>
        </p:nvSpPr>
        <p:spPr>
          <a:xfrm>
            <a:off x="7774782" y="1839846"/>
            <a:ext cx="9258300" cy="6771843"/>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59CD0A-675C-3240-892D-22D4671C6D55}"/>
              </a:ext>
            </a:extLst>
          </p:cNvPr>
          <p:cNvSpPr>
            <a:spLocks noGrp="1"/>
          </p:cNvSpPr>
          <p:nvPr>
            <p:ph type="body" sz="half" idx="2"/>
          </p:nvPr>
        </p:nvSpPr>
        <p:spPr>
          <a:xfrm>
            <a:off x="1259683" y="3732711"/>
            <a:ext cx="5898356" cy="487897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37CF5BCA-97BB-504B-A7AE-067D760BBC5E}"/>
              </a:ext>
            </a:extLst>
          </p:cNvPr>
          <p:cNvSpPr>
            <a:spLocks noGrp="1"/>
          </p:cNvSpPr>
          <p:nvPr>
            <p:ph type="dt" sz="half" idx="10"/>
          </p:nvPr>
        </p:nvSpPr>
        <p:spPr/>
        <p:txBody>
          <a:bodyPr/>
          <a:lstStyle/>
          <a:p>
            <a:fld id="{9183ED1D-4783-F849-8CFE-A7712EC6F304}" type="datetimeFigureOut">
              <a:rPr lang="en-US" smtClean="0"/>
              <a:t>8/14/2024</a:t>
            </a:fld>
            <a:endParaRPr lang="en-US"/>
          </a:p>
        </p:txBody>
      </p:sp>
      <p:sp>
        <p:nvSpPr>
          <p:cNvPr id="6" name="Footer Placeholder 5">
            <a:extLst>
              <a:ext uri="{FF2B5EF4-FFF2-40B4-BE49-F238E27FC236}">
                <a16:creationId xmlns:a16="http://schemas.microsoft.com/office/drawing/2014/main" id="{ACB45641-5C34-A24D-B016-309808B7DE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6DFB3-312C-1B40-9A12-4E3B1A79DF13}"/>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3998078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2AD7-CC08-6747-B537-34896D059AF3}"/>
              </a:ext>
            </a:extLst>
          </p:cNvPr>
          <p:cNvSpPr>
            <a:spLocks noGrp="1"/>
          </p:cNvSpPr>
          <p:nvPr>
            <p:ph type="title"/>
          </p:nvPr>
        </p:nvSpPr>
        <p:spPr>
          <a:xfrm>
            <a:off x="1259683" y="1783079"/>
            <a:ext cx="5898356" cy="1459775"/>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EE16B09D-BD3E-324B-960F-E724E76AFF3F}"/>
              </a:ext>
            </a:extLst>
          </p:cNvPr>
          <p:cNvSpPr>
            <a:spLocks noGrp="1"/>
          </p:cNvSpPr>
          <p:nvPr>
            <p:ph type="pic" idx="1"/>
          </p:nvPr>
        </p:nvSpPr>
        <p:spPr>
          <a:xfrm>
            <a:off x="7774782" y="1783079"/>
            <a:ext cx="9258300" cy="6926583"/>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A04F2683-D3CE-6241-9ED4-F0DB2B71E4FA}"/>
              </a:ext>
            </a:extLst>
          </p:cNvPr>
          <p:cNvSpPr>
            <a:spLocks noGrp="1"/>
          </p:cNvSpPr>
          <p:nvPr>
            <p:ph type="body" sz="half" idx="2"/>
          </p:nvPr>
        </p:nvSpPr>
        <p:spPr>
          <a:xfrm>
            <a:off x="1259683" y="3448594"/>
            <a:ext cx="5898356" cy="5261069"/>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23DEABD-B5FE-F148-ABFE-8384AF1A4107}"/>
              </a:ext>
            </a:extLst>
          </p:cNvPr>
          <p:cNvSpPr>
            <a:spLocks noGrp="1"/>
          </p:cNvSpPr>
          <p:nvPr>
            <p:ph type="dt" sz="half" idx="10"/>
          </p:nvPr>
        </p:nvSpPr>
        <p:spPr/>
        <p:txBody>
          <a:bodyPr/>
          <a:lstStyle/>
          <a:p>
            <a:fld id="{9183ED1D-4783-F849-8CFE-A7712EC6F304}" type="datetimeFigureOut">
              <a:rPr lang="en-US" smtClean="0"/>
              <a:t>8/14/2024</a:t>
            </a:fld>
            <a:endParaRPr lang="en-US"/>
          </a:p>
        </p:txBody>
      </p:sp>
      <p:sp>
        <p:nvSpPr>
          <p:cNvPr id="6" name="Footer Placeholder 5">
            <a:extLst>
              <a:ext uri="{FF2B5EF4-FFF2-40B4-BE49-F238E27FC236}">
                <a16:creationId xmlns:a16="http://schemas.microsoft.com/office/drawing/2014/main" id="{6E7CE75F-A1CB-F043-B2EC-A120B5A2A0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02FA1-A8F7-1049-8ADC-6F007BCB5969}"/>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1351519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CBF02-E663-6B43-9225-7E32F24AF2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295040-4014-724C-85C5-F0CE4EC31E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DEE85-A649-E542-863C-B5A7507D5853}"/>
              </a:ext>
            </a:extLst>
          </p:cNvPr>
          <p:cNvSpPr>
            <a:spLocks noGrp="1"/>
          </p:cNvSpPr>
          <p:nvPr>
            <p:ph type="dt" sz="half" idx="10"/>
          </p:nvPr>
        </p:nvSpPr>
        <p:spPr/>
        <p:txBody>
          <a:bodyPr/>
          <a:lstStyle/>
          <a:p>
            <a:fld id="{9183ED1D-4783-F849-8CFE-A7712EC6F304}" type="datetimeFigureOut">
              <a:rPr lang="en-US" smtClean="0"/>
              <a:t>8/14/2024</a:t>
            </a:fld>
            <a:endParaRPr lang="en-US"/>
          </a:p>
        </p:txBody>
      </p:sp>
      <p:sp>
        <p:nvSpPr>
          <p:cNvPr id="5" name="Footer Placeholder 4">
            <a:extLst>
              <a:ext uri="{FF2B5EF4-FFF2-40B4-BE49-F238E27FC236}">
                <a16:creationId xmlns:a16="http://schemas.microsoft.com/office/drawing/2014/main" id="{0BC34A10-6725-BA41-B545-CDB40250FD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683F2-F804-2446-A2C0-50BDEA5A579A}"/>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1271838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E14CDF-2A42-614D-9258-35D20E297088}"/>
              </a:ext>
            </a:extLst>
          </p:cNvPr>
          <p:cNvSpPr>
            <a:spLocks noGrp="1"/>
          </p:cNvSpPr>
          <p:nvPr>
            <p:ph type="title" orient="vert"/>
          </p:nvPr>
        </p:nvSpPr>
        <p:spPr>
          <a:xfrm>
            <a:off x="13087350" y="1800768"/>
            <a:ext cx="3943350" cy="741834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6E5925-06A8-A94F-B656-369DB67DDBAE}"/>
              </a:ext>
            </a:extLst>
          </p:cNvPr>
          <p:cNvSpPr>
            <a:spLocks noGrp="1"/>
          </p:cNvSpPr>
          <p:nvPr>
            <p:ph type="body" orient="vert" idx="1"/>
          </p:nvPr>
        </p:nvSpPr>
        <p:spPr>
          <a:xfrm>
            <a:off x="480061" y="1800768"/>
            <a:ext cx="12378689" cy="74183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598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ntent Guidelines - Reference Only">
    <p:spTree>
      <p:nvGrpSpPr>
        <p:cNvPr id="1" name=""/>
        <p:cNvGrpSpPr/>
        <p:nvPr/>
      </p:nvGrpSpPr>
      <p:grpSpPr>
        <a:xfrm>
          <a:off x="0" y="0"/>
          <a:ext cx="0" cy="0"/>
          <a:chOff x="0" y="0"/>
          <a:chExt cx="0" cy="0"/>
        </a:xfrm>
      </p:grpSpPr>
      <p:sp>
        <p:nvSpPr>
          <p:cNvPr id="15" name="TextBox 14"/>
          <p:cNvSpPr txBox="1"/>
          <p:nvPr/>
        </p:nvSpPr>
        <p:spPr>
          <a:xfrm>
            <a:off x="577517" y="2547821"/>
            <a:ext cx="16829903" cy="5563061"/>
          </a:xfrm>
          <a:prstGeom prst="rect">
            <a:avLst/>
          </a:prstGeom>
          <a:noFill/>
        </p:spPr>
        <p:txBody>
          <a:bodyPr wrap="square" rtlCol="0">
            <a:spAutoFit/>
          </a:bodyPr>
          <a:lstStyle/>
          <a:p>
            <a:pPr marL="514350" indent="-514350">
              <a:lnSpc>
                <a:spcPct val="150000"/>
              </a:lnSpc>
              <a:buFont typeface="Arial" panose="020B0604020202020204" pitchFamily="34" charset="0"/>
              <a:buChar char="•"/>
            </a:pPr>
            <a:r>
              <a:rPr lang="en-US" sz="2700">
                <a:latin typeface="Calibri" panose="020F0502020204030204" pitchFamily="34" charset="0"/>
              </a:rPr>
              <a:t>Include multiyear data when possible and connect the dots with succinct comments in bullet-point form</a:t>
            </a:r>
          </a:p>
          <a:p>
            <a:pPr marL="514350" indent="-514350">
              <a:lnSpc>
                <a:spcPct val="150000"/>
              </a:lnSpc>
              <a:buFont typeface="Arial" panose="020B0604020202020204" pitchFamily="34" charset="0"/>
              <a:buChar char="•"/>
            </a:pPr>
            <a:r>
              <a:rPr lang="en-US" sz="2700">
                <a:latin typeface="Calibri" panose="020F0502020204030204" pitchFamily="34" charset="0"/>
              </a:rPr>
              <a:t>Last slide is a conclusion, e.g. the significance of what we’ve done, are going to do, recommend as next steps</a:t>
            </a:r>
          </a:p>
          <a:p>
            <a:pPr marL="514350" indent="-514350">
              <a:lnSpc>
                <a:spcPct val="150000"/>
              </a:lnSpc>
              <a:buFont typeface="Arial" panose="020B0604020202020204" pitchFamily="34" charset="0"/>
              <a:buChar char="•"/>
            </a:pPr>
            <a:r>
              <a:rPr lang="en-US" sz="2700">
                <a:latin typeface="Calibri" panose="020F0502020204030204" pitchFamily="34" charset="0"/>
              </a:rPr>
              <a:t>Include a call to action for questions as part of closing.</a:t>
            </a:r>
          </a:p>
          <a:p>
            <a:pPr marL="514350" marR="0" indent="-514350" algn="l" defTabSz="13716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700" b="0" i="0" kern="1200">
                <a:solidFill>
                  <a:schemeClr val="tx1"/>
                </a:solidFill>
                <a:effectLst/>
                <a:latin typeface="+mn-lt"/>
                <a:ea typeface="+mn-ea"/>
                <a:cs typeface="+mn-cs"/>
              </a:rPr>
              <a:t>Smile, make eye contact, keep your head up</a:t>
            </a:r>
          </a:p>
          <a:p>
            <a:pPr marL="514350" marR="0" indent="-514350" algn="l" defTabSz="13716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700">
                <a:latin typeface="Calibri" panose="020F0502020204030204" pitchFamily="34" charset="0"/>
              </a:rPr>
              <a:t> </a:t>
            </a:r>
            <a:r>
              <a:rPr lang="en-US" sz="2700" b="0" i="0" kern="1200">
                <a:solidFill>
                  <a:schemeClr val="tx1"/>
                </a:solidFill>
                <a:effectLst/>
                <a:latin typeface="+mn-lt"/>
                <a:ea typeface="+mn-ea"/>
                <a:cs typeface="+mn-cs"/>
              </a:rPr>
              <a:t>Tell stories, don’t just read slides</a:t>
            </a:r>
            <a:endParaRPr lang="en-US" sz="2700">
              <a:latin typeface="Calibri" panose="020F0502020204030204" pitchFamily="34" charset="0"/>
            </a:endParaRPr>
          </a:p>
          <a:p>
            <a:pPr marL="514350" indent="-514350">
              <a:lnSpc>
                <a:spcPct val="150000"/>
              </a:lnSpc>
              <a:buFont typeface="Arial" panose="020B0604020202020204" pitchFamily="34" charset="0"/>
              <a:buChar char="•"/>
            </a:pPr>
            <a:r>
              <a:rPr lang="en-US" sz="2700">
                <a:latin typeface="Calibri" panose="020F0502020204030204" pitchFamily="34" charset="0"/>
              </a:rPr>
              <a:t>Additional UNT System style guidelines available online at: </a:t>
            </a:r>
            <a:r>
              <a:rPr lang="en-US" sz="2700">
                <a:latin typeface="Calibri" panose="020F0502020204030204" pitchFamily="34" charset="0"/>
                <a:hlinkClick r:id="rId2"/>
              </a:rPr>
              <a:t>http://www.untsystem.edu/about-us/branding-communication-guide/brand-identity-communications-guide</a:t>
            </a:r>
            <a:r>
              <a:rPr lang="en-US" sz="2700">
                <a:latin typeface="Calibri" panose="020F0502020204030204" pitchFamily="34" charset="0"/>
              </a:rPr>
              <a:t> </a:t>
            </a:r>
          </a:p>
          <a:p>
            <a:pPr fontAlgn="base"/>
            <a:endParaRPr lang="en-US" sz="2700">
              <a:latin typeface="Calibri" panose="020F0502020204030204" pitchFamily="34" charset="0"/>
            </a:endParaRPr>
          </a:p>
          <a:p>
            <a:endParaRPr lang="en-US" sz="4500">
              <a:latin typeface="Calibri" panose="020F0502020204030204" pitchFamily="34" charset="0"/>
            </a:endParaRPr>
          </a:p>
        </p:txBody>
      </p:sp>
      <p:sp>
        <p:nvSpPr>
          <p:cNvPr id="16" name="Title 1"/>
          <p:cNvSpPr>
            <a:spLocks noGrp="1"/>
          </p:cNvSpPr>
          <p:nvPr>
            <p:ph type="title" hasCustomPrompt="1"/>
          </p:nvPr>
        </p:nvSpPr>
        <p:spPr>
          <a:xfrm>
            <a:off x="577517" y="647955"/>
            <a:ext cx="14831990" cy="1075839"/>
          </a:xfrm>
          <a:prstGeom prst="rect">
            <a:avLst/>
          </a:prstGeom>
        </p:spPr>
        <p:txBody>
          <a:bodyPr/>
          <a:lstStyle>
            <a:lvl1pPr>
              <a:defRPr sz="6000">
                <a:latin typeface="Arial" panose="020B0604020202020204" pitchFamily="34" charset="0"/>
                <a:cs typeface="Arial" panose="020B0604020202020204" pitchFamily="34" charset="0"/>
              </a:defRPr>
            </a:lvl1pPr>
          </a:lstStyle>
          <a:p>
            <a:r>
              <a:rPr lang="en-US"/>
              <a:t>Content Guidelines</a:t>
            </a:r>
          </a:p>
        </p:txBody>
      </p:sp>
      <p:pic>
        <p:nvPicPr>
          <p:cNvPr id="4" name="Picture 3">
            <a:extLst>
              <a:ext uri="{FF2B5EF4-FFF2-40B4-BE49-F238E27FC236}">
                <a16:creationId xmlns:a16="http://schemas.microsoft.com/office/drawing/2014/main" id="{9F02EB92-99CD-F849-8A01-00F9B9827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99389616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UNTHSC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5528C8-D50F-B046-B0CE-04CBF02BA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877188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UNTHSC 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CC88D-1528-2F4E-9300-E0260FC969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8288000" cy="10287000"/>
          </a:xfrm>
          <a:prstGeom prst="rect">
            <a:avLst/>
          </a:prstGeom>
        </p:spPr>
      </p:pic>
    </p:spTree>
    <p:extLst>
      <p:ext uri="{BB962C8B-B14F-4D97-AF65-F5344CB8AC3E}">
        <p14:creationId xmlns:p14="http://schemas.microsoft.com/office/powerpoint/2010/main" val="77963646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UNTHSC Open/Clos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42030-9652-124D-B3D1-4F2744EBC3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319446096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UNTHSC Open/Clos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B123A9-BE5A-704F-A723-42AF0E8638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340444946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193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0B89-DD47-FF41-8699-5EB49516601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6E3C43C7-4E22-8F49-A632-FB4A27935BF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EF23327-69CA-6C4F-82E6-F7E0B0B6606D}"/>
              </a:ext>
            </a:extLst>
          </p:cNvPr>
          <p:cNvSpPr>
            <a:spLocks noGrp="1"/>
          </p:cNvSpPr>
          <p:nvPr>
            <p:ph type="dt" sz="half" idx="10"/>
          </p:nvPr>
        </p:nvSpPr>
        <p:spPr/>
        <p:txBody>
          <a:bodyPr/>
          <a:lstStyle/>
          <a:p>
            <a:fld id="{9183ED1D-4783-F849-8CFE-A7712EC6F304}" type="datetimeFigureOut">
              <a:rPr lang="en-US" smtClean="0"/>
              <a:t>8/14/2024</a:t>
            </a:fld>
            <a:endParaRPr lang="en-US"/>
          </a:p>
        </p:txBody>
      </p:sp>
      <p:sp>
        <p:nvSpPr>
          <p:cNvPr id="5" name="Footer Placeholder 4">
            <a:extLst>
              <a:ext uri="{FF2B5EF4-FFF2-40B4-BE49-F238E27FC236}">
                <a16:creationId xmlns:a16="http://schemas.microsoft.com/office/drawing/2014/main" id="{052E2118-A7E4-BC4A-8E97-99BD99E85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B2C65-55E0-F243-869B-EBDBDAD29B8A}"/>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418155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5ACF-08C0-D84F-97AB-3144A0203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83AF86-EA23-EC4A-B6A9-68C72205ED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F082A-CAB1-1247-B1FC-C6B63B3455AD}"/>
              </a:ext>
            </a:extLst>
          </p:cNvPr>
          <p:cNvSpPr>
            <a:spLocks noGrp="1"/>
          </p:cNvSpPr>
          <p:nvPr>
            <p:ph type="dt" sz="half" idx="10"/>
          </p:nvPr>
        </p:nvSpPr>
        <p:spPr/>
        <p:txBody>
          <a:bodyPr/>
          <a:lstStyle/>
          <a:p>
            <a:fld id="{9183ED1D-4783-F849-8CFE-A7712EC6F304}" type="datetimeFigureOut">
              <a:rPr lang="en-US" smtClean="0"/>
              <a:t>8/14/2024</a:t>
            </a:fld>
            <a:endParaRPr lang="en-US"/>
          </a:p>
        </p:txBody>
      </p:sp>
      <p:sp>
        <p:nvSpPr>
          <p:cNvPr id="5" name="Footer Placeholder 4">
            <a:extLst>
              <a:ext uri="{FF2B5EF4-FFF2-40B4-BE49-F238E27FC236}">
                <a16:creationId xmlns:a16="http://schemas.microsoft.com/office/drawing/2014/main" id="{EA819E28-4FAC-E74E-894A-D8FE73097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F7567-1952-DC4A-8CD6-BD98B4957665}"/>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325400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079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BFE60A-6261-9C41-9A25-D2AD67261CC7}"/>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2" name="Title Placeholder 1">
            <a:extLst>
              <a:ext uri="{FF2B5EF4-FFF2-40B4-BE49-F238E27FC236}">
                <a16:creationId xmlns:a16="http://schemas.microsoft.com/office/drawing/2014/main" id="{CEACA5B6-626C-9A41-AB8D-0DBD5292659F}"/>
              </a:ext>
            </a:extLst>
          </p:cNvPr>
          <p:cNvSpPr>
            <a:spLocks noGrp="1"/>
          </p:cNvSpPr>
          <p:nvPr>
            <p:ph type="title"/>
          </p:nvPr>
        </p:nvSpPr>
        <p:spPr>
          <a:xfrm>
            <a:off x="1257300" y="18408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0B3A3A-72B1-0242-980F-C6AEC0856C4A}"/>
              </a:ext>
            </a:extLst>
          </p:cNvPr>
          <p:cNvSpPr>
            <a:spLocks noGrp="1"/>
          </p:cNvSpPr>
          <p:nvPr>
            <p:ph type="body" idx="1"/>
          </p:nvPr>
        </p:nvSpPr>
        <p:spPr>
          <a:xfrm>
            <a:off x="1257300" y="4031638"/>
            <a:ext cx="15773400" cy="46290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325C0-41F4-4B43-AC2F-12765F908B39}"/>
              </a:ext>
            </a:extLst>
          </p:cNvPr>
          <p:cNvSpPr>
            <a:spLocks noGrp="1"/>
          </p:cNvSpPr>
          <p:nvPr>
            <p:ph type="dt" sz="half" idx="2"/>
          </p:nvPr>
        </p:nvSpPr>
        <p:spPr>
          <a:xfrm>
            <a:off x="1257300" y="8887871"/>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183ED1D-4783-F849-8CFE-A7712EC6F304}" type="datetimeFigureOut">
              <a:rPr lang="en-US" smtClean="0"/>
              <a:t>8/14/2024</a:t>
            </a:fld>
            <a:endParaRPr lang="en-US"/>
          </a:p>
        </p:txBody>
      </p:sp>
      <p:sp>
        <p:nvSpPr>
          <p:cNvPr id="5" name="Footer Placeholder 4">
            <a:extLst>
              <a:ext uri="{FF2B5EF4-FFF2-40B4-BE49-F238E27FC236}">
                <a16:creationId xmlns:a16="http://schemas.microsoft.com/office/drawing/2014/main" id="{AF2C0782-78C2-D743-B2B9-C2D12B7FFC0F}"/>
              </a:ext>
            </a:extLst>
          </p:cNvPr>
          <p:cNvSpPr>
            <a:spLocks noGrp="1"/>
          </p:cNvSpPr>
          <p:nvPr>
            <p:ph type="ftr" sz="quarter" idx="3"/>
          </p:nvPr>
        </p:nvSpPr>
        <p:spPr>
          <a:xfrm>
            <a:off x="6057900" y="8887871"/>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1BA435-F879-BA43-B311-7882D9CDE5AA}"/>
              </a:ext>
            </a:extLst>
          </p:cNvPr>
          <p:cNvSpPr>
            <a:spLocks noGrp="1"/>
          </p:cNvSpPr>
          <p:nvPr>
            <p:ph type="sldNum" sz="quarter" idx="4"/>
          </p:nvPr>
        </p:nvSpPr>
        <p:spPr>
          <a:xfrm>
            <a:off x="12915900" y="8887871"/>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F4BF39F9-F9B4-6F42-8FBB-EEFCBE9A1F23}" type="slidenum">
              <a:rPr lang="en-US" smtClean="0"/>
              <a:t>‹#›</a:t>
            </a:fld>
            <a:endParaRPr lang="en-US"/>
          </a:p>
        </p:txBody>
      </p:sp>
    </p:spTree>
    <p:extLst>
      <p:ext uri="{BB962C8B-B14F-4D97-AF65-F5344CB8AC3E}">
        <p14:creationId xmlns:p14="http://schemas.microsoft.com/office/powerpoint/2010/main" val="162095194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7.svg"/><Relationship Id="rId4" Type="http://schemas.openxmlformats.org/officeDocument/2006/relationships/image" Target="../media/image17.sv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9.svg"/><Relationship Id="rId11" Type="http://schemas.openxmlformats.org/officeDocument/2006/relationships/image" Target="../media/image26.png"/><Relationship Id="rId5" Type="http://schemas.openxmlformats.org/officeDocument/2006/relationships/image" Target="../media/image18.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5.svg"/><Relationship Id="rId4" Type="http://schemas.openxmlformats.org/officeDocument/2006/relationships/image" Target="../media/image17.sv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815B0C8-61AF-44AC-96BD-C4FC5F4C8394}"/>
              </a:ext>
            </a:extLst>
          </p:cNvPr>
          <p:cNvPicPr>
            <a:picLocks noChangeAspect="1"/>
          </p:cNvPicPr>
          <p:nvPr/>
        </p:nvPicPr>
        <p:blipFill rotWithShape="1">
          <a:blip r:embed="rId3"/>
          <a:srcRect r="1353" b="26056"/>
          <a:stretch/>
        </p:blipFill>
        <p:spPr>
          <a:xfrm>
            <a:off x="5281013" y="1471382"/>
            <a:ext cx="7725974" cy="5791200"/>
          </a:xfrm>
          <a:prstGeom prst="rect">
            <a:avLst/>
          </a:prstGeom>
        </p:spPr>
      </p:pic>
      <p:sp>
        <p:nvSpPr>
          <p:cNvPr id="6" name="Rectangle 5">
            <a:extLst>
              <a:ext uri="{FF2B5EF4-FFF2-40B4-BE49-F238E27FC236}">
                <a16:creationId xmlns:a16="http://schemas.microsoft.com/office/drawing/2014/main" id="{1267E6CF-9DD4-46AE-8CCA-D7032C935167}"/>
              </a:ext>
            </a:extLst>
          </p:cNvPr>
          <p:cNvSpPr/>
          <p:nvPr/>
        </p:nvSpPr>
        <p:spPr>
          <a:xfrm>
            <a:off x="4398817" y="461248"/>
            <a:ext cx="9490364" cy="1631216"/>
          </a:xfrm>
          <a:prstGeom prst="rect">
            <a:avLst/>
          </a:prstGeom>
        </p:spPr>
        <p:txBody>
          <a:bodyPr wrap="square">
            <a:spAutoFit/>
          </a:bodyPr>
          <a:lstStyle/>
          <a:p>
            <a:pPr algn="ctr"/>
            <a:r>
              <a:rPr lang="en-US" sz="2000" i="1" dirty="0">
                <a:solidFill>
                  <a:srgbClr val="253746"/>
                </a:solidFill>
                <a:latin typeface="Helvetica" pitchFamily="2" charset="0"/>
                <a:ea typeface="Calibri" panose="020F0502020204030204" pitchFamily="34" charset="0"/>
              </a:rPr>
              <a:t>This project is supported by the Health Resources and Services Administration (HRSA) of the U.S. Department of Health and Human Services (HHS) under grant number U1QHP28735. Its contents are solely the responsibility of the authors and do not necessarily represent the official view of the Health Resources and Services Administration or the U.S. Department of Health and Human Services.</a:t>
            </a:r>
            <a:endParaRPr lang="en-US" sz="2000" dirty="0">
              <a:solidFill>
                <a:srgbClr val="253746"/>
              </a:solidFill>
              <a:latin typeface="Helvetica" pitchFamily="2" charset="0"/>
              <a:ea typeface="Calibri" panose="020F0502020204030204" pitchFamily="34" charset="0"/>
            </a:endParaRPr>
          </a:p>
        </p:txBody>
      </p:sp>
      <p:sp>
        <p:nvSpPr>
          <p:cNvPr id="8" name="TextBox 7">
            <a:extLst>
              <a:ext uri="{FF2B5EF4-FFF2-40B4-BE49-F238E27FC236}">
                <a16:creationId xmlns:a16="http://schemas.microsoft.com/office/drawing/2014/main" id="{B24187F7-A7AC-481E-9D9B-31FACB983BE8}"/>
              </a:ext>
            </a:extLst>
          </p:cNvPr>
          <p:cNvSpPr txBox="1"/>
          <p:nvPr/>
        </p:nvSpPr>
        <p:spPr>
          <a:xfrm>
            <a:off x="4191000" y="8301977"/>
            <a:ext cx="10269241" cy="1254189"/>
          </a:xfrm>
          <a:prstGeom prst="rect">
            <a:avLst/>
          </a:prstGeom>
        </p:spPr>
        <p:txBody>
          <a:bodyPr lIns="0" tIns="0" rIns="0" bIns="0" rtlCol="0" anchor="t">
            <a:spAutoFit/>
          </a:bodyPr>
          <a:lstStyle/>
          <a:p>
            <a:pPr algn="ctr">
              <a:lnSpc>
                <a:spcPts val="4829"/>
              </a:lnSpc>
            </a:pPr>
            <a:r>
              <a:rPr lang="en-US" sz="5000" b="1" dirty="0">
                <a:solidFill>
                  <a:srgbClr val="253746"/>
                </a:solidFill>
                <a:latin typeface="Helvetica" pitchFamily="2" charset="0"/>
                <a:ea typeface="Open Sans" panose="020B0606030504020204" pitchFamily="34" charset="0"/>
                <a:cs typeface="Open Sans" panose="020B0606030504020204" pitchFamily="34" charset="0"/>
              </a:rPr>
              <a:t>Infection Control Advocate &amp; Resident Education</a:t>
            </a:r>
          </a:p>
        </p:txBody>
      </p:sp>
      <p:sp>
        <p:nvSpPr>
          <p:cNvPr id="9" name="TextBox 7">
            <a:extLst>
              <a:ext uri="{FF2B5EF4-FFF2-40B4-BE49-F238E27FC236}">
                <a16:creationId xmlns:a16="http://schemas.microsoft.com/office/drawing/2014/main" id="{95D6E7DD-0B6F-4996-9720-957B334ED29F}"/>
              </a:ext>
            </a:extLst>
          </p:cNvPr>
          <p:cNvSpPr txBox="1"/>
          <p:nvPr/>
        </p:nvSpPr>
        <p:spPr>
          <a:xfrm>
            <a:off x="4009379" y="7288341"/>
            <a:ext cx="10269241" cy="638636"/>
          </a:xfrm>
          <a:prstGeom prst="rect">
            <a:avLst/>
          </a:prstGeom>
        </p:spPr>
        <p:txBody>
          <a:bodyPr lIns="0" tIns="0" rIns="0" bIns="0" rtlCol="0" anchor="t">
            <a:spAutoFit/>
          </a:bodyPr>
          <a:lstStyle/>
          <a:p>
            <a:pPr algn="ctr">
              <a:lnSpc>
                <a:spcPts val="4829"/>
              </a:lnSpc>
            </a:pPr>
            <a:r>
              <a:rPr lang="en-US" sz="5000" b="1" dirty="0">
                <a:solidFill>
                  <a:srgbClr val="000000"/>
                </a:solidFill>
                <a:latin typeface="Helvetica" pitchFamily="2" charset="0"/>
                <a:ea typeface="Open Sans" panose="020B0606030504020204" pitchFamily="34" charset="0"/>
                <a:cs typeface="Open Sans" panose="020B0606030504020204" pitchFamily="34" charset="0"/>
              </a:rPr>
              <a:t>ICARE</a:t>
            </a:r>
          </a:p>
        </p:txBody>
      </p:sp>
    </p:spTree>
    <p:extLst>
      <p:ext uri="{BB962C8B-B14F-4D97-AF65-F5344CB8AC3E}">
        <p14:creationId xmlns:p14="http://schemas.microsoft.com/office/powerpoint/2010/main" val="3758788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04981" y="4539173"/>
            <a:ext cx="1947173" cy="5100127"/>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21434" y="2226702"/>
            <a:ext cx="3145569" cy="249679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073715" y="5545585"/>
            <a:ext cx="3324349" cy="2605458"/>
          </a:xfrm>
          <a:prstGeom prst="rect">
            <a:avLst/>
          </a:prstGeom>
        </p:spPr>
      </p:pic>
      <p:sp>
        <p:nvSpPr>
          <p:cNvPr id="10" name="TextBox 4"/>
          <p:cNvSpPr txBox="1"/>
          <p:nvPr/>
        </p:nvSpPr>
        <p:spPr>
          <a:xfrm>
            <a:off x="381000" y="647700"/>
            <a:ext cx="9615838" cy="992836"/>
          </a:xfrm>
          <a:prstGeom prst="rect">
            <a:avLst/>
          </a:prstGeom>
        </p:spPr>
        <p:txBody>
          <a:bodyPr wrap="square" lIns="0" tIns="0" rIns="0" bIns="0" rtlCol="0" anchor="t">
            <a:spAutoFit/>
          </a:bodyPr>
          <a:lstStyle/>
          <a:p>
            <a:pPr algn="ctr">
              <a:lnSpc>
                <a:spcPts val="8195"/>
              </a:lnSpc>
            </a:pPr>
            <a:r>
              <a:rPr lang="en-US" sz="5400" b="1">
                <a:solidFill>
                  <a:srgbClr val="253746"/>
                </a:solidFill>
                <a:latin typeface="Helvetica" pitchFamily="2" charset="0"/>
                <a:ea typeface="Open Sans" panose="020B0606030504020204" pitchFamily="34" charset="0"/>
                <a:cs typeface="Open Sans" panose="020B0606030504020204" pitchFamily="34" charset="0"/>
              </a:rPr>
              <a:t>Infection: What Happens? </a:t>
            </a:r>
          </a:p>
        </p:txBody>
      </p:sp>
      <p:grpSp>
        <p:nvGrpSpPr>
          <p:cNvPr id="14" name="Group 13"/>
          <p:cNvGrpSpPr/>
          <p:nvPr/>
        </p:nvGrpSpPr>
        <p:grpSpPr>
          <a:xfrm>
            <a:off x="12184026" y="1905127"/>
            <a:ext cx="5951574" cy="3723874"/>
            <a:chOff x="12184026" y="1905127"/>
            <a:chExt cx="5951574" cy="3723874"/>
          </a:xfrm>
        </p:grpSpPr>
        <p:pic>
          <p:nvPicPr>
            <p:cNvPr id="2"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184026" y="2723180"/>
              <a:ext cx="3145569" cy="2496795"/>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257210" y="2480987"/>
              <a:ext cx="2999199" cy="3148014"/>
            </a:xfrm>
            <a:prstGeom prst="rect">
              <a:avLst/>
            </a:prstGeom>
          </p:spPr>
        </p:pic>
        <p:sp>
          <p:nvSpPr>
            <p:cNvPr id="11" name="TextBox 10"/>
            <p:cNvSpPr txBox="1"/>
            <p:nvPr/>
          </p:nvSpPr>
          <p:spPr>
            <a:xfrm>
              <a:off x="13800174" y="1905127"/>
              <a:ext cx="4335426" cy="984885"/>
            </a:xfrm>
            <a:prstGeom prst="rect">
              <a:avLst/>
            </a:prstGeom>
            <a:noFill/>
          </p:spPr>
          <p:txBody>
            <a:bodyPr wrap="square" rtlCol="0">
              <a:spAutoFit/>
            </a:bodyPr>
            <a:lstStyle/>
            <a:p>
              <a:r>
                <a:rPr lang="en-US" sz="4000" dirty="0">
                  <a:latin typeface="Helvetica" pitchFamily="2" charset="0"/>
                  <a:ea typeface="Open Sans" panose="020B0606030504020204" pitchFamily="34" charset="0"/>
                  <a:cs typeface="Open Sans" panose="020B0606030504020204" pitchFamily="34" charset="0"/>
                </a:rPr>
                <a:t>Germ goes away</a:t>
              </a:r>
            </a:p>
            <a:p>
              <a:endParaRPr lang="en-US" b="1" dirty="0">
                <a:solidFill>
                  <a:srgbClr val="7F7F7F"/>
                </a:solidFill>
              </a:endParaRPr>
            </a:p>
          </p:txBody>
        </p:sp>
      </p:grpSp>
      <p:grpSp>
        <p:nvGrpSpPr>
          <p:cNvPr id="13" name="Group 12"/>
          <p:cNvGrpSpPr/>
          <p:nvPr/>
        </p:nvGrpSpPr>
        <p:grpSpPr>
          <a:xfrm>
            <a:off x="11652649" y="4914900"/>
            <a:ext cx="6029738" cy="4647925"/>
            <a:chOff x="11191462" y="5219975"/>
            <a:chExt cx="6029738" cy="4647925"/>
          </a:xfrm>
        </p:grpSpPr>
        <p:pic>
          <p:nvPicPr>
            <p:cNvPr id="3" name="Picture 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525404" y="5219975"/>
              <a:ext cx="2695796" cy="4647925"/>
            </a:xfrm>
            <a:prstGeom prst="rect">
              <a:avLst/>
            </a:prstGeom>
          </p:spPr>
        </p:pic>
        <p:sp>
          <p:nvSpPr>
            <p:cNvPr id="12" name="TextBox 11"/>
            <p:cNvSpPr txBox="1"/>
            <p:nvPr/>
          </p:nvSpPr>
          <p:spPr>
            <a:xfrm>
              <a:off x="11191462" y="6836051"/>
              <a:ext cx="3970374" cy="707886"/>
            </a:xfrm>
            <a:prstGeom prst="rect">
              <a:avLst/>
            </a:prstGeom>
            <a:noFill/>
          </p:spPr>
          <p:txBody>
            <a:bodyPr wrap="square" rtlCol="0">
              <a:spAutoFit/>
            </a:bodyPr>
            <a:lstStyle/>
            <a:p>
              <a:r>
                <a:rPr lang="en-US" sz="4000" dirty="0">
                  <a:latin typeface="Helvetica" pitchFamily="2" charset="0"/>
                  <a:ea typeface="Open Sans" panose="020B0606030504020204" pitchFamily="34" charset="0"/>
                  <a:cs typeface="Open Sans" panose="020B0606030504020204" pitchFamily="34" charset="0"/>
                </a:rPr>
                <a:t>Don’t get sick</a:t>
              </a:r>
            </a:p>
          </p:txBody>
        </p:sp>
      </p:grpSp>
    </p:spTree>
    <p:extLst>
      <p:ext uri="{BB962C8B-B14F-4D97-AF65-F5344CB8AC3E}">
        <p14:creationId xmlns:p14="http://schemas.microsoft.com/office/powerpoint/2010/main" val="3220447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94218" y="4539173"/>
            <a:ext cx="1947173" cy="5100127"/>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21434" y="2226702"/>
            <a:ext cx="3145569" cy="249679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073715" y="5545585"/>
            <a:ext cx="3324349" cy="2605458"/>
          </a:xfrm>
          <a:prstGeom prst="rect">
            <a:avLst/>
          </a:prstGeom>
        </p:spPr>
      </p:pic>
      <p:sp>
        <p:nvSpPr>
          <p:cNvPr id="10" name="TextBox 4"/>
          <p:cNvSpPr txBox="1"/>
          <p:nvPr/>
        </p:nvSpPr>
        <p:spPr>
          <a:xfrm>
            <a:off x="304800" y="647700"/>
            <a:ext cx="9768238" cy="992836"/>
          </a:xfrm>
          <a:prstGeom prst="rect">
            <a:avLst/>
          </a:prstGeom>
        </p:spPr>
        <p:txBody>
          <a:bodyPr wrap="square" lIns="0" tIns="0" rIns="0" bIns="0" rtlCol="0" anchor="t">
            <a:spAutoFit/>
          </a:bodyPr>
          <a:lstStyle/>
          <a:p>
            <a:pPr algn="ctr">
              <a:lnSpc>
                <a:spcPts val="8195"/>
              </a:lnSpc>
            </a:pPr>
            <a:r>
              <a:rPr lang="en-US" sz="5400" b="1">
                <a:solidFill>
                  <a:srgbClr val="253746"/>
                </a:solidFill>
                <a:latin typeface="Helvetica" pitchFamily="2" charset="0"/>
                <a:ea typeface="Open Sans" panose="020B0606030504020204" pitchFamily="34" charset="0"/>
                <a:cs typeface="Open Sans" panose="020B0606030504020204" pitchFamily="34" charset="0"/>
              </a:rPr>
              <a:t>Infection: What Happens? </a:t>
            </a:r>
          </a:p>
        </p:txBody>
      </p:sp>
      <p:grpSp>
        <p:nvGrpSpPr>
          <p:cNvPr id="17" name="Group 16"/>
          <p:cNvGrpSpPr/>
          <p:nvPr/>
        </p:nvGrpSpPr>
        <p:grpSpPr>
          <a:xfrm>
            <a:off x="12074724" y="2669249"/>
            <a:ext cx="7120314" cy="6195368"/>
            <a:chOff x="12074724" y="2669249"/>
            <a:chExt cx="7120314" cy="6195368"/>
          </a:xfrm>
        </p:grpSpPr>
        <p:sp>
          <p:nvSpPr>
            <p:cNvPr id="12" name="TextBox 11"/>
            <p:cNvSpPr txBox="1"/>
            <p:nvPr/>
          </p:nvSpPr>
          <p:spPr>
            <a:xfrm>
              <a:off x="15224664" y="4789557"/>
              <a:ext cx="3970374" cy="707886"/>
            </a:xfrm>
            <a:prstGeom prst="rect">
              <a:avLst/>
            </a:prstGeom>
            <a:noFill/>
          </p:spPr>
          <p:txBody>
            <a:bodyPr wrap="square" rtlCol="0">
              <a:spAutoFit/>
            </a:bodyPr>
            <a:lstStyle/>
            <a:p>
              <a:r>
                <a:rPr lang="en-US" sz="4000" dirty="0">
                  <a:latin typeface="Helvetica" pitchFamily="2" charset="0"/>
                  <a:ea typeface="Open Sans" panose="020B0606030504020204" pitchFamily="34" charset="0"/>
                  <a:cs typeface="Open Sans" panose="020B0606030504020204" pitchFamily="34" charset="0"/>
                </a:rPr>
                <a:t>Get sick</a:t>
              </a:r>
            </a:p>
          </p:txBody>
        </p:sp>
        <p:pic>
          <p:nvPicPr>
            <p:cNvPr id="15"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074724" y="5905500"/>
              <a:ext cx="5135127" cy="2959117"/>
            </a:xfrm>
            <a:prstGeom prst="rect">
              <a:avLst/>
            </a:prstGeom>
          </p:spPr>
        </p:pic>
        <p:pic>
          <p:nvPicPr>
            <p:cNvPr id="16"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233712" y="2669249"/>
              <a:ext cx="2526732" cy="2005593"/>
            </a:xfrm>
            <a:prstGeom prst="rect">
              <a:avLst/>
            </a:prstGeom>
          </p:spPr>
        </p:pic>
      </p:grpSp>
    </p:spTree>
    <p:extLst>
      <p:ext uri="{BB962C8B-B14F-4D97-AF65-F5344CB8AC3E}">
        <p14:creationId xmlns:p14="http://schemas.microsoft.com/office/powerpoint/2010/main" val="1788622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73715" y="5545585"/>
            <a:ext cx="3324349" cy="2605458"/>
          </a:xfrm>
          <a:prstGeom prst="rect">
            <a:avLst/>
          </a:prstGeom>
        </p:spPr>
      </p:pic>
      <p:grpSp>
        <p:nvGrpSpPr>
          <p:cNvPr id="14" name="Group 13"/>
          <p:cNvGrpSpPr/>
          <p:nvPr/>
        </p:nvGrpSpPr>
        <p:grpSpPr>
          <a:xfrm>
            <a:off x="12184026" y="1905127"/>
            <a:ext cx="5867400" cy="3723874"/>
            <a:chOff x="12184026" y="1905127"/>
            <a:chExt cx="5867400" cy="3723874"/>
          </a:xfrm>
        </p:grpSpPr>
        <p:pic>
          <p:nvPicPr>
            <p:cNvPr id="2"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184026" y="2723180"/>
              <a:ext cx="3145569" cy="2496795"/>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257210" y="2480987"/>
              <a:ext cx="2999199" cy="3148014"/>
            </a:xfrm>
            <a:prstGeom prst="rect">
              <a:avLst/>
            </a:prstGeom>
          </p:spPr>
        </p:pic>
        <p:sp>
          <p:nvSpPr>
            <p:cNvPr id="11" name="TextBox 10"/>
            <p:cNvSpPr txBox="1"/>
            <p:nvPr/>
          </p:nvSpPr>
          <p:spPr>
            <a:xfrm>
              <a:off x="13716000" y="1905127"/>
              <a:ext cx="4335426" cy="984885"/>
            </a:xfrm>
            <a:prstGeom prst="rect">
              <a:avLst/>
            </a:prstGeom>
            <a:noFill/>
          </p:spPr>
          <p:txBody>
            <a:bodyPr wrap="square" rtlCol="0">
              <a:spAutoFit/>
            </a:bodyPr>
            <a:lstStyle/>
            <a:p>
              <a:r>
                <a:rPr lang="en-US" sz="4000" dirty="0">
                  <a:latin typeface="Helvetica" pitchFamily="2" charset="0"/>
                  <a:ea typeface="Open Sans" panose="020B0606030504020204" pitchFamily="34" charset="0"/>
                  <a:cs typeface="Open Sans" panose="020B0606030504020204" pitchFamily="34" charset="0"/>
                </a:rPr>
                <a:t>Germ goes away</a:t>
              </a:r>
            </a:p>
            <a:p>
              <a:endParaRPr lang="en-US" dirty="0"/>
            </a:p>
          </p:txBody>
        </p:sp>
      </p:grpSp>
      <p:grpSp>
        <p:nvGrpSpPr>
          <p:cNvPr id="13" name="Group 12"/>
          <p:cNvGrpSpPr/>
          <p:nvPr/>
        </p:nvGrpSpPr>
        <p:grpSpPr>
          <a:xfrm>
            <a:off x="11771622" y="4814739"/>
            <a:ext cx="6055191" cy="4647925"/>
            <a:chOff x="11166009" y="5219975"/>
            <a:chExt cx="6055191" cy="4647925"/>
          </a:xfrm>
        </p:grpSpPr>
        <p:pic>
          <p:nvPicPr>
            <p:cNvPr id="3"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525404" y="5219975"/>
              <a:ext cx="2695796" cy="4647925"/>
            </a:xfrm>
            <a:prstGeom prst="rect">
              <a:avLst/>
            </a:prstGeom>
          </p:spPr>
        </p:pic>
        <p:sp>
          <p:nvSpPr>
            <p:cNvPr id="12" name="TextBox 11"/>
            <p:cNvSpPr txBox="1"/>
            <p:nvPr/>
          </p:nvSpPr>
          <p:spPr>
            <a:xfrm>
              <a:off x="11166009" y="6899607"/>
              <a:ext cx="3970374" cy="707886"/>
            </a:xfrm>
            <a:prstGeom prst="rect">
              <a:avLst/>
            </a:prstGeom>
            <a:noFill/>
          </p:spPr>
          <p:txBody>
            <a:bodyPr wrap="square" rtlCol="0">
              <a:spAutoFit/>
            </a:bodyPr>
            <a:lstStyle/>
            <a:p>
              <a:r>
                <a:rPr lang="en-US" sz="4000" dirty="0">
                  <a:latin typeface="Helvetica" pitchFamily="2" charset="0"/>
                  <a:ea typeface="Open Sans" panose="020B0606030504020204" pitchFamily="34" charset="0"/>
                  <a:cs typeface="Open Sans" panose="020B0606030504020204" pitchFamily="34" charset="0"/>
                </a:rPr>
                <a:t>Get better</a:t>
              </a:r>
            </a:p>
          </p:txBody>
        </p:sp>
      </p:grpSp>
      <p:grpSp>
        <p:nvGrpSpPr>
          <p:cNvPr id="15" name="Group 14"/>
          <p:cNvGrpSpPr/>
          <p:nvPr/>
        </p:nvGrpSpPr>
        <p:grpSpPr>
          <a:xfrm>
            <a:off x="2307701" y="2694431"/>
            <a:ext cx="7120314" cy="6195368"/>
            <a:chOff x="12074724" y="2669249"/>
            <a:chExt cx="7120314" cy="6195368"/>
          </a:xfrm>
        </p:grpSpPr>
        <p:sp>
          <p:nvSpPr>
            <p:cNvPr id="16" name="TextBox 15"/>
            <p:cNvSpPr txBox="1"/>
            <p:nvPr/>
          </p:nvSpPr>
          <p:spPr>
            <a:xfrm>
              <a:off x="15224664" y="4789557"/>
              <a:ext cx="3970374" cy="707886"/>
            </a:xfrm>
            <a:prstGeom prst="rect">
              <a:avLst/>
            </a:prstGeom>
            <a:noFill/>
          </p:spPr>
          <p:txBody>
            <a:bodyPr wrap="square" rtlCol="0">
              <a:spAutoFit/>
            </a:bodyPr>
            <a:lstStyle/>
            <a:p>
              <a:r>
                <a:rPr lang="en-US" sz="4000" dirty="0">
                  <a:latin typeface="Helvetica" pitchFamily="2" charset="0"/>
                  <a:ea typeface="Open Sans" panose="020B0606030504020204" pitchFamily="34" charset="0"/>
                  <a:cs typeface="Open Sans" panose="020B0606030504020204" pitchFamily="34" charset="0"/>
                </a:rPr>
                <a:t>Get sick</a:t>
              </a:r>
            </a:p>
          </p:txBody>
        </p:sp>
        <p:pic>
          <p:nvPicPr>
            <p:cNvPr id="17"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074724" y="5905500"/>
              <a:ext cx="5135127" cy="2959117"/>
            </a:xfrm>
            <a:prstGeom prst="rect">
              <a:avLst/>
            </a:prstGeom>
          </p:spPr>
        </p:pic>
        <p:pic>
          <p:nvPicPr>
            <p:cNvPr id="18"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233712" y="2669249"/>
              <a:ext cx="2526732" cy="2005593"/>
            </a:xfrm>
            <a:prstGeom prst="rect">
              <a:avLst/>
            </a:prstGeom>
          </p:spPr>
        </p:pic>
      </p:grpSp>
      <p:sp>
        <p:nvSpPr>
          <p:cNvPr id="19" name="TextBox 4">
            <a:extLst>
              <a:ext uri="{FF2B5EF4-FFF2-40B4-BE49-F238E27FC236}">
                <a16:creationId xmlns:a16="http://schemas.microsoft.com/office/drawing/2014/main" id="{33A1B7B5-3A09-7C14-3B31-48E7CE25AC62}"/>
              </a:ext>
            </a:extLst>
          </p:cNvPr>
          <p:cNvSpPr txBox="1"/>
          <p:nvPr/>
        </p:nvSpPr>
        <p:spPr>
          <a:xfrm>
            <a:off x="304800" y="647700"/>
            <a:ext cx="9768238" cy="992836"/>
          </a:xfrm>
          <a:prstGeom prst="rect">
            <a:avLst/>
          </a:prstGeom>
        </p:spPr>
        <p:txBody>
          <a:bodyPr wrap="square" lIns="0" tIns="0" rIns="0" bIns="0" rtlCol="0" anchor="t">
            <a:spAutoFit/>
          </a:bodyPr>
          <a:lstStyle/>
          <a:p>
            <a:pPr algn="ctr">
              <a:lnSpc>
                <a:spcPts val="8195"/>
              </a:lnSpc>
            </a:pPr>
            <a:r>
              <a:rPr lang="en-US" sz="5400" b="1">
                <a:solidFill>
                  <a:srgbClr val="253746"/>
                </a:solidFill>
                <a:latin typeface="Helvetica" pitchFamily="2" charset="0"/>
                <a:ea typeface="Open Sans" panose="020B0606030504020204" pitchFamily="34" charset="0"/>
                <a:cs typeface="Open Sans" panose="020B0606030504020204" pitchFamily="34" charset="0"/>
              </a:rPr>
              <a:t>Infection: What Happens? </a:t>
            </a:r>
          </a:p>
        </p:txBody>
      </p:sp>
    </p:spTree>
    <p:extLst>
      <p:ext uri="{BB962C8B-B14F-4D97-AF65-F5344CB8AC3E}">
        <p14:creationId xmlns:p14="http://schemas.microsoft.com/office/powerpoint/2010/main" val="132130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73715" y="5545585"/>
            <a:ext cx="3324349" cy="2605458"/>
          </a:xfrm>
          <a:prstGeom prst="rect">
            <a:avLst/>
          </a:prstGeom>
        </p:spPr>
      </p:pic>
      <p:grpSp>
        <p:nvGrpSpPr>
          <p:cNvPr id="15" name="Group 14"/>
          <p:cNvGrpSpPr/>
          <p:nvPr/>
        </p:nvGrpSpPr>
        <p:grpSpPr>
          <a:xfrm>
            <a:off x="2307701" y="2694431"/>
            <a:ext cx="7120314" cy="6195368"/>
            <a:chOff x="12074724" y="2669249"/>
            <a:chExt cx="7120314" cy="6195368"/>
          </a:xfrm>
        </p:grpSpPr>
        <p:sp>
          <p:nvSpPr>
            <p:cNvPr id="16" name="TextBox 15"/>
            <p:cNvSpPr txBox="1"/>
            <p:nvPr/>
          </p:nvSpPr>
          <p:spPr>
            <a:xfrm>
              <a:off x="15224664" y="4789557"/>
              <a:ext cx="3970374" cy="707886"/>
            </a:xfrm>
            <a:prstGeom prst="rect">
              <a:avLst/>
            </a:prstGeom>
            <a:noFill/>
          </p:spPr>
          <p:txBody>
            <a:bodyPr wrap="square" rtlCol="0">
              <a:spAutoFit/>
            </a:bodyPr>
            <a:lstStyle/>
            <a:p>
              <a:r>
                <a:rPr lang="en-US" sz="4000">
                  <a:latin typeface="Helvetica" pitchFamily="2" charset="0"/>
                  <a:ea typeface="Open Sans" panose="020B0606030504020204" pitchFamily="34" charset="0"/>
                  <a:cs typeface="Open Sans" panose="020B0606030504020204" pitchFamily="34" charset="0"/>
                </a:rPr>
                <a:t>Get sick</a:t>
              </a:r>
            </a:p>
          </p:txBody>
        </p:sp>
        <p:pic>
          <p:nvPicPr>
            <p:cNvPr id="17"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74724" y="5905500"/>
              <a:ext cx="5135127" cy="2959117"/>
            </a:xfrm>
            <a:prstGeom prst="rect">
              <a:avLst/>
            </a:prstGeom>
          </p:spPr>
        </p:pic>
        <p:pic>
          <p:nvPicPr>
            <p:cNvPr id="18"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233712" y="2669249"/>
              <a:ext cx="2526732" cy="2005593"/>
            </a:xfrm>
            <a:prstGeom prst="rect">
              <a:avLst/>
            </a:prstGeom>
          </p:spPr>
        </p:pic>
      </p:grpSp>
      <p:grpSp>
        <p:nvGrpSpPr>
          <p:cNvPr id="19" name="Group 18"/>
          <p:cNvGrpSpPr/>
          <p:nvPr/>
        </p:nvGrpSpPr>
        <p:grpSpPr>
          <a:xfrm>
            <a:off x="11796053" y="2694431"/>
            <a:ext cx="6225067" cy="6195368"/>
            <a:chOff x="12074724" y="2669249"/>
            <a:chExt cx="6225067" cy="6195368"/>
          </a:xfrm>
        </p:grpSpPr>
        <p:sp>
          <p:nvSpPr>
            <p:cNvPr id="20" name="TextBox 19"/>
            <p:cNvSpPr txBox="1"/>
            <p:nvPr/>
          </p:nvSpPr>
          <p:spPr>
            <a:xfrm>
              <a:off x="13994671" y="4812517"/>
              <a:ext cx="4305120" cy="707886"/>
            </a:xfrm>
            <a:prstGeom prst="rect">
              <a:avLst/>
            </a:prstGeom>
            <a:noFill/>
          </p:spPr>
          <p:txBody>
            <a:bodyPr wrap="square" rtlCol="0">
              <a:spAutoFit/>
            </a:bodyPr>
            <a:lstStyle/>
            <a:p>
              <a:r>
                <a:rPr lang="en-US" sz="4000">
                  <a:latin typeface="Helvetica" pitchFamily="2" charset="0"/>
                  <a:ea typeface="Open Sans" panose="020B0606030504020204" pitchFamily="34" charset="0"/>
                  <a:cs typeface="Open Sans" panose="020B0606030504020204" pitchFamily="34" charset="0"/>
                </a:rPr>
                <a:t>Don’t get better</a:t>
              </a:r>
            </a:p>
          </p:txBody>
        </p:sp>
        <p:pic>
          <p:nvPicPr>
            <p:cNvPr id="21"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74724" y="5905500"/>
              <a:ext cx="5135127" cy="2959117"/>
            </a:xfrm>
            <a:prstGeom prst="rect">
              <a:avLst/>
            </a:prstGeom>
          </p:spPr>
        </p:pic>
        <p:pic>
          <p:nvPicPr>
            <p:cNvPr id="22"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233712" y="2669249"/>
              <a:ext cx="2526732" cy="2005593"/>
            </a:xfrm>
            <a:prstGeom prst="rect">
              <a:avLst/>
            </a:prstGeom>
          </p:spPr>
        </p:pic>
      </p:grpSp>
      <p:sp>
        <p:nvSpPr>
          <p:cNvPr id="14" name="TextBox 4">
            <a:extLst>
              <a:ext uri="{FF2B5EF4-FFF2-40B4-BE49-F238E27FC236}">
                <a16:creationId xmlns:a16="http://schemas.microsoft.com/office/drawing/2014/main" id="{1FA4159E-B2D0-7094-071F-D4D692D2AF01}"/>
              </a:ext>
            </a:extLst>
          </p:cNvPr>
          <p:cNvSpPr txBox="1"/>
          <p:nvPr/>
        </p:nvSpPr>
        <p:spPr>
          <a:xfrm>
            <a:off x="304800" y="647700"/>
            <a:ext cx="9768238" cy="992836"/>
          </a:xfrm>
          <a:prstGeom prst="rect">
            <a:avLst/>
          </a:prstGeom>
        </p:spPr>
        <p:txBody>
          <a:bodyPr wrap="square" lIns="0" tIns="0" rIns="0" bIns="0" rtlCol="0" anchor="t">
            <a:spAutoFit/>
          </a:bodyPr>
          <a:lstStyle/>
          <a:p>
            <a:pPr algn="ctr">
              <a:lnSpc>
                <a:spcPts val="8195"/>
              </a:lnSpc>
            </a:pPr>
            <a:r>
              <a:rPr lang="en-US" sz="5400" b="1">
                <a:solidFill>
                  <a:srgbClr val="253746"/>
                </a:solidFill>
                <a:latin typeface="Helvetica" pitchFamily="2" charset="0"/>
                <a:ea typeface="Open Sans" panose="020B0606030504020204" pitchFamily="34" charset="0"/>
                <a:cs typeface="Open Sans" panose="020B0606030504020204" pitchFamily="34" charset="0"/>
              </a:rPr>
              <a:t>Infection: What Happens? </a:t>
            </a:r>
          </a:p>
        </p:txBody>
      </p:sp>
    </p:spTree>
    <p:extLst>
      <p:ext uri="{BB962C8B-B14F-4D97-AF65-F5344CB8AC3E}">
        <p14:creationId xmlns:p14="http://schemas.microsoft.com/office/powerpoint/2010/main" val="2726837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95355" y="4539173"/>
            <a:ext cx="1947173" cy="5100127"/>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21434" y="2226702"/>
            <a:ext cx="3145569" cy="249679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073715" y="5545585"/>
            <a:ext cx="3324349" cy="2605458"/>
          </a:xfrm>
          <a:prstGeom prst="rect">
            <a:avLst/>
          </a:prstGeom>
        </p:spPr>
      </p:pic>
      <p:grpSp>
        <p:nvGrpSpPr>
          <p:cNvPr id="14" name="Group 13"/>
          <p:cNvGrpSpPr/>
          <p:nvPr/>
        </p:nvGrpSpPr>
        <p:grpSpPr>
          <a:xfrm>
            <a:off x="11422552" y="2506424"/>
            <a:ext cx="6865448" cy="2931409"/>
            <a:chOff x="11422552" y="2506424"/>
            <a:chExt cx="6865448" cy="2931409"/>
          </a:xfrm>
        </p:grpSpPr>
        <p:pic>
          <p:nvPicPr>
            <p:cNvPr id="2"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422552" y="2941038"/>
              <a:ext cx="3145569" cy="2496795"/>
            </a:xfrm>
            <a:prstGeom prst="rect">
              <a:avLst/>
            </a:prstGeom>
          </p:spPr>
        </p:pic>
        <p:sp>
          <p:nvSpPr>
            <p:cNvPr id="11" name="TextBox 10"/>
            <p:cNvSpPr txBox="1"/>
            <p:nvPr/>
          </p:nvSpPr>
          <p:spPr>
            <a:xfrm>
              <a:off x="14317626" y="2506424"/>
              <a:ext cx="3970374" cy="1600438"/>
            </a:xfrm>
            <a:prstGeom prst="rect">
              <a:avLst/>
            </a:prstGeom>
            <a:noFill/>
          </p:spPr>
          <p:txBody>
            <a:bodyPr wrap="square" rtlCol="0">
              <a:spAutoFit/>
            </a:bodyPr>
            <a:lstStyle/>
            <a:p>
              <a:r>
                <a:rPr lang="en-US" sz="4000">
                  <a:latin typeface="Helvetica" pitchFamily="2" charset="0"/>
                  <a:ea typeface="Open Sans" panose="020B0606030504020204" pitchFamily="34" charset="0"/>
                  <a:cs typeface="Open Sans" panose="020B0606030504020204" pitchFamily="34" charset="0"/>
                </a:rPr>
                <a:t>Germ </a:t>
              </a:r>
              <a:r>
                <a:rPr lang="en-US" sz="4000" u="sng">
                  <a:latin typeface="Helvetica" pitchFamily="2" charset="0"/>
                  <a:ea typeface="Open Sans" panose="020B0606030504020204" pitchFamily="34" charset="0"/>
                  <a:cs typeface="Open Sans" panose="020B0606030504020204" pitchFamily="34" charset="0"/>
                </a:rPr>
                <a:t>DOES NOT</a:t>
              </a:r>
              <a:r>
                <a:rPr lang="en-US" sz="4000">
                  <a:latin typeface="Helvetica" pitchFamily="2" charset="0"/>
                  <a:ea typeface="Open Sans" panose="020B0606030504020204" pitchFamily="34" charset="0"/>
                  <a:cs typeface="Open Sans" panose="020B0606030504020204" pitchFamily="34" charset="0"/>
                </a:rPr>
                <a:t> go away</a:t>
              </a:r>
            </a:p>
            <a:p>
              <a:endParaRPr lang="en-US"/>
            </a:p>
          </p:txBody>
        </p:sp>
      </p:grpSp>
      <p:grpSp>
        <p:nvGrpSpPr>
          <p:cNvPr id="13" name="Group 12"/>
          <p:cNvGrpSpPr/>
          <p:nvPr/>
        </p:nvGrpSpPr>
        <p:grpSpPr>
          <a:xfrm>
            <a:off x="11580919" y="4914900"/>
            <a:ext cx="5808595" cy="4647925"/>
            <a:chOff x="11412605" y="5219975"/>
            <a:chExt cx="5808595" cy="4647925"/>
          </a:xfrm>
        </p:grpSpPr>
        <p:pic>
          <p:nvPicPr>
            <p:cNvPr id="3"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525404" y="5219975"/>
              <a:ext cx="2695796" cy="4647925"/>
            </a:xfrm>
            <a:prstGeom prst="rect">
              <a:avLst/>
            </a:prstGeom>
          </p:spPr>
        </p:pic>
        <p:sp>
          <p:nvSpPr>
            <p:cNvPr id="12" name="TextBox 11"/>
            <p:cNvSpPr txBox="1"/>
            <p:nvPr/>
          </p:nvSpPr>
          <p:spPr>
            <a:xfrm>
              <a:off x="11412605" y="6836051"/>
              <a:ext cx="3970374" cy="707886"/>
            </a:xfrm>
            <a:prstGeom prst="rect">
              <a:avLst/>
            </a:prstGeom>
            <a:noFill/>
          </p:spPr>
          <p:txBody>
            <a:bodyPr wrap="square" rtlCol="0">
              <a:spAutoFit/>
            </a:bodyPr>
            <a:lstStyle/>
            <a:p>
              <a:r>
                <a:rPr lang="en-US" sz="4000">
                  <a:latin typeface="Helvetica" pitchFamily="2" charset="0"/>
                  <a:ea typeface="Open Sans" panose="020B0606030504020204" pitchFamily="34" charset="0"/>
                  <a:cs typeface="Open Sans" panose="020B0606030504020204" pitchFamily="34" charset="0"/>
                </a:rPr>
                <a:t>Don’t get sick</a:t>
              </a:r>
            </a:p>
          </p:txBody>
        </p:sp>
      </p:grpSp>
      <p:sp>
        <p:nvSpPr>
          <p:cNvPr id="15" name="TextBox 4">
            <a:extLst>
              <a:ext uri="{FF2B5EF4-FFF2-40B4-BE49-F238E27FC236}">
                <a16:creationId xmlns:a16="http://schemas.microsoft.com/office/drawing/2014/main" id="{D1D0BE20-D7C7-4C32-92EE-73CB27F2F42B}"/>
              </a:ext>
            </a:extLst>
          </p:cNvPr>
          <p:cNvSpPr txBox="1"/>
          <p:nvPr/>
        </p:nvSpPr>
        <p:spPr>
          <a:xfrm>
            <a:off x="304800" y="647700"/>
            <a:ext cx="9768238" cy="992836"/>
          </a:xfrm>
          <a:prstGeom prst="rect">
            <a:avLst/>
          </a:prstGeom>
        </p:spPr>
        <p:txBody>
          <a:bodyPr wrap="square" lIns="0" tIns="0" rIns="0" bIns="0" rtlCol="0" anchor="t">
            <a:spAutoFit/>
          </a:bodyPr>
          <a:lstStyle/>
          <a:p>
            <a:pPr algn="ctr">
              <a:lnSpc>
                <a:spcPts val="8195"/>
              </a:lnSpc>
            </a:pPr>
            <a:r>
              <a:rPr lang="en-US" sz="5400" b="1">
                <a:solidFill>
                  <a:srgbClr val="253746"/>
                </a:solidFill>
                <a:latin typeface="Helvetica" pitchFamily="2" charset="0"/>
                <a:ea typeface="Open Sans" panose="020B0606030504020204" pitchFamily="34" charset="0"/>
                <a:cs typeface="Open Sans" panose="020B0606030504020204" pitchFamily="34" charset="0"/>
              </a:rPr>
              <a:t>Infection: What Happens? </a:t>
            </a:r>
          </a:p>
        </p:txBody>
      </p:sp>
    </p:spTree>
    <p:extLst>
      <p:ext uri="{BB962C8B-B14F-4D97-AF65-F5344CB8AC3E}">
        <p14:creationId xmlns:p14="http://schemas.microsoft.com/office/powerpoint/2010/main" val="1288952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10174" y="5004847"/>
            <a:ext cx="3324349" cy="2605458"/>
          </a:xfrm>
          <a:prstGeom prst="rect">
            <a:avLst/>
          </a:prstGeom>
        </p:spPr>
      </p:pic>
      <p:pic>
        <p:nvPicPr>
          <p:cNvPr id="2"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170495" y="1771928"/>
            <a:ext cx="3145569" cy="2496795"/>
          </a:xfrm>
          <a:prstGeom prst="rect">
            <a:avLst/>
          </a:prstGeom>
        </p:spPr>
      </p:pic>
      <p:pic>
        <p:nvPicPr>
          <p:cNvPr id="19"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831723" y="4268723"/>
            <a:ext cx="2695796" cy="4647925"/>
          </a:xfrm>
          <a:prstGeom prst="rect">
            <a:avLst/>
          </a:prstGeom>
        </p:spPr>
      </p:pic>
      <p:grpSp>
        <p:nvGrpSpPr>
          <p:cNvPr id="22" name="Group 21"/>
          <p:cNvGrpSpPr/>
          <p:nvPr/>
        </p:nvGrpSpPr>
        <p:grpSpPr>
          <a:xfrm>
            <a:off x="11125200" y="2552700"/>
            <a:ext cx="7063164" cy="7348006"/>
            <a:chOff x="11188741" y="3093438"/>
            <a:chExt cx="7063164" cy="7348006"/>
          </a:xfrm>
        </p:grpSpPr>
        <p:grpSp>
          <p:nvGrpSpPr>
            <p:cNvPr id="15" name="Group 14"/>
            <p:cNvGrpSpPr/>
            <p:nvPr/>
          </p:nvGrpSpPr>
          <p:grpSpPr>
            <a:xfrm>
              <a:off x="11188741" y="3093438"/>
              <a:ext cx="7063164" cy="7348006"/>
              <a:chOff x="11036341" y="2941038"/>
              <a:chExt cx="7063164" cy="7348006"/>
            </a:xfrm>
          </p:grpSpPr>
          <p:pic>
            <p:nvPicPr>
              <p:cNvPr id="16"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422552" y="2941038"/>
                <a:ext cx="3145569" cy="2496795"/>
              </a:xfrm>
              <a:prstGeom prst="rect">
                <a:avLst/>
              </a:prstGeom>
            </p:spPr>
          </p:pic>
          <p:sp>
            <p:nvSpPr>
              <p:cNvPr id="17" name="TextBox 16"/>
              <p:cNvSpPr txBox="1"/>
              <p:nvPr/>
            </p:nvSpPr>
            <p:spPr>
              <a:xfrm>
                <a:off x="11036341" y="9304159"/>
                <a:ext cx="7063164" cy="984885"/>
              </a:xfrm>
              <a:prstGeom prst="rect">
                <a:avLst/>
              </a:prstGeom>
              <a:noFill/>
            </p:spPr>
            <p:txBody>
              <a:bodyPr wrap="square" rtlCol="0">
                <a:spAutoFit/>
              </a:bodyPr>
              <a:lstStyle/>
              <a:p>
                <a:r>
                  <a:rPr lang="en-US" sz="4000">
                    <a:latin typeface="Helvetica" pitchFamily="2" charset="0"/>
                    <a:ea typeface="Open Sans" panose="020B0606030504020204" pitchFamily="34" charset="0"/>
                    <a:cs typeface="Open Sans" panose="020B0606030504020204" pitchFamily="34" charset="0"/>
                  </a:rPr>
                  <a:t>It can make </a:t>
                </a:r>
                <a:r>
                  <a:rPr lang="en-US" sz="4000" u="sng">
                    <a:latin typeface="Helvetica" pitchFamily="2" charset="0"/>
                    <a:ea typeface="Open Sans" panose="020B0606030504020204" pitchFamily="34" charset="0"/>
                    <a:cs typeface="Open Sans" panose="020B0606030504020204" pitchFamily="34" charset="0"/>
                  </a:rPr>
                  <a:t>you sick later</a:t>
                </a:r>
                <a:endParaRPr lang="en-US" sz="4000">
                  <a:latin typeface="Helvetica" pitchFamily="2" charset="0"/>
                  <a:ea typeface="Open Sans" panose="020B0606030504020204" pitchFamily="34" charset="0"/>
                  <a:cs typeface="Open Sans" panose="020B0606030504020204" pitchFamily="34" charset="0"/>
                </a:endParaRPr>
              </a:p>
              <a:p>
                <a:endParaRPr lang="en-US">
                  <a:latin typeface="Helvetica" pitchFamily="2" charset="0"/>
                  <a:ea typeface="Open Sans" panose="020B0606030504020204" pitchFamily="34" charset="0"/>
                  <a:cs typeface="Open Sans" panose="020B0606030504020204" pitchFamily="34" charset="0"/>
                </a:endParaRPr>
              </a:p>
            </p:txBody>
          </p:sp>
        </p:grpSp>
        <p:pic>
          <p:nvPicPr>
            <p:cNvPr id="21"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039600" y="5729271"/>
              <a:ext cx="5685651" cy="3276356"/>
            </a:xfrm>
            <a:prstGeom prst="rect">
              <a:avLst/>
            </a:prstGeom>
          </p:spPr>
        </p:pic>
      </p:grpSp>
      <p:sp>
        <p:nvSpPr>
          <p:cNvPr id="13" name="TextBox 12"/>
          <p:cNvSpPr txBox="1"/>
          <p:nvPr/>
        </p:nvSpPr>
        <p:spPr>
          <a:xfrm>
            <a:off x="2047212" y="8915821"/>
            <a:ext cx="7684280" cy="984885"/>
          </a:xfrm>
          <a:prstGeom prst="rect">
            <a:avLst/>
          </a:prstGeom>
          <a:noFill/>
        </p:spPr>
        <p:txBody>
          <a:bodyPr wrap="square" rtlCol="0">
            <a:spAutoFit/>
          </a:bodyPr>
          <a:lstStyle/>
          <a:p>
            <a:r>
              <a:rPr lang="en-US" sz="4000">
                <a:latin typeface="Helvetica" pitchFamily="2" charset="0"/>
                <a:ea typeface="Open Sans" panose="020B0606030504020204" pitchFamily="34" charset="0"/>
                <a:cs typeface="Open Sans" panose="020B0606030504020204" pitchFamily="34" charset="0"/>
              </a:rPr>
              <a:t>The germ stays in your body</a:t>
            </a:r>
          </a:p>
          <a:p>
            <a:endParaRPr lang="en-US">
              <a:latin typeface="Helvetica" pitchFamily="2" charset="0"/>
              <a:ea typeface="Open Sans" panose="020B0606030504020204" pitchFamily="34" charset="0"/>
              <a:cs typeface="Open Sans" panose="020B0606030504020204" pitchFamily="34" charset="0"/>
            </a:endParaRPr>
          </a:p>
        </p:txBody>
      </p:sp>
      <p:sp>
        <p:nvSpPr>
          <p:cNvPr id="14" name="TextBox 4">
            <a:extLst>
              <a:ext uri="{FF2B5EF4-FFF2-40B4-BE49-F238E27FC236}">
                <a16:creationId xmlns:a16="http://schemas.microsoft.com/office/drawing/2014/main" id="{9BD6AB33-FD4E-1DEE-62CC-354002B66DA4}"/>
              </a:ext>
            </a:extLst>
          </p:cNvPr>
          <p:cNvSpPr txBox="1"/>
          <p:nvPr/>
        </p:nvSpPr>
        <p:spPr>
          <a:xfrm>
            <a:off x="304800" y="647700"/>
            <a:ext cx="9768238" cy="992836"/>
          </a:xfrm>
          <a:prstGeom prst="rect">
            <a:avLst/>
          </a:prstGeom>
        </p:spPr>
        <p:txBody>
          <a:bodyPr wrap="square" lIns="0" tIns="0" rIns="0" bIns="0" rtlCol="0" anchor="t">
            <a:spAutoFit/>
          </a:bodyPr>
          <a:lstStyle/>
          <a:p>
            <a:pPr algn="ctr">
              <a:lnSpc>
                <a:spcPts val="8195"/>
              </a:lnSpc>
            </a:pPr>
            <a:r>
              <a:rPr lang="en-US" sz="5400" b="1">
                <a:solidFill>
                  <a:srgbClr val="253746"/>
                </a:solidFill>
                <a:latin typeface="Helvetica" pitchFamily="2" charset="0"/>
                <a:ea typeface="Open Sans" panose="020B0606030504020204" pitchFamily="34" charset="0"/>
                <a:cs typeface="Open Sans" panose="020B0606030504020204" pitchFamily="34" charset="0"/>
              </a:rPr>
              <a:t>Infection: What Happens? </a:t>
            </a:r>
          </a:p>
        </p:txBody>
      </p:sp>
    </p:spTree>
    <p:extLst>
      <p:ext uri="{BB962C8B-B14F-4D97-AF65-F5344CB8AC3E}">
        <p14:creationId xmlns:p14="http://schemas.microsoft.com/office/powerpoint/2010/main" val="2825213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3600" y="4381500"/>
            <a:ext cx="13411200" cy="2041585"/>
          </a:xfrm>
          <a:prstGeom prst="rect">
            <a:avLst/>
          </a:prstGeom>
        </p:spPr>
        <p:txBody>
          <a:bodyPr wrap="square">
            <a:spAutoFit/>
          </a:bodyPr>
          <a:lstStyle/>
          <a:p>
            <a:pPr marL="1041934" lvl="2" algn="ctr">
              <a:lnSpc>
                <a:spcPts val="7583"/>
              </a:lnSpc>
            </a:pPr>
            <a:r>
              <a:rPr lang="en-US" sz="5400">
                <a:solidFill>
                  <a:srgbClr val="C00000"/>
                </a:solidFill>
                <a:latin typeface="Helvetica" pitchFamily="2" charset="0"/>
                <a:ea typeface="Open Sans" panose="020B0606030504020204" pitchFamily="34" charset="0"/>
                <a:cs typeface="Open Sans" panose="020B0606030504020204" pitchFamily="34" charset="0"/>
              </a:rPr>
              <a:t>You don’t have to feel sick to spread germs!</a:t>
            </a:r>
          </a:p>
        </p:txBody>
      </p:sp>
      <p:sp>
        <p:nvSpPr>
          <p:cNvPr id="7" name="TextBox 4">
            <a:extLst>
              <a:ext uri="{FF2B5EF4-FFF2-40B4-BE49-F238E27FC236}">
                <a16:creationId xmlns:a16="http://schemas.microsoft.com/office/drawing/2014/main" id="{69EC35A1-393D-88B6-1F0D-12D6690E6C25}"/>
              </a:ext>
            </a:extLst>
          </p:cNvPr>
          <p:cNvSpPr txBox="1"/>
          <p:nvPr/>
        </p:nvSpPr>
        <p:spPr>
          <a:xfrm>
            <a:off x="304800" y="647700"/>
            <a:ext cx="9768238" cy="992836"/>
          </a:xfrm>
          <a:prstGeom prst="rect">
            <a:avLst/>
          </a:prstGeom>
        </p:spPr>
        <p:txBody>
          <a:bodyPr wrap="square" lIns="0" tIns="0" rIns="0" bIns="0" rtlCol="0" anchor="t">
            <a:spAutoFit/>
          </a:bodyPr>
          <a:lstStyle/>
          <a:p>
            <a:pPr algn="ctr">
              <a:lnSpc>
                <a:spcPts val="8195"/>
              </a:lnSpc>
            </a:pPr>
            <a:r>
              <a:rPr lang="en-US" sz="5400" b="1">
                <a:solidFill>
                  <a:srgbClr val="253746"/>
                </a:solidFill>
                <a:latin typeface="Helvetica" pitchFamily="2" charset="0"/>
                <a:ea typeface="Open Sans" panose="020B0606030504020204" pitchFamily="34" charset="0"/>
                <a:cs typeface="Open Sans" panose="020B0606030504020204" pitchFamily="34" charset="0"/>
              </a:rPr>
              <a:t>Infection: What Happens? </a:t>
            </a:r>
          </a:p>
        </p:txBody>
      </p:sp>
    </p:spTree>
    <p:extLst>
      <p:ext uri="{BB962C8B-B14F-4D97-AF65-F5344CB8AC3E}">
        <p14:creationId xmlns:p14="http://schemas.microsoft.com/office/powerpoint/2010/main" val="2697341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812196414"/>
              </p:ext>
            </p:extLst>
          </p:nvPr>
        </p:nvGraphicFramePr>
        <p:xfrm>
          <a:off x="4111303" y="1753962"/>
          <a:ext cx="11111219" cy="704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ie 8"/>
          <p:cNvSpPr/>
          <p:nvPr/>
        </p:nvSpPr>
        <p:spPr>
          <a:xfrm>
            <a:off x="6205773" y="1840374"/>
            <a:ext cx="6922280" cy="6781800"/>
          </a:xfrm>
          <a:prstGeom prst="pie">
            <a:avLst>
              <a:gd name="adj1" fmla="val 1940546"/>
              <a:gd name="adj2" fmla="val 16200000"/>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0" name="Pie 9"/>
          <p:cNvSpPr/>
          <p:nvPr/>
        </p:nvSpPr>
        <p:spPr>
          <a:xfrm>
            <a:off x="6172199" y="1840374"/>
            <a:ext cx="6922280" cy="6781800"/>
          </a:xfrm>
          <a:prstGeom prst="pie">
            <a:avLst>
              <a:gd name="adj1" fmla="val 8874347"/>
              <a:gd name="adj2" fmla="val 16200000"/>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4" name="TextBox 13"/>
          <p:cNvSpPr txBox="1"/>
          <p:nvPr/>
        </p:nvSpPr>
        <p:spPr>
          <a:xfrm>
            <a:off x="5799373" y="3261071"/>
            <a:ext cx="12254219" cy="3600986"/>
          </a:xfrm>
          <a:prstGeom prst="rect">
            <a:avLst/>
          </a:prstGeom>
          <a:noFill/>
        </p:spPr>
        <p:txBody>
          <a:bodyPr wrap="square" rtlCol="0">
            <a:spAutoFit/>
          </a:bodyPr>
          <a:lstStyle/>
          <a:p>
            <a:pPr marL="571500" indent="-571500">
              <a:spcAft>
                <a:spcPts val="2400"/>
              </a:spcAft>
              <a:buFont typeface="Arial" panose="020B0604020202020204" pitchFamily="34" charset="0"/>
              <a:buChar char="•"/>
            </a:pPr>
            <a:r>
              <a:rPr lang="en-US" sz="4200" b="1" dirty="0">
                <a:latin typeface="Helvetica" pitchFamily="2" charset="0"/>
                <a:ea typeface="Open Sans" panose="020B0606030504020204" pitchFamily="34" charset="0"/>
                <a:cs typeface="Open Sans" panose="020B0606030504020204" pitchFamily="34" charset="0"/>
              </a:rPr>
              <a:t>Greater Risk for Infection</a:t>
            </a:r>
          </a:p>
          <a:p>
            <a:pPr marL="571500" indent="-571500">
              <a:spcAft>
                <a:spcPts val="2400"/>
              </a:spcAft>
              <a:buFont typeface="Arial" panose="020B0604020202020204" pitchFamily="34" charset="0"/>
              <a:buChar char="•"/>
            </a:pPr>
            <a:r>
              <a:rPr lang="en-US" sz="4200" b="1" dirty="0">
                <a:latin typeface="Helvetica" pitchFamily="2" charset="0"/>
                <a:ea typeface="Open Sans" panose="020B0606030504020204" pitchFamily="34" charset="0"/>
                <a:cs typeface="Open Sans" panose="020B0606030504020204" pitchFamily="34" charset="0"/>
              </a:rPr>
              <a:t>Types of Infection</a:t>
            </a:r>
          </a:p>
          <a:p>
            <a:pPr marL="571500" indent="-571500">
              <a:spcAft>
                <a:spcPts val="2400"/>
              </a:spcAft>
              <a:buFont typeface="Arial" panose="020B0604020202020204" pitchFamily="34" charset="0"/>
              <a:buChar char="•"/>
            </a:pPr>
            <a:r>
              <a:rPr lang="en-US" sz="4200" b="1" dirty="0">
                <a:latin typeface="Helvetica" pitchFamily="2" charset="0"/>
                <a:ea typeface="Open Sans" panose="020B0606030504020204" pitchFamily="34" charset="0"/>
                <a:cs typeface="Open Sans" panose="020B0606030504020204" pitchFamily="34" charset="0"/>
              </a:rPr>
              <a:t>After Infection</a:t>
            </a:r>
          </a:p>
          <a:p>
            <a:endParaRPr lang="en-US" sz="4200" b="1" dirty="0">
              <a:solidFill>
                <a:srgbClr val="7F7F7F"/>
              </a:solidFill>
              <a:latin typeface="Helvetica" pitchFamily="2" charset="0"/>
              <a:ea typeface="Open Sans" panose="020B0606030504020204" pitchFamily="34" charset="0"/>
              <a:cs typeface="Open Sans" panose="020B0606030504020204" pitchFamily="34" charset="0"/>
            </a:endParaRPr>
          </a:p>
        </p:txBody>
      </p:sp>
      <p:sp>
        <p:nvSpPr>
          <p:cNvPr id="11" name="TextBox 4">
            <a:extLst>
              <a:ext uri="{FF2B5EF4-FFF2-40B4-BE49-F238E27FC236}">
                <a16:creationId xmlns:a16="http://schemas.microsoft.com/office/drawing/2014/main" id="{BD04F2D7-00FC-DB55-59FB-869D94F2CB20}"/>
              </a:ext>
            </a:extLst>
          </p:cNvPr>
          <p:cNvSpPr txBox="1"/>
          <p:nvPr/>
        </p:nvSpPr>
        <p:spPr>
          <a:xfrm>
            <a:off x="-1981200" y="677544"/>
            <a:ext cx="9768238" cy="992836"/>
          </a:xfrm>
          <a:prstGeom prst="rect">
            <a:avLst/>
          </a:prstGeom>
        </p:spPr>
        <p:txBody>
          <a:bodyPr wrap="square" lIns="0" tIns="0" rIns="0" bIns="0" rtlCol="0" anchor="t">
            <a:spAutoFit/>
          </a:bodyPr>
          <a:lstStyle/>
          <a:p>
            <a:pPr algn="ctr">
              <a:lnSpc>
                <a:spcPts val="8195"/>
              </a:lnSpc>
            </a:pPr>
            <a:r>
              <a:rPr lang="en-US" sz="5400" b="1">
                <a:solidFill>
                  <a:srgbClr val="253746"/>
                </a:solidFill>
                <a:latin typeface="Helvetica" pitchFamily="2" charset="0"/>
                <a:ea typeface="Open Sans" panose="020B0606030504020204" pitchFamily="34" charset="0"/>
                <a:cs typeface="Open Sans" panose="020B0606030504020204" pitchFamily="34" charset="0"/>
              </a:rPr>
              <a:t>Quality Care</a:t>
            </a:r>
          </a:p>
        </p:txBody>
      </p:sp>
      <p:grpSp>
        <p:nvGrpSpPr>
          <p:cNvPr id="3" name="Group 2">
            <a:extLst>
              <a:ext uri="{FF2B5EF4-FFF2-40B4-BE49-F238E27FC236}">
                <a16:creationId xmlns:a16="http://schemas.microsoft.com/office/drawing/2014/main" id="{3A40A8DD-3DF1-4761-9BC3-9A73F3373003}"/>
              </a:ext>
            </a:extLst>
          </p:cNvPr>
          <p:cNvGrpSpPr/>
          <p:nvPr/>
        </p:nvGrpSpPr>
        <p:grpSpPr>
          <a:xfrm>
            <a:off x="1658103" y="8615087"/>
            <a:ext cx="14565394" cy="1692771"/>
            <a:chOff x="-10756628" y="5806696"/>
            <a:chExt cx="14565394" cy="1692771"/>
          </a:xfrm>
        </p:grpSpPr>
        <p:sp>
          <p:nvSpPr>
            <p:cNvPr id="12" name="TextBox 11">
              <a:extLst>
                <a:ext uri="{FF2B5EF4-FFF2-40B4-BE49-F238E27FC236}">
                  <a16:creationId xmlns:a16="http://schemas.microsoft.com/office/drawing/2014/main" id="{21C66B12-D369-4A00-9612-39B9D3D2F178}"/>
                </a:ext>
              </a:extLst>
            </p:cNvPr>
            <p:cNvSpPr txBox="1"/>
            <p:nvPr/>
          </p:nvSpPr>
          <p:spPr>
            <a:xfrm>
              <a:off x="-10756628" y="5806696"/>
              <a:ext cx="14565394" cy="1692771"/>
            </a:xfrm>
            <a:prstGeom prst="rect">
              <a:avLst/>
            </a:prstGeom>
            <a:noFill/>
          </p:spPr>
          <p:txBody>
            <a:bodyPr wrap="square" rtlCol="0">
              <a:spAutoFit/>
            </a:bodyPr>
            <a:lstStyle/>
            <a:p>
              <a:pPr>
                <a:spcAft>
                  <a:spcPts val="2400"/>
                </a:spcAft>
              </a:pPr>
              <a:r>
                <a:rPr lang="en-US" sz="4200" b="1" dirty="0">
                  <a:latin typeface="Helvetica" pitchFamily="2" charset="0"/>
                  <a:ea typeface="Open Sans" panose="020B0606030504020204" pitchFamily="34" charset="0"/>
                  <a:cs typeface="Open Sans" panose="020B0606030504020204" pitchFamily="34" charset="0"/>
                </a:rPr>
                <a:t>Gaps in Infection Prevention        Impact Resident Rights</a:t>
              </a:r>
            </a:p>
            <a:p>
              <a:endParaRPr lang="en-US" sz="4200" b="1" dirty="0">
                <a:solidFill>
                  <a:srgbClr val="7F7F7F"/>
                </a:solidFill>
                <a:latin typeface="Helvetica" pitchFamily="2" charset="0"/>
                <a:ea typeface="Open Sans" panose="020B0606030504020204" pitchFamily="34" charset="0"/>
                <a:cs typeface="Open Sans" panose="020B0606030504020204" pitchFamily="34" charset="0"/>
              </a:endParaRPr>
            </a:p>
          </p:txBody>
        </p:sp>
        <p:sp>
          <p:nvSpPr>
            <p:cNvPr id="2" name="Arrow: Right 1">
              <a:extLst>
                <a:ext uri="{FF2B5EF4-FFF2-40B4-BE49-F238E27FC236}">
                  <a16:creationId xmlns:a16="http://schemas.microsoft.com/office/drawing/2014/main" id="{D6EFC163-1E9E-45B6-A795-F6ADA3294310}"/>
                </a:ext>
              </a:extLst>
            </p:cNvPr>
            <p:cNvSpPr/>
            <p:nvPr/>
          </p:nvSpPr>
          <p:spPr>
            <a:xfrm>
              <a:off x="-3307007" y="5828942"/>
              <a:ext cx="919407" cy="735373"/>
            </a:xfrm>
            <a:prstGeom prst="rightArrow">
              <a:avLst/>
            </a:prstGeom>
            <a:solidFill>
              <a:srgbClr val="2537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822547" y="8615087"/>
            <a:ext cx="15807350" cy="735373"/>
          </a:xfrm>
          <a:prstGeom prst="rect">
            <a:avLst/>
          </a:prstGeom>
          <a:solidFill>
            <a:schemeClr val="bg1"/>
          </a:solidFill>
        </p:spPr>
        <p:txBody>
          <a:bodyPr wrap="square" rtlCol="0">
            <a:spAutoFit/>
          </a:bodyPr>
          <a:lstStyle/>
          <a:p>
            <a:pPr algn="ctr"/>
            <a:r>
              <a:rPr lang="en-US" sz="4200" b="1" dirty="0">
                <a:latin typeface="Helvetica" pitchFamily="2" charset="0"/>
                <a:ea typeface="Open Sans" panose="020B0606030504020204" pitchFamily="34" charset="0"/>
                <a:cs typeface="Open Sans" panose="020B0606030504020204" pitchFamily="34" charset="0"/>
              </a:rPr>
              <a:t>Informed &amp; Involved</a:t>
            </a:r>
          </a:p>
        </p:txBody>
      </p:sp>
    </p:spTree>
    <p:extLst>
      <p:ext uri="{BB962C8B-B14F-4D97-AF65-F5344CB8AC3E}">
        <p14:creationId xmlns:p14="http://schemas.microsoft.com/office/powerpoint/2010/main" val="3428198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ppt_x</p:attrName>
                                        </p:attrNameLst>
                                      </p:cBhvr>
                                      <p:tavLst>
                                        <p:tav tm="0">
                                          <p:val>
                                            <p:strVal val="#ppt_x"/>
                                          </p:val>
                                        </p:tav>
                                        <p:tav tm="100000">
                                          <p:val>
                                            <p:strVal val="#ppt_x"/>
                                          </p:val>
                                        </p:tav>
                                      </p:tavLst>
                                    </p:anim>
                                    <p:anim calcmode="lin" valueType="num">
                                      <p:cBhvr>
                                        <p:cTn id="9" dur="2000" fill="hold"/>
                                        <p:tgtEl>
                                          <p:spTgt spid="1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animBg="1"/>
      <p:bldP spid="10" grpId="0" animBg="1"/>
      <p:bldP spid="14"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590800" y="647700"/>
            <a:ext cx="20726400" cy="979755"/>
          </a:xfrm>
          <a:prstGeom prst="rect">
            <a:avLst/>
          </a:prstGeom>
        </p:spPr>
        <p:txBody>
          <a:bodyPr wrap="square" lIns="0" tIns="0" rIns="0" bIns="0" rtlCol="0" anchor="t">
            <a:spAutoFit/>
          </a:bodyPr>
          <a:lstStyle>
            <a:defPPr>
              <a:defRPr lang="en-US"/>
            </a:defPPr>
            <a:lvl1pPr algn="ctr">
              <a:lnSpc>
                <a:spcPts val="8195"/>
              </a:lnSpc>
              <a:defRPr sz="5400" b="1">
                <a:solidFill>
                  <a:srgbClr val="253746"/>
                </a:solidFill>
                <a:latin typeface="Helvetica" pitchFamily="2" charset="0"/>
                <a:ea typeface="Open Sans" panose="020B0606030504020204" pitchFamily="34" charset="0"/>
                <a:cs typeface="Open Sans" panose="020B0606030504020204" pitchFamily="34" charset="0"/>
              </a:defRPr>
            </a:lvl1pPr>
          </a:lstStyle>
          <a:p>
            <a:r>
              <a:rPr lang="en-US" sz="4800"/>
              <a:t>Resident &amp; Advocate: Rights &amp; Responsibilities</a:t>
            </a:r>
          </a:p>
        </p:txBody>
      </p:sp>
      <p:sp>
        <p:nvSpPr>
          <p:cNvPr id="5" name="TextBox 5"/>
          <p:cNvSpPr txBox="1"/>
          <p:nvPr/>
        </p:nvSpPr>
        <p:spPr>
          <a:xfrm>
            <a:off x="381000" y="1752526"/>
            <a:ext cx="15316200" cy="6827959"/>
          </a:xfrm>
          <a:prstGeom prst="rect">
            <a:avLst/>
          </a:prstGeom>
        </p:spPr>
        <p:txBody>
          <a:bodyPr wrap="square" lIns="0" tIns="0" rIns="0" bIns="0" rtlCol="0" anchor="t">
            <a:spAutoFit/>
          </a:bodyPr>
          <a:lstStyle/>
          <a:p>
            <a:pPr marL="1031062" lvl="1" indent="-515531">
              <a:lnSpc>
                <a:spcPts val="6685"/>
              </a:lnSpc>
              <a:buFont typeface="Arial"/>
              <a:buChar char="•"/>
            </a:pPr>
            <a:r>
              <a:rPr lang="en-US" sz="4200" b="1" dirty="0">
                <a:latin typeface="Helvetica" pitchFamily="2" charset="0"/>
                <a:ea typeface="Open Sans" panose="020B0606030504020204" pitchFamily="34" charset="0"/>
                <a:cs typeface="Open Sans" panose="020B0606030504020204" pitchFamily="34" charset="0"/>
              </a:rPr>
              <a:t>Informed</a:t>
            </a:r>
          </a:p>
          <a:p>
            <a:pPr marL="1488262" lvl="2" indent="-515531">
              <a:lnSpc>
                <a:spcPts val="6685"/>
              </a:lnSpc>
              <a:spcAft>
                <a:spcPts val="800"/>
              </a:spcAft>
              <a:buFont typeface="Arial"/>
              <a:buChar char="•"/>
            </a:pPr>
            <a:r>
              <a:rPr lang="en-US" sz="3400" dirty="0">
                <a:latin typeface="Helvetica" pitchFamily="2" charset="0"/>
                <a:ea typeface="Open Sans" panose="020B0606030504020204" pitchFamily="34" charset="0"/>
                <a:cs typeface="Open Sans" panose="020B0606030504020204" pitchFamily="34" charset="0"/>
              </a:rPr>
              <a:t>Language you understand regarding: </a:t>
            </a:r>
          </a:p>
          <a:p>
            <a:pPr marL="1945462" lvl="3" indent="-515531">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Health status, including any infections</a:t>
            </a:r>
          </a:p>
          <a:p>
            <a:pPr marL="1945462" lvl="3" indent="-515531">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How to prevent the spread of an infection</a:t>
            </a:r>
          </a:p>
          <a:p>
            <a:pPr marL="1031062" lvl="1" indent="-515531">
              <a:lnSpc>
                <a:spcPts val="6685"/>
              </a:lnSpc>
              <a:spcAft>
                <a:spcPts val="2400"/>
              </a:spcAft>
              <a:buFont typeface="Arial"/>
              <a:buChar char="•"/>
            </a:pPr>
            <a:r>
              <a:rPr lang="en-US" sz="4200" b="1" dirty="0">
                <a:latin typeface="Helvetica" pitchFamily="2" charset="0"/>
                <a:ea typeface="Open Sans" panose="020B0606030504020204" pitchFamily="34" charset="0"/>
                <a:cs typeface="Open Sans" panose="020B0606030504020204" pitchFamily="34" charset="0"/>
              </a:rPr>
              <a:t>Involved</a:t>
            </a:r>
          </a:p>
          <a:p>
            <a:pPr marL="1488262" lvl="2" indent="-515531">
              <a:spcAft>
                <a:spcPts val="2400"/>
              </a:spcAft>
              <a:buFont typeface="Arial"/>
              <a:buChar char="•"/>
            </a:pPr>
            <a:r>
              <a:rPr lang="en-US" sz="3400" dirty="0">
                <a:latin typeface="Helvetica" pitchFamily="2" charset="0"/>
                <a:ea typeface="Open Sans" panose="020B0606030504020204" pitchFamily="34" charset="0"/>
                <a:cs typeface="Open Sans" panose="020B0606030504020204" pitchFamily="34" charset="0"/>
              </a:rPr>
              <a:t>Medicine, treatments, and any other precautions to prevent infections and their spread</a:t>
            </a:r>
          </a:p>
          <a:p>
            <a:pPr marL="1488262" lvl="2" indent="-515531">
              <a:spcAft>
                <a:spcPts val="800"/>
              </a:spcAft>
              <a:buFont typeface="Arial"/>
              <a:buChar char="•"/>
            </a:pPr>
            <a:r>
              <a:rPr lang="en-US" sz="3400" dirty="0">
                <a:latin typeface="Helvetica" pitchFamily="2" charset="0"/>
                <a:ea typeface="Open Sans" panose="020B0606030504020204" pitchFamily="34" charset="0"/>
                <a:cs typeface="Open Sans" panose="020B0606030504020204" pitchFamily="34" charset="0"/>
              </a:rPr>
              <a:t>All decisions that affect your care (including refusal)</a:t>
            </a:r>
          </a:p>
          <a:p>
            <a:pPr marL="1031062" lvl="1" indent="-515531">
              <a:lnSpc>
                <a:spcPts val="6685"/>
              </a:lnSpc>
              <a:buFont typeface="Arial"/>
              <a:buChar char="•"/>
            </a:pPr>
            <a:endParaRPr lang="en-US" sz="4200" b="1" dirty="0">
              <a:solidFill>
                <a:srgbClr val="7F7F7F"/>
              </a:solidFill>
              <a:latin typeface="Helvetica"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77156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990600" y="647700"/>
            <a:ext cx="18440400" cy="958532"/>
          </a:xfrm>
          <a:prstGeom prst="rect">
            <a:avLst/>
          </a:prstGeom>
        </p:spPr>
        <p:txBody>
          <a:bodyPr wrap="square" lIns="0" tIns="0" rIns="0" bIns="0" rtlCol="0" anchor="t">
            <a:spAutoFit/>
          </a:bodyPr>
          <a:lstStyle>
            <a:defPPr>
              <a:defRPr lang="en-US"/>
            </a:defPPr>
            <a:lvl1pPr algn="ctr">
              <a:lnSpc>
                <a:spcPts val="8195"/>
              </a:lnSpc>
              <a:defRPr sz="4800" b="1">
                <a:solidFill>
                  <a:srgbClr val="253746"/>
                </a:solidFill>
                <a:latin typeface="Helvetica" pitchFamily="2" charset="0"/>
                <a:ea typeface="Open Sans" panose="020B0606030504020204" pitchFamily="34" charset="0"/>
                <a:cs typeface="Open Sans" panose="020B0606030504020204" pitchFamily="34" charset="0"/>
              </a:defRPr>
            </a:lvl1pPr>
          </a:lstStyle>
          <a:p>
            <a:r>
              <a:rPr lang="en-US" sz="4000"/>
              <a:t>Nursing Home Requirements: Infection Prevention &amp; Control</a:t>
            </a:r>
          </a:p>
        </p:txBody>
      </p:sp>
      <p:sp>
        <p:nvSpPr>
          <p:cNvPr id="5" name="TextBox 5"/>
          <p:cNvSpPr txBox="1"/>
          <p:nvPr/>
        </p:nvSpPr>
        <p:spPr>
          <a:xfrm>
            <a:off x="1485899" y="2512616"/>
            <a:ext cx="15316200" cy="6771084"/>
          </a:xfrm>
          <a:prstGeom prst="rect">
            <a:avLst/>
          </a:prstGeom>
        </p:spPr>
        <p:txBody>
          <a:bodyPr wrap="square" lIns="0" tIns="0" rIns="0" bIns="0" rtlCol="0" anchor="t">
            <a:spAutoFit/>
          </a:bodyPr>
          <a:lstStyle/>
          <a:p>
            <a:pPr marL="1031062" lvl="1" indent="-515531">
              <a:spcAft>
                <a:spcPts val="2400"/>
              </a:spcAft>
              <a:buFont typeface="Arial"/>
              <a:buChar char="•"/>
            </a:pPr>
            <a:r>
              <a:rPr lang="en-US" sz="4000" dirty="0">
                <a:latin typeface="Helvetica" pitchFamily="2" charset="0"/>
                <a:ea typeface="Open Sans" panose="020B0606030504020204" pitchFamily="34" charset="0"/>
                <a:cs typeface="Open Sans" panose="020B0606030504020204" pitchFamily="34" charset="0"/>
              </a:rPr>
              <a:t>Preventing, identifying, reporting, investigating, and controlling infections and communicable diseases</a:t>
            </a:r>
          </a:p>
          <a:p>
            <a:pPr marL="2402662" lvl="4" indent="-515531">
              <a:spcAft>
                <a:spcPts val="2400"/>
              </a:spcAft>
              <a:buFont typeface="Arial"/>
              <a:buChar char="•"/>
            </a:pPr>
            <a:r>
              <a:rPr lang="en-US" sz="3600" dirty="0">
                <a:latin typeface="Helvetica" pitchFamily="2" charset="0"/>
                <a:ea typeface="Open Sans" panose="020B0606030504020204" pitchFamily="34" charset="0"/>
                <a:cs typeface="Open Sans" panose="020B0606030504020204" pitchFamily="34" charset="0"/>
              </a:rPr>
              <a:t>ALL residents, staff, volunteers, visitors, others providing service</a:t>
            </a:r>
          </a:p>
          <a:p>
            <a:pPr marL="1031062" lvl="1" indent="-515531">
              <a:spcAft>
                <a:spcPts val="2400"/>
              </a:spcAft>
              <a:buFont typeface="Arial"/>
              <a:buChar char="•"/>
            </a:pPr>
            <a:r>
              <a:rPr lang="en-US" sz="4000" dirty="0">
                <a:latin typeface="Helvetica" pitchFamily="2" charset="0"/>
                <a:ea typeface="Open Sans" panose="020B0606030504020204" pitchFamily="34" charset="0"/>
                <a:cs typeface="Open Sans" panose="020B0606030504020204" pitchFamily="34" charset="0"/>
              </a:rPr>
              <a:t>Promotes appropriate antibiotic use that improves outcomes &amp; reduces resistance</a:t>
            </a:r>
          </a:p>
          <a:p>
            <a:pPr marL="1031062" lvl="1" indent="-515531">
              <a:spcAft>
                <a:spcPts val="2400"/>
              </a:spcAft>
              <a:buFont typeface="Arial"/>
              <a:buChar char="•"/>
            </a:pPr>
            <a:r>
              <a:rPr lang="en-US" sz="4000" dirty="0">
                <a:latin typeface="Helvetica" pitchFamily="2" charset="0"/>
                <a:ea typeface="Open Sans" panose="020B0606030504020204" pitchFamily="34" charset="0"/>
                <a:cs typeface="Open Sans" panose="020B0606030504020204" pitchFamily="34" charset="0"/>
              </a:rPr>
              <a:t>Record and correct incidents related to infection prevention &amp; control</a:t>
            </a:r>
          </a:p>
          <a:p>
            <a:pPr marL="1031062" lvl="1" indent="-515531">
              <a:spcAft>
                <a:spcPts val="1800"/>
              </a:spcAft>
              <a:buFont typeface="Arial"/>
              <a:buChar char="•"/>
            </a:pPr>
            <a:endParaRPr lang="en-US" sz="4000" b="1" dirty="0">
              <a:solidFill>
                <a:srgbClr val="7F7F7F"/>
              </a:solidFill>
              <a:latin typeface="Helvetica" pitchFamily="2" charset="0"/>
              <a:ea typeface="Open Sans" panose="020B0606030504020204" pitchFamily="34" charset="0"/>
              <a:cs typeface="Open Sans" panose="020B0606030504020204" pitchFamily="34" charset="0"/>
            </a:endParaRPr>
          </a:p>
        </p:txBody>
      </p:sp>
      <p:sp>
        <p:nvSpPr>
          <p:cNvPr id="6" name="TextBox 5"/>
          <p:cNvSpPr txBox="1"/>
          <p:nvPr/>
        </p:nvSpPr>
        <p:spPr>
          <a:xfrm>
            <a:off x="1885949" y="3009900"/>
            <a:ext cx="14516101" cy="2554545"/>
          </a:xfrm>
          <a:prstGeom prst="rect">
            <a:avLst/>
          </a:prstGeom>
          <a:noFill/>
        </p:spPr>
        <p:txBody>
          <a:bodyPr wrap="square" rtlCol="0">
            <a:spAutoFit/>
          </a:bodyPr>
          <a:lstStyle/>
          <a:p>
            <a:pPr marL="571500" indent="-571500" algn="ctr">
              <a:spcAft>
                <a:spcPts val="2400"/>
              </a:spcAft>
              <a:buFont typeface="Arial" panose="020B0604020202020204" pitchFamily="34" charset="0"/>
              <a:buChar char="•"/>
            </a:pPr>
            <a:r>
              <a:rPr lang="en-US" sz="4000" b="1" dirty="0">
                <a:latin typeface="Helvetica" pitchFamily="2" charset="0"/>
                <a:ea typeface="Open Sans" panose="020B0606030504020204" pitchFamily="34" charset="0"/>
                <a:cs typeface="Open Sans" panose="020B0606030504020204" pitchFamily="34" charset="0"/>
              </a:rPr>
              <a:t>Strong Infection Prevention and Control Program</a:t>
            </a:r>
          </a:p>
          <a:p>
            <a:pPr marL="571500" indent="-571500" algn="ctr">
              <a:spcAft>
                <a:spcPts val="2400"/>
              </a:spcAft>
              <a:buFont typeface="Arial" panose="020B0604020202020204" pitchFamily="34" charset="0"/>
              <a:buChar char="•"/>
            </a:pPr>
            <a:r>
              <a:rPr lang="en-US" sz="4000" b="1" dirty="0">
                <a:latin typeface="Helvetica" pitchFamily="2" charset="0"/>
                <a:ea typeface="Open Sans" panose="020B0606030504020204" pitchFamily="34" charset="0"/>
                <a:cs typeface="Open Sans" panose="020B0606030504020204" pitchFamily="34" charset="0"/>
              </a:rPr>
              <a:t>Federal and State Law Requirements</a:t>
            </a:r>
          </a:p>
          <a:p>
            <a:pPr algn="ctr"/>
            <a:endParaRPr lang="en-US" sz="4000" b="1" dirty="0">
              <a:solidFill>
                <a:srgbClr val="7F7F7F"/>
              </a:solidFill>
              <a:latin typeface="Helvetica" pitchFamily="2" charset="0"/>
              <a:ea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wipe(left)">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988BDCF-1C0C-3442-8D84-CC99E2BA974E}"/>
              </a:ext>
            </a:extLst>
          </p:cNvPr>
          <p:cNvSpPr txBox="1">
            <a:spLocks/>
          </p:cNvSpPr>
          <p:nvPr/>
        </p:nvSpPr>
        <p:spPr>
          <a:xfrm>
            <a:off x="1257300" y="3381974"/>
            <a:ext cx="16226259" cy="43462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7200" b="1" dirty="0">
                <a:latin typeface="Helvetica" charset="0"/>
                <a:ea typeface="Helvetica" charset="0"/>
                <a:cs typeface="Helvetica" charset="0"/>
              </a:rPr>
              <a:t>Infection Control Advocate and Resident Education</a:t>
            </a:r>
          </a:p>
          <a:p>
            <a:pPr>
              <a:lnSpc>
                <a:spcPct val="100000"/>
              </a:lnSpc>
            </a:pPr>
            <a:r>
              <a:rPr lang="en-US" sz="2000" b="1" dirty="0">
                <a:solidFill>
                  <a:schemeClr val="tx1">
                    <a:lumMod val="50000"/>
                    <a:lumOff val="50000"/>
                  </a:schemeClr>
                </a:solidFill>
                <a:latin typeface="Helvetica" charset="0"/>
                <a:ea typeface="Helvetica" charset="0"/>
                <a:cs typeface="Helvetica" charset="0"/>
              </a:rPr>
              <a:t> </a:t>
            </a:r>
            <a:br>
              <a:rPr lang="en-US" sz="7200" b="1" dirty="0">
                <a:solidFill>
                  <a:schemeClr val="tx1">
                    <a:lumMod val="50000"/>
                    <a:lumOff val="50000"/>
                  </a:schemeClr>
                </a:solidFill>
                <a:latin typeface="Helvetica" charset="0"/>
                <a:ea typeface="Helvetica" charset="0"/>
                <a:cs typeface="Helvetica" charset="0"/>
              </a:rPr>
            </a:br>
            <a:r>
              <a:rPr lang="en-US" sz="5400" b="1" dirty="0">
                <a:solidFill>
                  <a:srgbClr val="253746"/>
                </a:solidFill>
                <a:latin typeface="Helvetica" charset="0"/>
                <a:ea typeface="Helvetica" charset="0"/>
                <a:cs typeface="Helvetica" charset="0"/>
              </a:rPr>
              <a:t>Common Infections in Nursing Home Communities</a:t>
            </a:r>
            <a:endParaRPr lang="en-US" sz="4800" b="1" dirty="0">
              <a:solidFill>
                <a:srgbClr val="253746"/>
              </a:solidFill>
              <a:latin typeface="Helvetica" charset="0"/>
              <a:ea typeface="Helvetica" charset="0"/>
              <a:cs typeface="Helvetica" charset="0"/>
            </a:endParaRPr>
          </a:p>
        </p:txBody>
      </p:sp>
    </p:spTree>
    <p:extLst>
      <p:ext uri="{BB962C8B-B14F-4D97-AF65-F5344CB8AC3E}">
        <p14:creationId xmlns:p14="http://schemas.microsoft.com/office/powerpoint/2010/main" val="145363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10600" y="2324100"/>
            <a:ext cx="3128978" cy="3545584"/>
          </a:xfrm>
          <a:prstGeom prst="rect">
            <a:avLst/>
          </a:prstGeom>
        </p:spPr>
      </p:pic>
      <p:sp>
        <p:nvSpPr>
          <p:cNvPr id="5" name="TextBox 5"/>
          <p:cNvSpPr txBox="1"/>
          <p:nvPr/>
        </p:nvSpPr>
        <p:spPr>
          <a:xfrm>
            <a:off x="-990600" y="694399"/>
            <a:ext cx="10012854" cy="992836"/>
          </a:xfrm>
          <a:prstGeom prst="rect">
            <a:avLst/>
          </a:prstGeom>
        </p:spPr>
        <p:txBody>
          <a:bodyPr wrap="square" lIns="0" tIns="0" rIns="0" bIns="0" rtlCol="0" anchor="t">
            <a:spAutoFit/>
          </a:bodyPr>
          <a:lstStyle>
            <a:defPPr>
              <a:defRPr lang="en-US"/>
            </a:defPPr>
            <a:lvl1pPr algn="ctr">
              <a:lnSpc>
                <a:spcPts val="8195"/>
              </a:lnSpc>
              <a:defRPr sz="5400" b="1">
                <a:solidFill>
                  <a:srgbClr val="253746"/>
                </a:solidFill>
                <a:latin typeface="Helvetica" pitchFamily="2" charset="0"/>
                <a:ea typeface="Open Sans" panose="020B0606030504020204" pitchFamily="34" charset="0"/>
                <a:cs typeface="Open Sans" panose="020B0606030504020204" pitchFamily="34" charset="0"/>
              </a:defRPr>
            </a:lvl1pPr>
          </a:lstStyle>
          <a:p>
            <a:r>
              <a:rPr lang="en-US"/>
              <a:t>Ms. Stella Johnson</a:t>
            </a:r>
          </a:p>
        </p:txBody>
      </p:sp>
      <p:sp>
        <p:nvSpPr>
          <p:cNvPr id="9" name="TextBox 5"/>
          <p:cNvSpPr txBox="1"/>
          <p:nvPr/>
        </p:nvSpPr>
        <p:spPr>
          <a:xfrm>
            <a:off x="7010400" y="5880488"/>
            <a:ext cx="11125200" cy="3031599"/>
          </a:xfrm>
          <a:prstGeom prst="rect">
            <a:avLst/>
          </a:prstGeom>
        </p:spPr>
        <p:txBody>
          <a:bodyPr wrap="square" lIns="0" tIns="0" rIns="0" bIns="0" rtlCol="0" anchor="t">
            <a:spAutoFit/>
          </a:bodyPr>
          <a:lstStyle/>
          <a:p>
            <a:pPr marL="1169469" lvl="1" indent="-584735">
              <a:spcAft>
                <a:spcPts val="1800"/>
              </a:spcAft>
              <a:buFont typeface="Arial"/>
              <a:buChar char="•"/>
            </a:pPr>
            <a:r>
              <a:rPr lang="en-US" sz="4200" b="1" dirty="0">
                <a:latin typeface="Helvetica" pitchFamily="2" charset="0"/>
                <a:ea typeface="Open Sans" panose="020B0606030504020204" pitchFamily="34" charset="0"/>
                <a:cs typeface="Open Sans" panose="020B0606030504020204" pitchFamily="34" charset="0"/>
              </a:rPr>
              <a:t>Informed - Her condition</a:t>
            </a:r>
          </a:p>
          <a:p>
            <a:pPr marL="1626669" lvl="2" indent="-584735">
              <a:spcAft>
                <a:spcPts val="1800"/>
              </a:spcAft>
              <a:buFont typeface="Arial"/>
              <a:buChar char="•"/>
            </a:pPr>
            <a:r>
              <a:rPr lang="en-US" sz="3400" dirty="0">
                <a:latin typeface="Helvetica" pitchFamily="2" charset="0"/>
                <a:ea typeface="Open Sans" panose="020B0606030504020204" pitchFamily="34" charset="0"/>
                <a:cs typeface="Open Sans" panose="020B0606030504020204" pitchFamily="34" charset="0"/>
              </a:rPr>
              <a:t>Infections and their spread</a:t>
            </a:r>
          </a:p>
          <a:p>
            <a:pPr marL="1169469" lvl="1" indent="-584735">
              <a:spcAft>
                <a:spcPts val="1800"/>
              </a:spcAft>
              <a:buFont typeface="Arial"/>
              <a:buChar char="•"/>
            </a:pPr>
            <a:r>
              <a:rPr lang="en-US" sz="4200" b="1" dirty="0">
                <a:latin typeface="Helvetica" pitchFamily="2" charset="0"/>
                <a:ea typeface="Open Sans" panose="020B0606030504020204" pitchFamily="34" charset="0"/>
                <a:cs typeface="Open Sans" panose="020B0606030504020204" pitchFamily="34" charset="0"/>
              </a:rPr>
              <a:t>Involved - Care planning</a:t>
            </a:r>
          </a:p>
          <a:p>
            <a:pPr marL="1626669" lvl="2" indent="-584735">
              <a:spcAft>
                <a:spcPts val="1800"/>
              </a:spcAft>
              <a:buFont typeface="Arial"/>
              <a:buChar char="•"/>
            </a:pPr>
            <a:r>
              <a:rPr lang="en-US" sz="3400" dirty="0">
                <a:latin typeface="Helvetica" pitchFamily="2" charset="0"/>
                <a:ea typeface="Open Sans" panose="020B0606030504020204" pitchFamily="34" charset="0"/>
                <a:cs typeface="Open Sans" panose="020B0606030504020204" pitchFamily="34" charset="0"/>
              </a:rPr>
              <a:t>All decisions including refusal</a:t>
            </a:r>
          </a:p>
        </p:txBody>
      </p:sp>
      <p:pic>
        <p:nvPicPr>
          <p:cNvPr id="1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200400" y="2470256"/>
            <a:ext cx="3810000" cy="6236607"/>
          </a:xfrm>
          <a:prstGeom prst="rect">
            <a:avLst/>
          </a:prstGeom>
        </p:spPr>
      </p:pic>
    </p:spTree>
    <p:extLst>
      <p:ext uri="{BB962C8B-B14F-4D97-AF65-F5344CB8AC3E}">
        <p14:creationId xmlns:p14="http://schemas.microsoft.com/office/powerpoint/2010/main" val="821707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nodeType="clickEffect">
                                  <p:stCondLst>
                                    <p:cond delay="0"/>
                                  </p:stCondLst>
                                  <p:childTnLst>
                                    <p:anim calcmode="lin" valueType="num">
                                      <p:cBhvr>
                                        <p:cTn id="16" dur="500"/>
                                        <p:tgtEl>
                                          <p:spTgt spid="4"/>
                                        </p:tgtEl>
                                        <p:attrNameLst>
                                          <p:attrName>ppt_w</p:attrName>
                                        </p:attrNameLst>
                                      </p:cBhvr>
                                      <p:tavLst>
                                        <p:tav tm="0">
                                          <p:val>
                                            <p:strVal val="ppt_w"/>
                                          </p:val>
                                        </p:tav>
                                        <p:tav tm="100000">
                                          <p:val>
                                            <p:fltVal val="0"/>
                                          </p:val>
                                        </p:tav>
                                      </p:tavLst>
                                    </p:anim>
                                    <p:anim calcmode="lin" valueType="num">
                                      <p:cBhvr>
                                        <p:cTn id="17" dur="500"/>
                                        <p:tgtEl>
                                          <p:spTgt spid="4"/>
                                        </p:tgtEl>
                                        <p:attrNameLst>
                                          <p:attrName>ppt_h</p:attrName>
                                        </p:attrNameLst>
                                      </p:cBhvr>
                                      <p:tavLst>
                                        <p:tav tm="0">
                                          <p:val>
                                            <p:strVal val="ppt_h"/>
                                          </p:val>
                                        </p:tav>
                                        <p:tav tm="100000">
                                          <p:val>
                                            <p:fltVal val="0"/>
                                          </p:val>
                                        </p:tav>
                                      </p:tavLst>
                                    </p:anim>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wipe(left)">
                                      <p:cBhvr>
                                        <p:cTn id="24" dur="5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wipe(left)">
                                      <p:cBhvr>
                                        <p:cTn id="2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10200" y="684312"/>
            <a:ext cx="16154400" cy="995850"/>
          </a:xfrm>
          <a:prstGeom prst="rect">
            <a:avLst/>
          </a:prstGeom>
        </p:spPr>
        <p:txBody>
          <a:bodyPr wrap="square" lIns="0" tIns="0" rIns="0" bIns="0" rtlCol="0" anchor="t">
            <a:spAutoFit/>
          </a:bodyPr>
          <a:lstStyle>
            <a:defPPr>
              <a:defRPr lang="en-US"/>
            </a:defPPr>
            <a:lvl1pPr algn="ctr">
              <a:lnSpc>
                <a:spcPts val="8195"/>
              </a:lnSpc>
              <a:defRPr sz="5400" b="1">
                <a:solidFill>
                  <a:srgbClr val="253746"/>
                </a:solidFill>
                <a:latin typeface="Helvetica" pitchFamily="2" charset="0"/>
                <a:ea typeface="Open Sans" panose="020B0606030504020204" pitchFamily="34" charset="0"/>
                <a:cs typeface="Open Sans" panose="020B0606030504020204" pitchFamily="34" charset="0"/>
              </a:defRPr>
            </a:lvl1pPr>
          </a:lstStyle>
          <a:p>
            <a:r>
              <a:rPr lang="en-US"/>
              <a:t>Discussion</a:t>
            </a:r>
          </a:p>
        </p:txBody>
      </p:sp>
      <p:sp>
        <p:nvSpPr>
          <p:cNvPr id="5" name="TextBox 5"/>
          <p:cNvSpPr txBox="1"/>
          <p:nvPr/>
        </p:nvSpPr>
        <p:spPr>
          <a:xfrm>
            <a:off x="381000" y="1875861"/>
            <a:ext cx="15316200" cy="7694414"/>
          </a:xfrm>
          <a:prstGeom prst="rect">
            <a:avLst/>
          </a:prstGeom>
        </p:spPr>
        <p:txBody>
          <a:bodyPr wrap="square" lIns="0" tIns="0" rIns="0" bIns="0" rtlCol="0" anchor="t">
            <a:spAutoFit/>
          </a:bodyPr>
          <a:lstStyle/>
          <a:p>
            <a:pPr marL="1031062" lvl="1" indent="-515531">
              <a:spcAft>
                <a:spcPts val="24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Why do you think living arrangements put nursing home residents at greater risk for getting an infection? </a:t>
            </a:r>
          </a:p>
          <a:p>
            <a:pPr marL="1031062" lvl="1" indent="-515531">
              <a:spcAft>
                <a:spcPts val="24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What type of “bad bug” do you think is the greatest threat to nursing home residents and why? </a:t>
            </a:r>
          </a:p>
          <a:p>
            <a:pPr marL="1031062" lvl="1" indent="-515531">
              <a:spcAft>
                <a:spcPts val="24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If a person can still spread an infection even if they are not sick- how can infections be prevented and controlled in a nursing home? </a:t>
            </a:r>
          </a:p>
          <a:p>
            <a:pPr marL="1031062" lvl="1" indent="-515531">
              <a:spcAft>
                <a:spcPts val="24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In the scenario, does Monique have the right to inquire and take charge of her mother’s care? </a:t>
            </a:r>
          </a:p>
          <a:p>
            <a:pPr marL="1031062" lvl="1" indent="-515531">
              <a:spcAft>
                <a:spcPts val="2400"/>
              </a:spcAft>
              <a:buFont typeface="Arial"/>
              <a:buChar char="•"/>
            </a:pPr>
            <a:endParaRPr lang="en-US" sz="4200" b="1" dirty="0">
              <a:solidFill>
                <a:srgbClr val="7F7F7F"/>
              </a:solidFill>
              <a:latin typeface="Helvetica"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02641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505200" y="647700"/>
            <a:ext cx="16154400" cy="995850"/>
          </a:xfrm>
          <a:prstGeom prst="rect">
            <a:avLst/>
          </a:prstGeom>
        </p:spPr>
        <p:txBody>
          <a:bodyPr wrap="square" lIns="0" tIns="0" rIns="0" bIns="0" rtlCol="0" anchor="t">
            <a:spAutoFit/>
          </a:bodyPr>
          <a:lstStyle>
            <a:defPPr>
              <a:defRPr lang="en-US"/>
            </a:defPPr>
            <a:lvl1pPr algn="ctr">
              <a:lnSpc>
                <a:spcPts val="8195"/>
              </a:lnSpc>
              <a:defRPr sz="5400" b="1">
                <a:solidFill>
                  <a:srgbClr val="253746"/>
                </a:solidFill>
                <a:latin typeface="Helvetica" pitchFamily="2" charset="0"/>
                <a:ea typeface="Open Sans" panose="020B0606030504020204" pitchFamily="34" charset="0"/>
                <a:cs typeface="Open Sans" panose="020B0606030504020204" pitchFamily="34" charset="0"/>
              </a:defRPr>
            </a:lvl1pPr>
          </a:lstStyle>
          <a:p>
            <a:r>
              <a:rPr lang="en-US"/>
              <a:t>Advocacy: Next Steps</a:t>
            </a:r>
          </a:p>
        </p:txBody>
      </p:sp>
      <p:sp>
        <p:nvSpPr>
          <p:cNvPr id="5" name="TextBox 5"/>
          <p:cNvSpPr txBox="1"/>
          <p:nvPr/>
        </p:nvSpPr>
        <p:spPr>
          <a:xfrm>
            <a:off x="457200" y="1790700"/>
            <a:ext cx="15316200" cy="7704802"/>
          </a:xfrm>
          <a:prstGeom prst="rect">
            <a:avLst/>
          </a:prstGeom>
        </p:spPr>
        <p:txBody>
          <a:bodyPr wrap="square" lIns="0" tIns="0" rIns="0" bIns="0" rtlCol="0" anchor="t">
            <a:spAutoFit/>
          </a:bodyPr>
          <a:lstStyle/>
          <a:p>
            <a:pPr marL="1031062" lvl="1" indent="-515531">
              <a:lnSpc>
                <a:spcPts val="6685"/>
              </a:lnSpc>
              <a:spcAft>
                <a:spcPts val="1200"/>
              </a:spcAft>
              <a:buFont typeface="Arial"/>
              <a:buChar char="•"/>
            </a:pPr>
            <a:r>
              <a:rPr lang="en-US" sz="4200" b="1" dirty="0">
                <a:latin typeface="Helvetica" pitchFamily="2" charset="0"/>
                <a:ea typeface="Open Sans" panose="020B0606030504020204" pitchFamily="34" charset="0"/>
                <a:cs typeface="Open Sans" panose="020B0606030504020204" pitchFamily="34" charset="0"/>
              </a:rPr>
              <a:t>Education</a:t>
            </a:r>
          </a:p>
          <a:p>
            <a:pPr marL="1488262" lvl="2" indent="-515531">
              <a:lnSpc>
                <a:spcPts val="6685"/>
              </a:lnSpc>
              <a:spcAft>
                <a:spcPts val="12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Common infections at the facility</a:t>
            </a:r>
          </a:p>
          <a:p>
            <a:pPr marL="1488262" lvl="2" indent="-515531">
              <a:lnSpc>
                <a:spcPts val="6685"/>
              </a:lnSpc>
              <a:spcAft>
                <a:spcPts val="12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Involvement in care planning</a:t>
            </a:r>
          </a:p>
          <a:p>
            <a:pPr marL="1031062" lvl="1" indent="-515531">
              <a:lnSpc>
                <a:spcPts val="6685"/>
              </a:lnSpc>
              <a:spcAft>
                <a:spcPts val="1200"/>
              </a:spcAft>
              <a:buFont typeface="Arial"/>
              <a:buChar char="•"/>
            </a:pPr>
            <a:r>
              <a:rPr lang="en-US" sz="4200" b="1" dirty="0">
                <a:latin typeface="Helvetica" pitchFamily="2" charset="0"/>
                <a:ea typeface="Open Sans" panose="020B0606030504020204" pitchFamily="34" charset="0"/>
                <a:cs typeface="Open Sans" panose="020B0606030504020204" pitchFamily="34" charset="0"/>
              </a:rPr>
              <a:t>Engagement</a:t>
            </a:r>
          </a:p>
          <a:p>
            <a:pPr marL="1488262" lvl="2" indent="-515531">
              <a:lnSpc>
                <a:spcPts val="6685"/>
              </a:lnSpc>
              <a:spcAft>
                <a:spcPts val="12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Resident or family council </a:t>
            </a:r>
          </a:p>
          <a:p>
            <a:pPr marL="1031062" lvl="1" indent="-515531">
              <a:lnSpc>
                <a:spcPts val="6685"/>
              </a:lnSpc>
              <a:spcAft>
                <a:spcPts val="1200"/>
              </a:spcAft>
              <a:buFont typeface="Arial"/>
              <a:buChar char="•"/>
            </a:pPr>
            <a:r>
              <a:rPr lang="en-US" sz="4200" b="1" dirty="0">
                <a:latin typeface="Helvetica" pitchFamily="2" charset="0"/>
                <a:ea typeface="Open Sans" panose="020B0606030504020204" pitchFamily="34" charset="0"/>
                <a:cs typeface="Open Sans" panose="020B0606030504020204" pitchFamily="34" charset="0"/>
              </a:rPr>
              <a:t>Empowerment</a:t>
            </a:r>
          </a:p>
          <a:p>
            <a:pPr marL="1488262" lvl="2" indent="-515531">
              <a:lnSpc>
                <a:spcPts val="6685"/>
              </a:lnSpc>
              <a:spcAft>
                <a:spcPts val="12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Member of the quality assurance and assessment committee (QAA committee) </a:t>
            </a:r>
          </a:p>
        </p:txBody>
      </p:sp>
    </p:spTree>
    <p:extLst>
      <p:ext uri="{BB962C8B-B14F-4D97-AF65-F5344CB8AC3E}">
        <p14:creationId xmlns:p14="http://schemas.microsoft.com/office/powerpoint/2010/main" val="535124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1EEDACA3-E3FB-67B1-0938-F085C14B1F90}"/>
              </a:ext>
            </a:extLst>
          </p:cNvPr>
          <p:cNvPicPr>
            <a:picLocks noChangeAspect="1"/>
          </p:cNvPicPr>
          <p:nvPr/>
        </p:nvPicPr>
        <p:blipFill rotWithShape="1">
          <a:blip r:embed="rId3"/>
          <a:srcRect r="1353" b="26056"/>
          <a:stretch/>
        </p:blipFill>
        <p:spPr>
          <a:xfrm>
            <a:off x="6082481" y="3046656"/>
            <a:ext cx="6138739" cy="4601448"/>
          </a:xfrm>
          <a:prstGeom prst="rect">
            <a:avLst/>
          </a:prstGeom>
        </p:spPr>
      </p:pic>
      <p:sp>
        <p:nvSpPr>
          <p:cNvPr id="10" name="Rectangle 9">
            <a:extLst>
              <a:ext uri="{FF2B5EF4-FFF2-40B4-BE49-F238E27FC236}">
                <a16:creationId xmlns:a16="http://schemas.microsoft.com/office/drawing/2014/main" id="{5EFD3C98-F710-BF9C-7054-C56D55506EF0}"/>
              </a:ext>
            </a:extLst>
          </p:cNvPr>
          <p:cNvSpPr/>
          <p:nvPr/>
        </p:nvSpPr>
        <p:spPr>
          <a:xfrm>
            <a:off x="4398817" y="461248"/>
            <a:ext cx="9490364" cy="1631216"/>
          </a:xfrm>
          <a:prstGeom prst="rect">
            <a:avLst/>
          </a:prstGeom>
        </p:spPr>
        <p:txBody>
          <a:bodyPr wrap="square">
            <a:spAutoFit/>
          </a:bodyPr>
          <a:lstStyle/>
          <a:p>
            <a:pPr algn="ctr"/>
            <a:r>
              <a:rPr lang="en-US" sz="2000" i="1">
                <a:solidFill>
                  <a:srgbClr val="253746"/>
                </a:solidFill>
                <a:latin typeface="Helvetica" pitchFamily="2" charset="0"/>
                <a:ea typeface="Calibri" panose="020F0502020204030204" pitchFamily="34" charset="0"/>
              </a:rPr>
              <a:t>This project is supported by the Health Resources and Services Administration (HRSA) of the U.S. Department of Health and Human Services (HHS) under grant number U1QHP28735. Its contents are solely the responsibility of the authors and do not necessarily represent the official view of the Health Resources and Services Administration or the U.S. Department of Health and Human Services.</a:t>
            </a:r>
            <a:endParaRPr lang="en-US" sz="2000">
              <a:solidFill>
                <a:srgbClr val="253746"/>
              </a:solidFill>
              <a:latin typeface="Helvetica" pitchFamily="2" charset="0"/>
              <a:ea typeface="Calibri" panose="020F0502020204030204" pitchFamily="34" charset="0"/>
            </a:endParaRPr>
          </a:p>
        </p:txBody>
      </p:sp>
      <p:sp>
        <p:nvSpPr>
          <p:cNvPr id="11" name="TextBox 7">
            <a:extLst>
              <a:ext uri="{FF2B5EF4-FFF2-40B4-BE49-F238E27FC236}">
                <a16:creationId xmlns:a16="http://schemas.microsoft.com/office/drawing/2014/main" id="{C2F40B22-01BB-446A-7ABD-DEDA61FB946B}"/>
              </a:ext>
            </a:extLst>
          </p:cNvPr>
          <p:cNvSpPr txBox="1"/>
          <p:nvPr/>
        </p:nvSpPr>
        <p:spPr>
          <a:xfrm>
            <a:off x="4398817" y="8437430"/>
            <a:ext cx="10269241" cy="1254189"/>
          </a:xfrm>
          <a:prstGeom prst="rect">
            <a:avLst/>
          </a:prstGeom>
        </p:spPr>
        <p:txBody>
          <a:bodyPr lIns="0" tIns="0" rIns="0" bIns="0" rtlCol="0" anchor="t">
            <a:spAutoFit/>
          </a:bodyPr>
          <a:lstStyle/>
          <a:p>
            <a:pPr algn="ctr">
              <a:lnSpc>
                <a:spcPts val="4829"/>
              </a:lnSpc>
            </a:pPr>
            <a:r>
              <a:rPr lang="en-US" sz="5000" dirty="0">
                <a:solidFill>
                  <a:srgbClr val="253746"/>
                </a:solidFill>
                <a:latin typeface="Helvetica" pitchFamily="2" charset="0"/>
                <a:ea typeface="Open Sans" panose="020B0606030504020204" pitchFamily="34" charset="0"/>
                <a:cs typeface="Open Sans" panose="020B0606030504020204" pitchFamily="34" charset="0"/>
              </a:rPr>
              <a:t>Infection Control Advocate &amp; Resident Education</a:t>
            </a:r>
          </a:p>
        </p:txBody>
      </p:sp>
      <p:sp>
        <p:nvSpPr>
          <p:cNvPr id="12" name="TextBox 7">
            <a:extLst>
              <a:ext uri="{FF2B5EF4-FFF2-40B4-BE49-F238E27FC236}">
                <a16:creationId xmlns:a16="http://schemas.microsoft.com/office/drawing/2014/main" id="{2BFA3B29-77D2-2A5A-A8E2-E245D6B25778}"/>
              </a:ext>
            </a:extLst>
          </p:cNvPr>
          <p:cNvSpPr txBox="1"/>
          <p:nvPr/>
        </p:nvSpPr>
        <p:spPr>
          <a:xfrm>
            <a:off x="4157159" y="7648104"/>
            <a:ext cx="10269241" cy="638636"/>
          </a:xfrm>
          <a:prstGeom prst="rect">
            <a:avLst/>
          </a:prstGeom>
        </p:spPr>
        <p:txBody>
          <a:bodyPr lIns="0" tIns="0" rIns="0" bIns="0" rtlCol="0" anchor="t">
            <a:spAutoFit/>
          </a:bodyPr>
          <a:lstStyle/>
          <a:p>
            <a:pPr algn="ctr">
              <a:lnSpc>
                <a:spcPts val="4829"/>
              </a:lnSpc>
            </a:pPr>
            <a:r>
              <a:rPr lang="en-US" sz="5000">
                <a:solidFill>
                  <a:srgbClr val="000000"/>
                </a:solidFill>
                <a:latin typeface="Helvetica" pitchFamily="2" charset="0"/>
                <a:ea typeface="Open Sans" panose="020B0606030504020204" pitchFamily="34" charset="0"/>
                <a:cs typeface="Open Sans" panose="020B0606030504020204" pitchFamily="34" charset="0"/>
              </a:rPr>
              <a:t>ICARE</a:t>
            </a:r>
          </a:p>
        </p:txBody>
      </p:sp>
      <p:sp>
        <p:nvSpPr>
          <p:cNvPr id="2" name="Rectangle 1">
            <a:extLst>
              <a:ext uri="{FF2B5EF4-FFF2-40B4-BE49-F238E27FC236}">
                <a16:creationId xmlns:a16="http://schemas.microsoft.com/office/drawing/2014/main" id="{233CA8FB-D16A-4991-A7F1-422024EE1056}"/>
              </a:ext>
            </a:extLst>
          </p:cNvPr>
          <p:cNvSpPr/>
          <p:nvPr/>
        </p:nvSpPr>
        <p:spPr>
          <a:xfrm>
            <a:off x="1600200" y="2675493"/>
            <a:ext cx="15755641" cy="646331"/>
          </a:xfrm>
          <a:prstGeom prst="rect">
            <a:avLst/>
          </a:prstGeom>
        </p:spPr>
        <p:txBody>
          <a:bodyPr wrap="square">
            <a:spAutoFit/>
          </a:bodyPr>
          <a:lstStyle/>
          <a:p>
            <a:pPr algn="ctr"/>
            <a:r>
              <a:rPr lang="en-US" sz="3600" b="1" dirty="0">
                <a:latin typeface="Helvetica" panose="020B0604020202020204" pitchFamily="34" charset="0"/>
                <a:cs typeface="Helvetica" panose="020B0604020202020204" pitchFamily="34" charset="0"/>
              </a:rPr>
              <a:t>https://www.unthsc.edu/ICARE</a:t>
            </a:r>
          </a:p>
        </p:txBody>
      </p:sp>
    </p:spTree>
    <p:extLst>
      <p:ext uri="{BB962C8B-B14F-4D97-AF65-F5344CB8AC3E}">
        <p14:creationId xmlns:p14="http://schemas.microsoft.com/office/powerpoint/2010/main" val="3202299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2512081"/>
            <a:ext cx="14890821" cy="2073773"/>
          </a:xfrm>
          <a:prstGeom prst="rect">
            <a:avLst/>
          </a:prstGeom>
        </p:spPr>
        <p:txBody>
          <a:bodyPr lIns="0" tIns="0" rIns="0" bIns="0" rtlCol="0" anchor="t">
            <a:spAutoFit/>
          </a:bodyPr>
          <a:lstStyle/>
          <a:p>
            <a:pPr algn="ctr">
              <a:lnSpc>
                <a:spcPts val="8195"/>
              </a:lnSpc>
            </a:pPr>
            <a:r>
              <a:rPr lang="en-US" sz="6600" b="1" dirty="0">
                <a:latin typeface="Helvetica" pitchFamily="2" charset="0"/>
              </a:rPr>
              <a:t>A sunny afternoon at the Springville Nursing Home...</a:t>
            </a:r>
          </a:p>
        </p:txBody>
      </p:sp>
      <p:pic>
        <p:nvPicPr>
          <p:cNvPr id="7" name="Picture 6">
            <a:extLst>
              <a:ext uri="{FF2B5EF4-FFF2-40B4-BE49-F238E27FC236}">
                <a16:creationId xmlns:a16="http://schemas.microsoft.com/office/drawing/2014/main" id="{1CB2EDCF-7648-B85F-A506-7704C67336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236" b="10277"/>
          <a:stretch/>
        </p:blipFill>
        <p:spPr>
          <a:xfrm>
            <a:off x="6256448" y="4610099"/>
            <a:ext cx="5775101" cy="46482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03667">
            <a:off x="7014926" y="7564793"/>
            <a:ext cx="1374652" cy="1455621"/>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058401" y="5095105"/>
            <a:ext cx="2286000" cy="3741964"/>
          </a:xfrm>
          <a:prstGeom prst="rect">
            <a:avLst/>
          </a:prstGeom>
        </p:spPr>
      </p:pic>
      <p:sp>
        <p:nvSpPr>
          <p:cNvPr id="6" name="TextBox 6"/>
          <p:cNvSpPr txBox="1"/>
          <p:nvPr/>
        </p:nvSpPr>
        <p:spPr>
          <a:xfrm>
            <a:off x="838200" y="476989"/>
            <a:ext cx="10851054" cy="1125949"/>
          </a:xfrm>
          <a:prstGeom prst="rect">
            <a:avLst/>
          </a:prstGeom>
        </p:spPr>
        <p:txBody>
          <a:bodyPr/>
          <a:lstStyle>
            <a:defPPr>
              <a:defRPr lang="en-US"/>
            </a:defPPr>
            <a:lvl1pPr>
              <a:lnSpc>
                <a:spcPct val="150000"/>
              </a:lnSpc>
              <a:spcBef>
                <a:spcPct val="0"/>
              </a:spcBef>
              <a:buNone/>
              <a:defRPr sz="5400" b="1" spc="100">
                <a:solidFill>
                  <a:srgbClr val="253746"/>
                </a:solidFill>
                <a:latin typeface="Helvetica" charset="0"/>
                <a:ea typeface="Helvetica" charset="0"/>
                <a:cs typeface="Helvetica" charset="0"/>
              </a:defRPr>
            </a:lvl1pPr>
          </a:lstStyle>
          <a:p>
            <a:r>
              <a:rPr lang="en-US"/>
              <a:t>Monique Visits Her Mother…</a:t>
            </a:r>
          </a:p>
        </p:txBody>
      </p:sp>
      <p:sp>
        <p:nvSpPr>
          <p:cNvPr id="7" name="TextBox 7"/>
          <p:cNvSpPr txBox="1"/>
          <p:nvPr/>
        </p:nvSpPr>
        <p:spPr>
          <a:xfrm>
            <a:off x="838200" y="1941681"/>
            <a:ext cx="12447960" cy="2814681"/>
          </a:xfrm>
          <a:prstGeom prst="rect">
            <a:avLst/>
          </a:prstGeom>
        </p:spPr>
        <p:txBody>
          <a:bodyPr/>
          <a:lstStyle>
            <a:defPPr>
              <a:defRPr lang="en-US"/>
            </a:defPPr>
            <a:lvl1pPr>
              <a:lnSpc>
                <a:spcPct val="150000"/>
              </a:lnSpc>
              <a:spcBef>
                <a:spcPct val="0"/>
              </a:spcBef>
              <a:buNone/>
              <a:defRPr sz="4200" b="1" spc="100">
                <a:solidFill>
                  <a:schemeClr val="tx1">
                    <a:lumMod val="50000"/>
                    <a:lumOff val="50000"/>
                  </a:schemeClr>
                </a:solidFill>
                <a:latin typeface="Helvetica" charset="0"/>
                <a:ea typeface="Helvetica" charset="0"/>
                <a:cs typeface="Helvetica" charset="0"/>
              </a:defRPr>
            </a:lvl1pPr>
          </a:lstStyle>
          <a:p>
            <a:pPr>
              <a:lnSpc>
                <a:spcPct val="100000"/>
              </a:lnSpc>
            </a:pPr>
            <a:r>
              <a:rPr lang="en-US" b="0" dirty="0">
                <a:solidFill>
                  <a:schemeClr val="tx1"/>
                </a:solidFill>
              </a:rPr>
              <a:t>Stella Johnson, on medicine for an infection- </a:t>
            </a:r>
          </a:p>
          <a:p>
            <a:pPr>
              <a:lnSpc>
                <a:spcPct val="100000"/>
              </a:lnSpc>
            </a:pPr>
            <a:r>
              <a:rPr lang="en-US" b="0" dirty="0">
                <a:solidFill>
                  <a:schemeClr val="tx1"/>
                </a:solidFill>
              </a:rPr>
              <a:t>the second time in two months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666659" y="4442583"/>
            <a:ext cx="4486741" cy="5084125"/>
          </a:xfrm>
          <a:prstGeom prst="rect">
            <a:avLst/>
          </a:prstGeom>
        </p:spPr>
      </p:pic>
      <p:sp>
        <p:nvSpPr>
          <p:cNvPr id="5" name="TextBox 5"/>
          <p:cNvSpPr txBox="1"/>
          <p:nvPr/>
        </p:nvSpPr>
        <p:spPr>
          <a:xfrm>
            <a:off x="-838200" y="571500"/>
            <a:ext cx="9174653" cy="992836"/>
          </a:xfrm>
          <a:prstGeom prst="rect">
            <a:avLst/>
          </a:prstGeom>
        </p:spPr>
        <p:txBody>
          <a:bodyPr wrap="square" lIns="0" tIns="0" rIns="0" bIns="0" rtlCol="0" anchor="t">
            <a:spAutoFit/>
          </a:bodyPr>
          <a:lstStyle/>
          <a:p>
            <a:pPr algn="ctr">
              <a:lnSpc>
                <a:spcPts val="8195"/>
              </a:lnSpc>
            </a:pPr>
            <a:r>
              <a:rPr lang="en-US" sz="5400" b="1" spc="100">
                <a:solidFill>
                  <a:srgbClr val="253746"/>
                </a:solidFill>
                <a:latin typeface="Helvetica" charset="0"/>
                <a:ea typeface="Helvetica" charset="0"/>
                <a:cs typeface="Helvetica" charset="0"/>
              </a:rPr>
              <a:t>Monique</a:t>
            </a:r>
            <a:r>
              <a:rPr lang="en-US" sz="5854">
                <a:solidFill>
                  <a:srgbClr val="000000"/>
                </a:solidFill>
                <a:latin typeface="Helvetica" pitchFamily="2" charset="0"/>
                <a:ea typeface="Open Sans" panose="020B0606030504020204" pitchFamily="34" charset="0"/>
                <a:cs typeface="Open Sans" panose="020B0606030504020204" pitchFamily="34" charset="0"/>
              </a:rPr>
              <a:t> </a:t>
            </a:r>
            <a:r>
              <a:rPr lang="en-US" sz="5400" b="1" spc="100">
                <a:solidFill>
                  <a:srgbClr val="253746"/>
                </a:solidFill>
                <a:latin typeface="Helvetica" charset="0"/>
                <a:ea typeface="Helvetica" charset="0"/>
                <a:cs typeface="Helvetica" charset="0"/>
              </a:rPr>
              <a:t>Concern</a:t>
            </a:r>
          </a:p>
        </p:txBody>
      </p:sp>
      <p:grpSp>
        <p:nvGrpSpPr>
          <p:cNvPr id="6" name="Group 6"/>
          <p:cNvGrpSpPr/>
          <p:nvPr/>
        </p:nvGrpSpPr>
        <p:grpSpPr>
          <a:xfrm>
            <a:off x="6934200" y="1866900"/>
            <a:ext cx="10896600" cy="4648200"/>
            <a:chOff x="-1694616" y="-191612"/>
            <a:chExt cx="12336726" cy="7494561"/>
          </a:xfrm>
        </p:grpSpPr>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94616" y="-191612"/>
              <a:ext cx="12336726" cy="7494561"/>
            </a:xfrm>
            <a:prstGeom prst="rect">
              <a:avLst/>
            </a:prstGeom>
          </p:spPr>
        </p:pic>
        <p:sp>
          <p:nvSpPr>
            <p:cNvPr id="8" name="TextBox 8"/>
            <p:cNvSpPr txBox="1"/>
            <p:nvPr/>
          </p:nvSpPr>
          <p:spPr>
            <a:xfrm>
              <a:off x="979779" y="1282728"/>
              <a:ext cx="6732323" cy="4067667"/>
            </a:xfrm>
            <a:prstGeom prst="rect">
              <a:avLst/>
            </a:prstGeom>
          </p:spPr>
          <p:txBody>
            <a:bodyPr lIns="0" tIns="0" rIns="0" bIns="0" rtlCol="0" anchor="t">
              <a:spAutoFit/>
            </a:bodyPr>
            <a:lstStyle/>
            <a:p>
              <a:pPr algn="ctr">
                <a:lnSpc>
                  <a:spcPts val="2847"/>
                </a:lnSpc>
              </a:pPr>
              <a:r>
                <a:rPr lang="en-US" sz="2800" dirty="0">
                  <a:latin typeface="Helvetica" pitchFamily="2" charset="0"/>
                  <a:ea typeface="Open Sans" panose="020B0606030504020204" pitchFamily="34" charset="0"/>
                  <a:cs typeface="Open Sans" panose="020B0606030504020204" pitchFamily="34" charset="0"/>
                </a:rPr>
                <a:t>Why does she keep getting  infections? </a:t>
              </a:r>
            </a:p>
            <a:p>
              <a:pPr algn="ctr">
                <a:lnSpc>
                  <a:spcPts val="2847"/>
                </a:lnSpc>
              </a:pPr>
              <a:endParaRPr lang="en-US" sz="2800" dirty="0">
                <a:latin typeface="Helvetica" pitchFamily="2" charset="0"/>
                <a:ea typeface="Open Sans" panose="020B0606030504020204" pitchFamily="34" charset="0"/>
                <a:cs typeface="Open Sans" panose="020B0606030504020204" pitchFamily="34" charset="0"/>
              </a:endParaRPr>
            </a:p>
            <a:p>
              <a:pPr algn="ctr">
                <a:lnSpc>
                  <a:spcPts val="2847"/>
                </a:lnSpc>
              </a:pPr>
              <a:r>
                <a:rPr lang="en-US" sz="2800" dirty="0">
                  <a:latin typeface="Helvetica" pitchFamily="2" charset="0"/>
                  <a:ea typeface="Open Sans" panose="020B0606030504020204" pitchFamily="34" charset="0"/>
                  <a:cs typeface="Open Sans" panose="020B0606030504020204" pitchFamily="34" charset="0"/>
                </a:rPr>
                <a:t>Is this normal because of her age? </a:t>
              </a:r>
            </a:p>
            <a:p>
              <a:pPr algn="ctr">
                <a:lnSpc>
                  <a:spcPts val="2847"/>
                </a:lnSpc>
              </a:pPr>
              <a:endParaRPr lang="en-US" sz="2800" dirty="0">
                <a:latin typeface="Helvetica" pitchFamily="2" charset="0"/>
                <a:ea typeface="Open Sans" panose="020B0606030504020204" pitchFamily="34" charset="0"/>
                <a:cs typeface="Open Sans" panose="020B0606030504020204" pitchFamily="34" charset="0"/>
              </a:endParaRPr>
            </a:p>
            <a:p>
              <a:pPr algn="ctr">
                <a:lnSpc>
                  <a:spcPts val="2847"/>
                </a:lnSpc>
              </a:pPr>
              <a:r>
                <a:rPr lang="en-US" sz="2800" dirty="0">
                  <a:latin typeface="Helvetica" pitchFamily="2" charset="0"/>
                  <a:ea typeface="Open Sans" panose="020B0606030504020204" pitchFamily="34" charset="0"/>
                  <a:cs typeface="Open Sans" panose="020B0606030504020204" pitchFamily="34" charset="0"/>
                </a:rPr>
                <a:t>Can anything be done to keep her off of antibiotics? </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838200" y="419100"/>
            <a:ext cx="6772312" cy="1125949"/>
          </a:xfrm>
          <a:prstGeom prst="rect">
            <a:avLst/>
          </a:prstGeom>
        </p:spPr>
        <p:txBody>
          <a:bodyPr/>
          <a:lstStyle>
            <a:defPPr>
              <a:defRPr lang="en-US"/>
            </a:defPPr>
            <a:lvl1pPr>
              <a:lnSpc>
                <a:spcPct val="150000"/>
              </a:lnSpc>
              <a:spcBef>
                <a:spcPct val="0"/>
              </a:spcBef>
              <a:buNone/>
              <a:defRPr sz="5400" b="1" spc="100">
                <a:solidFill>
                  <a:srgbClr val="253746"/>
                </a:solidFill>
                <a:latin typeface="Helvetica" charset="0"/>
                <a:ea typeface="Helvetica" charset="0"/>
                <a:cs typeface="Helvetica" charset="0"/>
              </a:defRPr>
            </a:lvl1pPr>
          </a:lstStyle>
          <a:p>
            <a:r>
              <a:rPr lang="en-US"/>
              <a:t>What Will I Learn? </a:t>
            </a:r>
          </a:p>
        </p:txBody>
      </p:sp>
      <p:sp>
        <p:nvSpPr>
          <p:cNvPr id="5" name="TextBox 5"/>
          <p:cNvSpPr txBox="1"/>
          <p:nvPr/>
        </p:nvSpPr>
        <p:spPr>
          <a:xfrm>
            <a:off x="609600" y="1925215"/>
            <a:ext cx="15697200" cy="5790239"/>
          </a:xfrm>
          <a:prstGeom prst="rect">
            <a:avLst/>
          </a:prstGeom>
        </p:spPr>
        <p:txBody>
          <a:bodyPr wrap="square" lIns="0" tIns="0" rIns="0" bIns="0" rtlCol="0" anchor="t">
            <a:spAutoFit/>
          </a:bodyPr>
          <a:lstStyle/>
          <a:p>
            <a:pPr marL="869596" lvl="1" indent="-434798">
              <a:spcAft>
                <a:spcPts val="24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What causes infections and illness in nursing home residents? </a:t>
            </a:r>
          </a:p>
          <a:p>
            <a:pPr marL="869596" lvl="1" indent="-434798">
              <a:spcAft>
                <a:spcPts val="24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What are the most common infections in nursing home residents?</a:t>
            </a:r>
          </a:p>
          <a:p>
            <a:pPr marL="869596" lvl="1" indent="-434798">
              <a:spcAft>
                <a:spcPts val="24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What happens when a resident gets an infection? </a:t>
            </a:r>
          </a:p>
          <a:p>
            <a:pPr marL="869596" lvl="1" indent="-434798">
              <a:spcAft>
                <a:spcPts val="24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How can being informed and involved respect resident rights while preventing and controlling infections?</a:t>
            </a:r>
          </a:p>
          <a:p>
            <a:pPr algn="l">
              <a:lnSpc>
                <a:spcPts val="5638"/>
              </a:lnSpc>
            </a:pPr>
            <a:endParaRPr lang="en-US" sz="4027" dirty="0">
              <a:solidFill>
                <a:srgbClr val="000000"/>
              </a:solidFill>
              <a:latin typeface="Helvetica" pitchFamily="2" charset="0"/>
              <a:ea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07158" y="647700"/>
            <a:ext cx="6483187" cy="992296"/>
          </a:xfrm>
          <a:prstGeom prst="rect">
            <a:avLst/>
          </a:prstGeom>
        </p:spPr>
        <p:txBody>
          <a:bodyPr lIns="0" tIns="0" rIns="0" bIns="0" rtlCol="0" anchor="t">
            <a:spAutoFit/>
          </a:bodyPr>
          <a:lstStyle/>
          <a:p>
            <a:pPr algn="ctr">
              <a:lnSpc>
                <a:spcPts val="8195"/>
              </a:lnSpc>
            </a:pPr>
            <a:r>
              <a:rPr lang="en-US" sz="5400" b="1">
                <a:solidFill>
                  <a:srgbClr val="253746"/>
                </a:solidFill>
                <a:latin typeface="Helvetica" pitchFamily="2" charset="0"/>
                <a:ea typeface="Open Sans" panose="020B0606030504020204" pitchFamily="34" charset="0"/>
                <a:cs typeface="Open Sans" panose="020B0606030504020204" pitchFamily="34" charset="0"/>
              </a:rPr>
              <a:t>Infections: Why?  </a:t>
            </a:r>
          </a:p>
        </p:txBody>
      </p:sp>
      <p:sp>
        <p:nvSpPr>
          <p:cNvPr id="5" name="TextBox 5"/>
          <p:cNvSpPr txBox="1"/>
          <p:nvPr/>
        </p:nvSpPr>
        <p:spPr>
          <a:xfrm>
            <a:off x="407158" y="1790700"/>
            <a:ext cx="13298845" cy="6370975"/>
          </a:xfrm>
          <a:prstGeom prst="rect">
            <a:avLst/>
          </a:prstGeom>
        </p:spPr>
        <p:txBody>
          <a:bodyPr lIns="0" tIns="0" rIns="0" bIns="0" rtlCol="0" anchor="t">
            <a:spAutoFit/>
          </a:bodyPr>
          <a:lstStyle/>
          <a:p>
            <a:pPr marL="1167760" lvl="1" indent="-583880">
              <a:spcAft>
                <a:spcPts val="24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Age</a:t>
            </a:r>
          </a:p>
          <a:p>
            <a:pPr marL="1167760" lvl="1" indent="-583880">
              <a:spcAft>
                <a:spcPts val="24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Chronic diseases</a:t>
            </a:r>
          </a:p>
          <a:p>
            <a:pPr marL="1167760" lvl="1" indent="-583880">
              <a:spcAft>
                <a:spcPts val="24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Procedures and treatments</a:t>
            </a:r>
          </a:p>
          <a:p>
            <a:pPr marL="1167760" lvl="1" indent="-583880">
              <a:spcAft>
                <a:spcPts val="24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Disability</a:t>
            </a:r>
          </a:p>
          <a:p>
            <a:pPr marL="1167760" lvl="1" indent="-583880">
              <a:spcAft>
                <a:spcPts val="24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Living Arrangements</a:t>
            </a:r>
          </a:p>
          <a:p>
            <a:pPr>
              <a:spcAft>
                <a:spcPts val="2400"/>
              </a:spcAft>
            </a:pPr>
            <a:endParaRPr lang="en-US" sz="4200" dirty="0">
              <a:latin typeface="Helvetica" pitchFamily="2" charset="0"/>
              <a:ea typeface="Open Sans" panose="020B0606030504020204" pitchFamily="34" charset="0"/>
              <a:cs typeface="Open Sans" panose="020B0606030504020204" pitchFamily="34" charset="0"/>
            </a:endParaRPr>
          </a:p>
          <a:p>
            <a:pPr algn="ctr">
              <a:spcAft>
                <a:spcPts val="2400"/>
              </a:spcAft>
            </a:pPr>
            <a:r>
              <a:rPr lang="en-US" sz="4200" dirty="0">
                <a:latin typeface="Helvetica" pitchFamily="2" charset="0"/>
                <a:ea typeface="Open Sans" panose="020B0606030504020204" pitchFamily="34" charset="0"/>
                <a:cs typeface="Open Sans" panose="020B0606030504020204" pitchFamily="34" charset="0"/>
              </a:rPr>
              <a:t>All of the above!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p:cTn id="3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28600" y="647700"/>
            <a:ext cx="7719616" cy="995850"/>
          </a:xfrm>
          <a:prstGeom prst="rect">
            <a:avLst/>
          </a:prstGeom>
        </p:spPr>
        <p:txBody>
          <a:bodyPr wrap="square" lIns="0" tIns="0" rIns="0" bIns="0" rtlCol="0" anchor="t">
            <a:spAutoFit/>
          </a:bodyPr>
          <a:lstStyle/>
          <a:p>
            <a:pPr algn="ctr">
              <a:lnSpc>
                <a:spcPts val="8195"/>
              </a:lnSpc>
            </a:pPr>
            <a:r>
              <a:rPr lang="en-US" sz="5400" b="1">
                <a:solidFill>
                  <a:srgbClr val="253746"/>
                </a:solidFill>
                <a:latin typeface="Helvetica" pitchFamily="2" charset="0"/>
                <a:ea typeface="Open Sans" panose="020B0606030504020204" pitchFamily="34" charset="0"/>
                <a:cs typeface="Open Sans" panose="020B0606030504020204" pitchFamily="34" charset="0"/>
              </a:rPr>
              <a:t>Common Infections </a:t>
            </a:r>
          </a:p>
        </p:txBody>
      </p:sp>
      <p:sp>
        <p:nvSpPr>
          <p:cNvPr id="5" name="TextBox 5"/>
          <p:cNvSpPr txBox="1"/>
          <p:nvPr/>
        </p:nvSpPr>
        <p:spPr>
          <a:xfrm>
            <a:off x="381000" y="1866900"/>
            <a:ext cx="13298845" cy="4724820"/>
          </a:xfrm>
          <a:prstGeom prst="rect">
            <a:avLst/>
          </a:prstGeom>
        </p:spPr>
        <p:txBody>
          <a:bodyPr lIns="0" tIns="0" rIns="0" bIns="0" rtlCol="0" anchor="t">
            <a:spAutoFit/>
          </a:bodyPr>
          <a:lstStyle/>
          <a:p>
            <a:pPr marL="1221921" lvl="1" indent="-610961">
              <a:spcAft>
                <a:spcPts val="24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Respiratory Infections</a:t>
            </a:r>
          </a:p>
          <a:p>
            <a:pPr marL="1221921" lvl="1" indent="-610961">
              <a:spcAft>
                <a:spcPts val="24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Urinary Tract Infections</a:t>
            </a:r>
          </a:p>
          <a:p>
            <a:pPr marL="1221921" lvl="1" indent="-610961">
              <a:spcAft>
                <a:spcPts val="24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Diarrheal Infections</a:t>
            </a:r>
          </a:p>
          <a:p>
            <a:pPr marL="1221921" lvl="1" indent="-610961">
              <a:spcAft>
                <a:spcPts val="24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Skin &amp; Wound Infections</a:t>
            </a:r>
          </a:p>
          <a:p>
            <a:pPr algn="l">
              <a:lnSpc>
                <a:spcPts val="7923"/>
              </a:lnSpc>
            </a:pPr>
            <a:endParaRPr lang="en-US" sz="4200" b="1" dirty="0">
              <a:solidFill>
                <a:srgbClr val="7F7F7F"/>
              </a:solidFill>
              <a:latin typeface="Helvetica" pitchFamily="2" charset="0"/>
              <a:ea typeface="Open Sans" panose="020B0606030504020204" pitchFamily="34" charset="0"/>
              <a:cs typeface="Open Sans" panose="020B0606030504020204" pitchFamily="34" charset="0"/>
            </a:endParaRPr>
          </a:p>
        </p:txBody>
      </p:sp>
      <p:sp>
        <p:nvSpPr>
          <p:cNvPr id="6" name="TextBox 6"/>
          <p:cNvSpPr txBox="1"/>
          <p:nvPr/>
        </p:nvSpPr>
        <p:spPr>
          <a:xfrm>
            <a:off x="13188990" y="1018590"/>
            <a:ext cx="740271" cy="509820"/>
          </a:xfrm>
          <a:prstGeom prst="rect">
            <a:avLst/>
          </a:prstGeom>
        </p:spPr>
        <p:txBody>
          <a:bodyPr lIns="0" tIns="0" rIns="0" bIns="0" rtlCol="0" anchor="t">
            <a:spAutoFit/>
          </a:bodyPr>
          <a:lstStyle/>
          <a:p>
            <a:pPr algn="ctr">
              <a:lnSpc>
                <a:spcPts val="4409"/>
              </a:lnSpc>
            </a:pPr>
            <a:r>
              <a:rPr lang="en-US" sz="3150">
                <a:solidFill>
                  <a:srgbClr val="000000"/>
                </a:solidFill>
                <a:latin typeface="Maven Pro Bold"/>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62000" y="647700"/>
            <a:ext cx="3532378" cy="992296"/>
          </a:xfrm>
          <a:prstGeom prst="rect">
            <a:avLst/>
          </a:prstGeom>
        </p:spPr>
        <p:txBody>
          <a:bodyPr lIns="0" tIns="0" rIns="0" bIns="0" rtlCol="0" anchor="t">
            <a:spAutoFit/>
          </a:bodyPr>
          <a:lstStyle/>
          <a:p>
            <a:pPr algn="ctr">
              <a:lnSpc>
                <a:spcPts val="8195"/>
              </a:lnSpc>
            </a:pPr>
            <a:r>
              <a:rPr lang="en-US" sz="5400" b="1">
                <a:solidFill>
                  <a:srgbClr val="253746"/>
                </a:solidFill>
                <a:latin typeface="Helvetica" pitchFamily="2" charset="0"/>
                <a:ea typeface="Open Sans" panose="020B0606030504020204" pitchFamily="34" charset="0"/>
                <a:cs typeface="Open Sans" panose="020B0606030504020204" pitchFamily="34" charset="0"/>
              </a:rPr>
              <a:t>Bad Bugs </a:t>
            </a:r>
          </a:p>
        </p:txBody>
      </p:sp>
      <p:sp>
        <p:nvSpPr>
          <p:cNvPr id="6" name="TextBox 5">
            <a:extLst>
              <a:ext uri="{FF2B5EF4-FFF2-40B4-BE49-F238E27FC236}">
                <a16:creationId xmlns:a16="http://schemas.microsoft.com/office/drawing/2014/main" id="{32C97F8A-CB58-22E1-1D34-775E87221F2A}"/>
              </a:ext>
            </a:extLst>
          </p:cNvPr>
          <p:cNvSpPr txBox="1"/>
          <p:nvPr/>
        </p:nvSpPr>
        <p:spPr>
          <a:xfrm>
            <a:off x="304800" y="1943100"/>
            <a:ext cx="13298845" cy="8171917"/>
          </a:xfrm>
          <a:prstGeom prst="rect">
            <a:avLst/>
          </a:prstGeom>
        </p:spPr>
        <p:txBody>
          <a:bodyPr lIns="0" tIns="0" rIns="0" bIns="0" rtlCol="0" anchor="t">
            <a:spAutoFit/>
          </a:bodyPr>
          <a:lstStyle/>
          <a:p>
            <a:pPr marL="1221921" lvl="1" indent="-610961">
              <a:spcAft>
                <a:spcPts val="2400"/>
              </a:spcAft>
              <a:buFont typeface="Arial"/>
              <a:buChar char="•"/>
            </a:pPr>
            <a:r>
              <a:rPr lang="en-US" sz="4200" b="1" dirty="0">
                <a:latin typeface="Helvetica" pitchFamily="2" charset="0"/>
                <a:ea typeface="Open Sans" panose="020B0606030504020204" pitchFamily="34" charset="0"/>
                <a:cs typeface="Open Sans" panose="020B0606030504020204" pitchFamily="34" charset="0"/>
              </a:rPr>
              <a:t>Viruses</a:t>
            </a:r>
          </a:p>
          <a:p>
            <a:pPr marL="1679121" lvl="2" indent="-610961">
              <a:spcAft>
                <a:spcPts val="2400"/>
              </a:spcAft>
              <a:buFont typeface="Arial"/>
              <a:buChar char="•"/>
            </a:pPr>
            <a:r>
              <a:rPr lang="en-US" sz="3400" dirty="0">
                <a:latin typeface="Helvetica" pitchFamily="2" charset="0"/>
                <a:ea typeface="Open Sans" panose="020B0606030504020204" pitchFamily="34" charset="0"/>
                <a:cs typeface="Open Sans" panose="020B0606030504020204" pitchFamily="34" charset="0"/>
              </a:rPr>
              <a:t>COVID-19, flu, norovirus</a:t>
            </a:r>
          </a:p>
          <a:p>
            <a:pPr marL="1221921" lvl="1" indent="-610961">
              <a:spcAft>
                <a:spcPts val="2400"/>
              </a:spcAft>
              <a:buFont typeface="Arial"/>
              <a:buChar char="•"/>
            </a:pPr>
            <a:r>
              <a:rPr lang="en-US" sz="4200" b="1" dirty="0">
                <a:latin typeface="Helvetica" pitchFamily="2" charset="0"/>
                <a:ea typeface="Open Sans" panose="020B0606030504020204" pitchFamily="34" charset="0"/>
                <a:cs typeface="Open Sans" panose="020B0606030504020204" pitchFamily="34" charset="0"/>
              </a:rPr>
              <a:t>Bacteria</a:t>
            </a:r>
          </a:p>
          <a:p>
            <a:pPr marL="1679121" lvl="2" indent="-610961">
              <a:spcAft>
                <a:spcPts val="2400"/>
              </a:spcAft>
              <a:buFont typeface="Arial"/>
              <a:buChar char="•"/>
            </a:pPr>
            <a:r>
              <a:rPr lang="en-US" sz="3400" dirty="0">
                <a:latin typeface="Helvetica" pitchFamily="2" charset="0"/>
                <a:ea typeface="Open Sans" panose="020B0606030504020204" pitchFamily="34" charset="0"/>
                <a:cs typeface="Open Sans" panose="020B0606030504020204" pitchFamily="34" charset="0"/>
              </a:rPr>
              <a:t>C. diff, TB, Shigella, Salmonella</a:t>
            </a:r>
          </a:p>
          <a:p>
            <a:pPr marL="1221921" lvl="1" indent="-610961">
              <a:spcAft>
                <a:spcPts val="2400"/>
              </a:spcAft>
              <a:buFont typeface="Arial"/>
              <a:buChar char="•"/>
            </a:pPr>
            <a:r>
              <a:rPr lang="en-US" sz="4200" b="1" dirty="0">
                <a:latin typeface="Helvetica" pitchFamily="2" charset="0"/>
                <a:ea typeface="Open Sans" panose="020B0606030504020204" pitchFamily="34" charset="0"/>
                <a:cs typeface="Open Sans" panose="020B0606030504020204" pitchFamily="34" charset="0"/>
              </a:rPr>
              <a:t>Parasites</a:t>
            </a:r>
          </a:p>
          <a:p>
            <a:pPr marL="1679121" lvl="2" indent="-610961">
              <a:spcAft>
                <a:spcPts val="2400"/>
              </a:spcAft>
              <a:buFont typeface="Arial"/>
              <a:buChar char="•"/>
            </a:pPr>
            <a:r>
              <a:rPr lang="en-US" sz="3400" dirty="0">
                <a:latin typeface="Helvetica" pitchFamily="2" charset="0"/>
                <a:ea typeface="Open Sans" panose="020B0606030504020204" pitchFamily="34" charset="0"/>
                <a:cs typeface="Open Sans" panose="020B0606030504020204" pitchFamily="34" charset="0"/>
              </a:rPr>
              <a:t>Scabies, crypto</a:t>
            </a:r>
          </a:p>
          <a:p>
            <a:pPr marL="1221921" lvl="1" indent="-610961">
              <a:spcAft>
                <a:spcPts val="2400"/>
              </a:spcAft>
              <a:buFont typeface="Arial"/>
              <a:buChar char="•"/>
            </a:pPr>
            <a:r>
              <a:rPr lang="en-US" sz="4200" b="1" dirty="0">
                <a:latin typeface="Helvetica" pitchFamily="2" charset="0"/>
                <a:ea typeface="Open Sans" panose="020B0606030504020204" pitchFamily="34" charset="0"/>
                <a:cs typeface="Open Sans" panose="020B0606030504020204" pitchFamily="34" charset="0"/>
              </a:rPr>
              <a:t>Fungi</a:t>
            </a:r>
          </a:p>
          <a:p>
            <a:pPr marL="1679121" lvl="2" indent="-610961">
              <a:spcAft>
                <a:spcPts val="2400"/>
              </a:spcAft>
              <a:buFont typeface="Arial"/>
              <a:buChar char="•"/>
            </a:pPr>
            <a:r>
              <a:rPr lang="en-US" sz="3400" dirty="0">
                <a:latin typeface="Helvetica" pitchFamily="2" charset="0"/>
                <a:ea typeface="Open Sans" panose="020B0606030504020204" pitchFamily="34" charset="0"/>
                <a:cs typeface="Open Sans" panose="020B0606030504020204" pitchFamily="34" charset="0"/>
              </a:rPr>
              <a:t>C. </a:t>
            </a:r>
            <a:r>
              <a:rPr lang="en-US" sz="3400" dirty="0" err="1">
                <a:latin typeface="Helvetica" pitchFamily="2" charset="0"/>
                <a:ea typeface="Open Sans" panose="020B0606030504020204" pitchFamily="34" charset="0"/>
                <a:cs typeface="Open Sans" panose="020B0606030504020204" pitchFamily="34" charset="0"/>
              </a:rPr>
              <a:t>auris</a:t>
            </a:r>
            <a:endParaRPr lang="en-US" sz="3400" dirty="0">
              <a:latin typeface="Helvetica" pitchFamily="2" charset="0"/>
              <a:ea typeface="Open Sans" panose="020B0606030504020204" pitchFamily="34" charset="0"/>
              <a:cs typeface="Open Sans" panose="020B0606030504020204" pitchFamily="34" charset="0"/>
            </a:endParaRPr>
          </a:p>
          <a:p>
            <a:pPr algn="l">
              <a:lnSpc>
                <a:spcPts val="7923"/>
              </a:lnSpc>
            </a:pPr>
            <a:endParaRPr lang="en-US" sz="4200" b="1" dirty="0">
              <a:solidFill>
                <a:srgbClr val="7F7F7F"/>
              </a:solidFill>
              <a:latin typeface="Helvetica" pitchFamily="2" charset="0"/>
              <a:ea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left)">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S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C" id="{43886976-1CE9-7B4B-A108-DCD361FCE817}" vid="{59799A2D-8E90-D34A-9C94-487C4F52781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B4B5AC80161642944AC463A7698659" ma:contentTypeVersion="18" ma:contentTypeDescription="Create a new document." ma:contentTypeScope="" ma:versionID="7b5dd650722e66bd9a372e0b58ac7f54">
  <xsd:schema xmlns:xsd="http://www.w3.org/2001/XMLSchema" xmlns:xs="http://www.w3.org/2001/XMLSchema" xmlns:p="http://schemas.microsoft.com/office/2006/metadata/properties" xmlns:ns2="2d453e9d-2500-409c-a6dd-6e2ea4984453" xmlns:ns3="5bd955c9-b590-4552-8cda-b93dc9aca15e" targetNamespace="http://schemas.microsoft.com/office/2006/metadata/properties" ma:root="true" ma:fieldsID="1cb391541a06d68dacf153e55a34dbb1" ns2:_="" ns3:_="">
    <xsd:import namespace="2d453e9d-2500-409c-a6dd-6e2ea4984453"/>
    <xsd:import namespace="5bd955c9-b590-4552-8cda-b93dc9aca1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453e9d-2500-409c-a6dd-6e2ea49844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d955c9-b590-4552-8cda-b93dc9aca15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0cfd545-6a62-4a2c-a0bf-d522f80a6bc5}" ma:internalName="TaxCatchAll" ma:showField="CatchAllData" ma:web="5bd955c9-b590-4552-8cda-b93dc9aca1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d453e9d-2500-409c-a6dd-6e2ea4984453">
      <Terms xmlns="http://schemas.microsoft.com/office/infopath/2007/PartnerControls"/>
    </lcf76f155ced4ddcb4097134ff3c332f>
    <TaxCatchAll xmlns="5bd955c9-b590-4552-8cda-b93dc9aca15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95A760-196D-4ADE-809B-01BB809031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453e9d-2500-409c-a6dd-6e2ea4984453"/>
    <ds:schemaRef ds:uri="5bd955c9-b590-4552-8cda-b93dc9aca1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6EECA7-AF66-4A35-8513-91988E6A38C2}">
  <ds:schemaRefs>
    <ds:schemaRef ds:uri="http://purl.org/dc/elements/1.1/"/>
    <ds:schemaRef ds:uri="http://purl.org/dc/dcmitype/"/>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5bd955c9-b590-4552-8cda-b93dc9aca15e"/>
    <ds:schemaRef ds:uri="2d453e9d-2500-409c-a6dd-6e2ea498445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394975E8-B033-42E1-9D87-C0A9A313D2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HSC</Template>
  <TotalTime>1163</TotalTime>
  <Words>6047</Words>
  <Application>Microsoft Office PowerPoint</Application>
  <PresentationFormat>Custom</PresentationFormat>
  <Paragraphs>358</Paragraphs>
  <Slides>23</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Helvetica</vt:lpstr>
      <vt:lpstr>Calibri</vt:lpstr>
      <vt:lpstr>Arial</vt:lpstr>
      <vt:lpstr>Maven Pro Bold</vt:lpstr>
      <vt:lpstr>Calibri Light</vt:lpstr>
      <vt:lpstr>HSC</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ICARE_Lesson_1</dc:title>
  <dc:creator>Cervantes, Diana</dc:creator>
  <cp:lastModifiedBy>Cervantes, Diana</cp:lastModifiedBy>
  <cp:revision>19</cp:revision>
  <dcterms:created xsi:type="dcterms:W3CDTF">2006-08-16T00:00:00Z</dcterms:created>
  <dcterms:modified xsi:type="dcterms:W3CDTF">2024-08-14T18:31:15Z</dcterms:modified>
  <dc:identifier>DAE0LZidHkI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0x010100BEB4B5AC80161642944AC463A7698659</vt:lpwstr>
  </property>
  <property fmtid="{D5CDD505-2E9C-101B-9397-08002B2CF9AE}" pid="3" name="MediaServiceImageTags">
    <vt:lpwstr/>
  </property>
</Properties>
</file>