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5" r:id="rId2"/>
    <p:sldId id="298" r:id="rId3"/>
    <p:sldId id="307" r:id="rId4"/>
    <p:sldId id="315" r:id="rId5"/>
    <p:sldId id="314" r:id="rId6"/>
    <p:sldId id="313" r:id="rId7"/>
    <p:sldId id="312" r:id="rId8"/>
    <p:sldId id="311" r:id="rId9"/>
    <p:sldId id="310" r:id="rId10"/>
    <p:sldId id="309" r:id="rId11"/>
    <p:sldId id="308" r:id="rId12"/>
    <p:sldId id="306" r:id="rId13"/>
    <p:sldId id="305" r:id="rId14"/>
    <p:sldId id="304" r:id="rId15"/>
    <p:sldId id="303" r:id="rId16"/>
    <p:sldId id="302" r:id="rId17"/>
    <p:sldId id="299" r:id="rId18"/>
    <p:sldId id="300" r:id="rId19"/>
    <p:sldId id="297" r:id="rId20"/>
    <p:sldId id="316" r:id="rId21"/>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hyperlink" Target="https://my.hsc.unt.edu/psp/ps/?cmd=login" TargetMode="Externa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diagrams/_rels/data4.xml.rels><?xml version="1.0" encoding="UTF-8" standalone="yes"?>
<Relationships xmlns="http://schemas.openxmlformats.org/package/2006/relationships"><Relationship Id="rId1" Type="http://schemas.openxmlformats.org/officeDocument/2006/relationships/hyperlink" Target="mailto:support@flywire.com"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3.png"/><Relationship Id="rId5" Type="http://schemas.openxmlformats.org/officeDocument/2006/relationships/hyperlink" Target="https://my.hsc.unt.edu/psp/ps/?cmd=login" TargetMode="External"/><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1" Type="http://schemas.openxmlformats.org/officeDocument/2006/relationships/hyperlink" Target="mailto:support@flywire.com"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1FDE2-3A69-454E-A2A5-C0ECA88A7F5D}" type="doc">
      <dgm:prSet loTypeId="urn:microsoft.com/office/officeart/2008/layout/LinedList" loCatId="list" qsTypeId="urn:microsoft.com/office/officeart/2005/8/quickstyle/3d1" qsCatId="3D" csTypeId="urn:microsoft.com/office/officeart/2005/8/colors/accent0_3" csCatId="mainScheme" phldr="1"/>
      <dgm:spPr/>
      <dgm:t>
        <a:bodyPr/>
        <a:lstStyle/>
        <a:p>
          <a:endParaRPr lang="en-US"/>
        </a:p>
      </dgm:t>
    </dgm:pt>
    <dgm:pt modelId="{FC0993FF-06C3-4D89-A9F4-C96A8565751D}">
      <dgm:prSet/>
      <dgm:spPr/>
      <dgm:t>
        <a:bodyPr/>
        <a:lstStyle/>
        <a:p>
          <a:r>
            <a:rPr lang="en-US" dirty="0"/>
            <a:t>Student Finance Office</a:t>
          </a:r>
        </a:p>
      </dgm:t>
    </dgm:pt>
    <dgm:pt modelId="{A268DC1D-23D8-4F74-A3BD-4E45009F7951}" type="parTrans" cxnId="{49BC1294-9E93-44E0-8D6E-BB5BF8F14306}">
      <dgm:prSet/>
      <dgm:spPr/>
      <dgm:t>
        <a:bodyPr/>
        <a:lstStyle/>
        <a:p>
          <a:endParaRPr lang="en-US"/>
        </a:p>
      </dgm:t>
    </dgm:pt>
    <dgm:pt modelId="{A55E41D2-FD68-4EF7-BF4D-37E2D0DA3915}" type="sibTrans" cxnId="{49BC1294-9E93-44E0-8D6E-BB5BF8F14306}">
      <dgm:prSet/>
      <dgm:spPr/>
      <dgm:t>
        <a:bodyPr/>
        <a:lstStyle/>
        <a:p>
          <a:endParaRPr lang="en-US"/>
        </a:p>
      </dgm:t>
    </dgm:pt>
    <dgm:pt modelId="{2DB9419E-BEBE-4B78-9C18-AE61B19C896B}">
      <dgm:prSet/>
      <dgm:spPr/>
      <dgm:t>
        <a:bodyPr/>
        <a:lstStyle/>
        <a:p>
          <a:r>
            <a:rPr lang="en-US" dirty="0"/>
            <a:t>Cashier’s  Office </a:t>
          </a:r>
        </a:p>
      </dgm:t>
    </dgm:pt>
    <dgm:pt modelId="{FA3BA368-B901-44C4-9344-A0B12935B718}" type="parTrans" cxnId="{08AE8E6E-4431-4254-B4AF-66F44E0E6FE0}">
      <dgm:prSet/>
      <dgm:spPr/>
      <dgm:t>
        <a:bodyPr/>
        <a:lstStyle/>
        <a:p>
          <a:endParaRPr lang="en-US"/>
        </a:p>
      </dgm:t>
    </dgm:pt>
    <dgm:pt modelId="{141B997E-EA45-4A12-8086-57D0856BFC02}" type="sibTrans" cxnId="{08AE8E6E-4431-4254-B4AF-66F44E0E6FE0}">
      <dgm:prSet/>
      <dgm:spPr/>
      <dgm:t>
        <a:bodyPr/>
        <a:lstStyle/>
        <a:p>
          <a:endParaRPr lang="en-US"/>
        </a:p>
      </dgm:t>
    </dgm:pt>
    <dgm:pt modelId="{438987F4-2F00-492B-86BD-7CDE553766BB}">
      <dgm:prSet custT="1"/>
      <dgm:spPr/>
      <dgm:t>
        <a:bodyPr/>
        <a:lstStyle/>
        <a:p>
          <a:r>
            <a:rPr lang="en-US" sz="2400" dirty="0"/>
            <a:t>M – F  9 am – 4 pm              </a:t>
          </a:r>
          <a:r>
            <a:rPr lang="en-US" sz="1700" dirty="0"/>
            <a:t>*Closure for lunch will vary depending on workload. Assistance is always available in Suite 150</a:t>
          </a:r>
        </a:p>
      </dgm:t>
    </dgm:pt>
    <dgm:pt modelId="{075A9099-4B78-47FD-9A1B-4BA548A78182}" type="parTrans" cxnId="{45600726-D6C6-4B3B-9C76-CD7858E1D932}">
      <dgm:prSet/>
      <dgm:spPr/>
      <dgm:t>
        <a:bodyPr/>
        <a:lstStyle/>
        <a:p>
          <a:endParaRPr lang="en-US"/>
        </a:p>
      </dgm:t>
    </dgm:pt>
    <dgm:pt modelId="{31884C5A-C9B6-48F2-8BA8-ADC6DDA65584}" type="sibTrans" cxnId="{45600726-D6C6-4B3B-9C76-CD7858E1D932}">
      <dgm:prSet/>
      <dgm:spPr/>
      <dgm:t>
        <a:bodyPr/>
        <a:lstStyle/>
        <a:p>
          <a:endParaRPr lang="en-US"/>
        </a:p>
      </dgm:t>
    </dgm:pt>
    <dgm:pt modelId="{E0D6C352-9A49-4C57-A1EA-052890CD3044}">
      <dgm:prSet custT="1"/>
      <dgm:spPr/>
      <dgm:t>
        <a:bodyPr/>
        <a:lstStyle/>
        <a:p>
          <a:r>
            <a:rPr lang="en-US" sz="2700" dirty="0"/>
            <a:t>M – F  8 am – 5 pm</a:t>
          </a:r>
        </a:p>
      </dgm:t>
    </dgm:pt>
    <dgm:pt modelId="{5196137D-32BD-47A3-926B-ACB1EC26B780}" type="parTrans" cxnId="{6355DAFA-2436-4F80-931B-152E29595429}">
      <dgm:prSet/>
      <dgm:spPr/>
      <dgm:t>
        <a:bodyPr/>
        <a:lstStyle/>
        <a:p>
          <a:endParaRPr lang="en-US"/>
        </a:p>
      </dgm:t>
    </dgm:pt>
    <dgm:pt modelId="{8B6A691E-1D5C-4C37-8255-54A39979E381}" type="sibTrans" cxnId="{6355DAFA-2436-4F80-931B-152E29595429}">
      <dgm:prSet/>
      <dgm:spPr/>
      <dgm:t>
        <a:bodyPr/>
        <a:lstStyle/>
        <a:p>
          <a:endParaRPr lang="en-US"/>
        </a:p>
      </dgm:t>
    </dgm:pt>
    <dgm:pt modelId="{5045B2D1-39B8-4713-89EE-11D5BDB799A7}">
      <dgm:prSet custT="1"/>
      <dgm:spPr/>
      <dgm:t>
        <a:bodyPr/>
        <a:lstStyle/>
        <a:p>
          <a:r>
            <a:rPr lang="en-US" sz="2700" dirty="0"/>
            <a:t>SSC Suite 150, 1st Floor</a:t>
          </a:r>
        </a:p>
      </dgm:t>
    </dgm:pt>
    <dgm:pt modelId="{B651A528-7656-4B28-BC92-B78585AC8EC0}" type="parTrans" cxnId="{D0CEF77B-A2F9-423B-8D35-F5F58397C6B9}">
      <dgm:prSet/>
      <dgm:spPr/>
      <dgm:t>
        <a:bodyPr/>
        <a:lstStyle/>
        <a:p>
          <a:endParaRPr lang="en-US"/>
        </a:p>
      </dgm:t>
    </dgm:pt>
    <dgm:pt modelId="{748C2938-8817-4433-9818-0B854E1FF57B}" type="sibTrans" cxnId="{D0CEF77B-A2F9-423B-8D35-F5F58397C6B9}">
      <dgm:prSet/>
      <dgm:spPr/>
      <dgm:t>
        <a:bodyPr/>
        <a:lstStyle/>
        <a:p>
          <a:endParaRPr lang="en-US"/>
        </a:p>
      </dgm:t>
    </dgm:pt>
    <dgm:pt modelId="{D7944150-A3BF-44EB-999A-22C0E88AC086}">
      <dgm:prSet custT="1"/>
      <dgm:spPr/>
      <dgm:t>
        <a:bodyPr/>
        <a:lstStyle/>
        <a:p>
          <a:r>
            <a:rPr lang="en-US" sz="2900" dirty="0"/>
            <a:t> </a:t>
          </a:r>
          <a:r>
            <a:rPr lang="en-US" sz="2700" dirty="0"/>
            <a:t>SSC Suite 101, 1</a:t>
          </a:r>
          <a:r>
            <a:rPr lang="en-US" sz="2700" baseline="30000" dirty="0"/>
            <a:t>st</a:t>
          </a:r>
          <a:r>
            <a:rPr lang="en-US" sz="2700" dirty="0"/>
            <a:t> Floor</a:t>
          </a:r>
        </a:p>
      </dgm:t>
    </dgm:pt>
    <dgm:pt modelId="{ACA5B3B1-8FBF-4D48-9C90-8474C7A238B5}" type="sibTrans" cxnId="{2ADF48A7-21F1-4EDD-ACA4-9EF37EE3B6BC}">
      <dgm:prSet/>
      <dgm:spPr/>
      <dgm:t>
        <a:bodyPr/>
        <a:lstStyle/>
        <a:p>
          <a:endParaRPr lang="en-US"/>
        </a:p>
      </dgm:t>
    </dgm:pt>
    <dgm:pt modelId="{84BE8A9A-E06D-4FF5-A848-EB1C4BF89499}" type="parTrans" cxnId="{2ADF48A7-21F1-4EDD-ACA4-9EF37EE3B6BC}">
      <dgm:prSet/>
      <dgm:spPr/>
      <dgm:t>
        <a:bodyPr/>
        <a:lstStyle/>
        <a:p>
          <a:endParaRPr lang="en-US"/>
        </a:p>
      </dgm:t>
    </dgm:pt>
    <dgm:pt modelId="{94CA4744-7B20-4445-98A9-A4D3FD362252}" type="pres">
      <dgm:prSet presAssocID="{DE01FDE2-3A69-454E-A2A5-C0ECA88A7F5D}" presName="vert0" presStyleCnt="0">
        <dgm:presLayoutVars>
          <dgm:dir/>
          <dgm:animOne val="branch"/>
          <dgm:animLvl val="lvl"/>
        </dgm:presLayoutVars>
      </dgm:prSet>
      <dgm:spPr/>
    </dgm:pt>
    <dgm:pt modelId="{7567F0AC-9FA6-4A77-AED8-53691A6F9892}" type="pres">
      <dgm:prSet presAssocID="{FC0993FF-06C3-4D89-A9F4-C96A8565751D}" presName="thickLine" presStyleLbl="alignNode1" presStyleIdx="0" presStyleCnt="2"/>
      <dgm:spPr/>
    </dgm:pt>
    <dgm:pt modelId="{5723A33F-FF53-4099-BAD1-0B290624E4F7}" type="pres">
      <dgm:prSet presAssocID="{FC0993FF-06C3-4D89-A9F4-C96A8565751D}" presName="horz1" presStyleCnt="0"/>
      <dgm:spPr/>
    </dgm:pt>
    <dgm:pt modelId="{730FDB5E-BD27-4A80-8D12-09D900E2FB1F}" type="pres">
      <dgm:prSet presAssocID="{FC0993FF-06C3-4D89-A9F4-C96A8565751D}" presName="tx1" presStyleLbl="revTx" presStyleIdx="0" presStyleCnt="6"/>
      <dgm:spPr/>
    </dgm:pt>
    <dgm:pt modelId="{14FD19E4-344B-4E82-9712-0509A8DD0A4B}" type="pres">
      <dgm:prSet presAssocID="{FC0993FF-06C3-4D89-A9F4-C96A8565751D}" presName="vert1" presStyleCnt="0"/>
      <dgm:spPr/>
    </dgm:pt>
    <dgm:pt modelId="{7393E505-C101-4501-ABEA-8A5DC3D12B61}" type="pres">
      <dgm:prSet presAssocID="{5045B2D1-39B8-4713-89EE-11D5BDB799A7}" presName="vertSpace2a" presStyleCnt="0"/>
      <dgm:spPr/>
    </dgm:pt>
    <dgm:pt modelId="{605C9638-84EA-49EF-A46B-B274FB57F18E}" type="pres">
      <dgm:prSet presAssocID="{5045B2D1-39B8-4713-89EE-11D5BDB799A7}" presName="horz2" presStyleCnt="0"/>
      <dgm:spPr/>
    </dgm:pt>
    <dgm:pt modelId="{AF63C741-87AF-4D65-A304-76F391A93DA3}" type="pres">
      <dgm:prSet presAssocID="{5045B2D1-39B8-4713-89EE-11D5BDB799A7}" presName="horzSpace2" presStyleCnt="0"/>
      <dgm:spPr/>
    </dgm:pt>
    <dgm:pt modelId="{3E084606-40D0-47EF-B04E-008FDCBA6A7D}" type="pres">
      <dgm:prSet presAssocID="{5045B2D1-39B8-4713-89EE-11D5BDB799A7}" presName="tx2" presStyleLbl="revTx" presStyleIdx="1" presStyleCnt="6"/>
      <dgm:spPr/>
    </dgm:pt>
    <dgm:pt modelId="{9C593A28-350D-4C2A-A6B8-D44C8908931A}" type="pres">
      <dgm:prSet presAssocID="{5045B2D1-39B8-4713-89EE-11D5BDB799A7}" presName="vert2" presStyleCnt="0"/>
      <dgm:spPr/>
    </dgm:pt>
    <dgm:pt modelId="{EC469892-4048-44EB-9B5F-6F0319062C9F}" type="pres">
      <dgm:prSet presAssocID="{5045B2D1-39B8-4713-89EE-11D5BDB799A7}" presName="thinLine2b" presStyleLbl="callout" presStyleIdx="0" presStyleCnt="4" custLinFactY="-100000" custLinFactNeighborX="0" custLinFactNeighborY="-176491"/>
      <dgm:spPr/>
    </dgm:pt>
    <dgm:pt modelId="{5828A854-D89F-48EE-8475-0521FD106BBA}" type="pres">
      <dgm:prSet presAssocID="{5045B2D1-39B8-4713-89EE-11D5BDB799A7}" presName="vertSpace2b" presStyleCnt="0"/>
      <dgm:spPr/>
    </dgm:pt>
    <dgm:pt modelId="{D81785D5-367D-4489-A3CD-62818E2D2565}" type="pres">
      <dgm:prSet presAssocID="{E0D6C352-9A49-4C57-A1EA-052890CD3044}" presName="horz2" presStyleCnt="0"/>
      <dgm:spPr/>
    </dgm:pt>
    <dgm:pt modelId="{982A412A-D6C1-40A8-BCEC-CAD4FD90838C}" type="pres">
      <dgm:prSet presAssocID="{E0D6C352-9A49-4C57-A1EA-052890CD3044}" presName="horzSpace2" presStyleCnt="0"/>
      <dgm:spPr/>
    </dgm:pt>
    <dgm:pt modelId="{D0A598CA-CF49-42F1-9130-510FB6B63D17}" type="pres">
      <dgm:prSet presAssocID="{E0D6C352-9A49-4C57-A1EA-052890CD3044}" presName="tx2" presStyleLbl="revTx" presStyleIdx="2" presStyleCnt="6"/>
      <dgm:spPr/>
    </dgm:pt>
    <dgm:pt modelId="{994EFD5F-3148-4BDE-9747-3FBC01441C04}" type="pres">
      <dgm:prSet presAssocID="{E0D6C352-9A49-4C57-A1EA-052890CD3044}" presName="vert2" presStyleCnt="0"/>
      <dgm:spPr/>
    </dgm:pt>
    <dgm:pt modelId="{A3570EFB-8A28-4F54-B5E1-7F8CCB792385}" type="pres">
      <dgm:prSet presAssocID="{E0D6C352-9A49-4C57-A1EA-052890CD3044}" presName="thinLine2b" presStyleLbl="callout" presStyleIdx="1" presStyleCnt="4" custLinFactY="-200000" custLinFactNeighborX="0" custLinFactNeighborY="-249927"/>
      <dgm:spPr/>
    </dgm:pt>
    <dgm:pt modelId="{0EF3CD75-E62C-4400-A654-3BBA81C4A023}" type="pres">
      <dgm:prSet presAssocID="{E0D6C352-9A49-4C57-A1EA-052890CD3044}" presName="vertSpace2b" presStyleCnt="0"/>
      <dgm:spPr/>
    </dgm:pt>
    <dgm:pt modelId="{3E266CA9-5C86-4DAE-BCF3-61F8B0200CF5}" type="pres">
      <dgm:prSet presAssocID="{2DB9419E-BEBE-4B78-9C18-AE61B19C896B}" presName="thickLine" presStyleLbl="alignNode1" presStyleIdx="1" presStyleCnt="2"/>
      <dgm:spPr/>
    </dgm:pt>
    <dgm:pt modelId="{67D6D5C2-79D4-4BDD-9580-770DC893C762}" type="pres">
      <dgm:prSet presAssocID="{2DB9419E-BEBE-4B78-9C18-AE61B19C896B}" presName="horz1" presStyleCnt="0"/>
      <dgm:spPr/>
    </dgm:pt>
    <dgm:pt modelId="{CF829659-DDF7-4838-B36F-579A5D1618C3}" type="pres">
      <dgm:prSet presAssocID="{2DB9419E-BEBE-4B78-9C18-AE61B19C896B}" presName="tx1" presStyleLbl="revTx" presStyleIdx="3" presStyleCnt="6"/>
      <dgm:spPr/>
    </dgm:pt>
    <dgm:pt modelId="{4DB009F0-EAC0-4229-8387-D4686609EFB8}" type="pres">
      <dgm:prSet presAssocID="{2DB9419E-BEBE-4B78-9C18-AE61B19C896B}" presName="vert1" presStyleCnt="0"/>
      <dgm:spPr/>
    </dgm:pt>
    <dgm:pt modelId="{6F9121AB-1BD7-4692-B5AA-2F542167BA8D}" type="pres">
      <dgm:prSet presAssocID="{D7944150-A3BF-44EB-999A-22C0E88AC086}" presName="vertSpace2a" presStyleCnt="0"/>
      <dgm:spPr/>
    </dgm:pt>
    <dgm:pt modelId="{781EC6C0-0510-4BC0-8836-9944903E0BCD}" type="pres">
      <dgm:prSet presAssocID="{D7944150-A3BF-44EB-999A-22C0E88AC086}" presName="horz2" presStyleCnt="0"/>
      <dgm:spPr/>
    </dgm:pt>
    <dgm:pt modelId="{30E6C0D8-428D-404C-88E0-7C0CB10C3CC5}" type="pres">
      <dgm:prSet presAssocID="{D7944150-A3BF-44EB-999A-22C0E88AC086}" presName="horzSpace2" presStyleCnt="0"/>
      <dgm:spPr/>
    </dgm:pt>
    <dgm:pt modelId="{C036A20C-8220-4169-A576-0838E171400C}" type="pres">
      <dgm:prSet presAssocID="{D7944150-A3BF-44EB-999A-22C0E88AC086}" presName="tx2" presStyleLbl="revTx" presStyleIdx="4" presStyleCnt="6"/>
      <dgm:spPr/>
    </dgm:pt>
    <dgm:pt modelId="{243E507F-9028-4961-9519-609D57735E3E}" type="pres">
      <dgm:prSet presAssocID="{D7944150-A3BF-44EB-999A-22C0E88AC086}" presName="vert2" presStyleCnt="0"/>
      <dgm:spPr/>
    </dgm:pt>
    <dgm:pt modelId="{5AC3E880-BB17-485A-8121-B7BFE7940065}" type="pres">
      <dgm:prSet presAssocID="{D7944150-A3BF-44EB-999A-22C0E88AC086}" presName="thinLine2b" presStyleLbl="callout" presStyleIdx="2" presStyleCnt="4" custLinFactY="-286459" custLinFactNeighborX="0" custLinFactNeighborY="-300000"/>
      <dgm:spPr/>
    </dgm:pt>
    <dgm:pt modelId="{03CFCF7D-CF98-47B6-A32F-D7FC701666A1}" type="pres">
      <dgm:prSet presAssocID="{D7944150-A3BF-44EB-999A-22C0E88AC086}" presName="vertSpace2b" presStyleCnt="0"/>
      <dgm:spPr/>
    </dgm:pt>
    <dgm:pt modelId="{B91E8660-12AE-404D-B96D-C36CDE15840E}" type="pres">
      <dgm:prSet presAssocID="{438987F4-2F00-492B-86BD-7CDE553766BB}" presName="horz2" presStyleCnt="0"/>
      <dgm:spPr/>
    </dgm:pt>
    <dgm:pt modelId="{2B95C2AB-43D0-4E94-AE2E-D2969F727EAB}" type="pres">
      <dgm:prSet presAssocID="{438987F4-2F00-492B-86BD-7CDE553766BB}" presName="horzSpace2" presStyleCnt="0"/>
      <dgm:spPr/>
    </dgm:pt>
    <dgm:pt modelId="{3530FA1F-FC5C-4744-8136-4A556AE90B9A}" type="pres">
      <dgm:prSet presAssocID="{438987F4-2F00-492B-86BD-7CDE553766BB}" presName="tx2" presStyleLbl="revTx" presStyleIdx="5" presStyleCnt="6" custScaleY="151961" custLinFactNeighborX="0" custLinFactNeighborY="-31270"/>
      <dgm:spPr/>
    </dgm:pt>
    <dgm:pt modelId="{D4B7C02D-465F-4E69-B983-E79400E88249}" type="pres">
      <dgm:prSet presAssocID="{438987F4-2F00-492B-86BD-7CDE553766BB}" presName="vert2" presStyleCnt="0"/>
      <dgm:spPr/>
    </dgm:pt>
    <dgm:pt modelId="{C6F58F6D-46B1-43C9-8A75-34F2CDCA4014}" type="pres">
      <dgm:prSet presAssocID="{438987F4-2F00-492B-86BD-7CDE553766BB}" presName="thinLine2b" presStyleLbl="callout" presStyleIdx="3" presStyleCnt="4"/>
      <dgm:spPr/>
    </dgm:pt>
    <dgm:pt modelId="{9418D879-418E-4A31-A808-75797981DD3F}" type="pres">
      <dgm:prSet presAssocID="{438987F4-2F00-492B-86BD-7CDE553766BB}" presName="vertSpace2b" presStyleCnt="0"/>
      <dgm:spPr/>
    </dgm:pt>
  </dgm:ptLst>
  <dgm:cxnLst>
    <dgm:cxn modelId="{20C79509-5465-4D57-A450-503859478E8E}" type="presOf" srcId="{D7944150-A3BF-44EB-999A-22C0E88AC086}" destId="{C036A20C-8220-4169-A576-0838E171400C}" srcOrd="0" destOrd="0" presId="urn:microsoft.com/office/officeart/2008/layout/LinedList"/>
    <dgm:cxn modelId="{E1A0541E-516A-4C61-B437-B159C9CE2034}" type="presOf" srcId="{5045B2D1-39B8-4713-89EE-11D5BDB799A7}" destId="{3E084606-40D0-47EF-B04E-008FDCBA6A7D}" srcOrd="0" destOrd="0" presId="urn:microsoft.com/office/officeart/2008/layout/LinedList"/>
    <dgm:cxn modelId="{45600726-D6C6-4B3B-9C76-CD7858E1D932}" srcId="{2DB9419E-BEBE-4B78-9C18-AE61B19C896B}" destId="{438987F4-2F00-492B-86BD-7CDE553766BB}" srcOrd="1" destOrd="0" parTransId="{075A9099-4B78-47FD-9A1B-4BA548A78182}" sibTransId="{31884C5A-C9B6-48F2-8BA8-ADC6DDA65584}"/>
    <dgm:cxn modelId="{C88CD835-0F3A-437F-99D3-0BCCDAA89B18}" type="presOf" srcId="{E0D6C352-9A49-4C57-A1EA-052890CD3044}" destId="{D0A598CA-CF49-42F1-9130-510FB6B63D17}" srcOrd="0" destOrd="0" presId="urn:microsoft.com/office/officeart/2008/layout/LinedList"/>
    <dgm:cxn modelId="{CA22F862-DA35-40EA-A7B6-B03EFC637826}" type="presOf" srcId="{2DB9419E-BEBE-4B78-9C18-AE61B19C896B}" destId="{CF829659-DDF7-4838-B36F-579A5D1618C3}" srcOrd="0" destOrd="0" presId="urn:microsoft.com/office/officeart/2008/layout/LinedList"/>
    <dgm:cxn modelId="{08AE8E6E-4431-4254-B4AF-66F44E0E6FE0}" srcId="{DE01FDE2-3A69-454E-A2A5-C0ECA88A7F5D}" destId="{2DB9419E-BEBE-4B78-9C18-AE61B19C896B}" srcOrd="1" destOrd="0" parTransId="{FA3BA368-B901-44C4-9344-A0B12935B718}" sibTransId="{141B997E-EA45-4A12-8086-57D0856BFC02}"/>
    <dgm:cxn modelId="{D0CEF77B-A2F9-423B-8D35-F5F58397C6B9}" srcId="{FC0993FF-06C3-4D89-A9F4-C96A8565751D}" destId="{5045B2D1-39B8-4713-89EE-11D5BDB799A7}" srcOrd="0" destOrd="0" parTransId="{B651A528-7656-4B28-BC92-B78585AC8EC0}" sibTransId="{748C2938-8817-4433-9818-0B854E1FF57B}"/>
    <dgm:cxn modelId="{49BC1294-9E93-44E0-8D6E-BB5BF8F14306}" srcId="{DE01FDE2-3A69-454E-A2A5-C0ECA88A7F5D}" destId="{FC0993FF-06C3-4D89-A9F4-C96A8565751D}" srcOrd="0" destOrd="0" parTransId="{A268DC1D-23D8-4F74-A3BD-4E45009F7951}" sibTransId="{A55E41D2-FD68-4EF7-BF4D-37E2D0DA3915}"/>
    <dgm:cxn modelId="{2ADF48A7-21F1-4EDD-ACA4-9EF37EE3B6BC}" srcId="{2DB9419E-BEBE-4B78-9C18-AE61B19C896B}" destId="{D7944150-A3BF-44EB-999A-22C0E88AC086}" srcOrd="0" destOrd="0" parTransId="{84BE8A9A-E06D-4FF5-A848-EB1C4BF89499}" sibTransId="{ACA5B3B1-8FBF-4D48-9C90-8474C7A238B5}"/>
    <dgm:cxn modelId="{18A9BAAA-A8A6-47AA-B80D-9573987CF068}" type="presOf" srcId="{438987F4-2F00-492B-86BD-7CDE553766BB}" destId="{3530FA1F-FC5C-4744-8136-4A556AE90B9A}" srcOrd="0" destOrd="0" presId="urn:microsoft.com/office/officeart/2008/layout/LinedList"/>
    <dgm:cxn modelId="{9437BCDD-BFFB-4085-BC83-1D91C9F61AAE}" type="presOf" srcId="{DE01FDE2-3A69-454E-A2A5-C0ECA88A7F5D}" destId="{94CA4744-7B20-4445-98A9-A4D3FD362252}" srcOrd="0" destOrd="0" presId="urn:microsoft.com/office/officeart/2008/layout/LinedList"/>
    <dgm:cxn modelId="{FDD6D7F1-A33C-4EBF-A619-C28460035939}" type="presOf" srcId="{FC0993FF-06C3-4D89-A9F4-C96A8565751D}" destId="{730FDB5E-BD27-4A80-8D12-09D900E2FB1F}" srcOrd="0" destOrd="0" presId="urn:microsoft.com/office/officeart/2008/layout/LinedList"/>
    <dgm:cxn modelId="{6355DAFA-2436-4F80-931B-152E29595429}" srcId="{FC0993FF-06C3-4D89-A9F4-C96A8565751D}" destId="{E0D6C352-9A49-4C57-A1EA-052890CD3044}" srcOrd="1" destOrd="0" parTransId="{5196137D-32BD-47A3-926B-ACB1EC26B780}" sibTransId="{8B6A691E-1D5C-4C37-8255-54A39979E381}"/>
    <dgm:cxn modelId="{4F5E7F64-1919-4049-AD92-78C0E55EE686}" type="presParOf" srcId="{94CA4744-7B20-4445-98A9-A4D3FD362252}" destId="{7567F0AC-9FA6-4A77-AED8-53691A6F9892}" srcOrd="0" destOrd="0" presId="urn:microsoft.com/office/officeart/2008/layout/LinedList"/>
    <dgm:cxn modelId="{56B42C30-E975-4AA3-A519-EF2070980699}" type="presParOf" srcId="{94CA4744-7B20-4445-98A9-A4D3FD362252}" destId="{5723A33F-FF53-4099-BAD1-0B290624E4F7}" srcOrd="1" destOrd="0" presId="urn:microsoft.com/office/officeart/2008/layout/LinedList"/>
    <dgm:cxn modelId="{2AF2EC87-3763-44E1-939A-0F8E4B63E301}" type="presParOf" srcId="{5723A33F-FF53-4099-BAD1-0B290624E4F7}" destId="{730FDB5E-BD27-4A80-8D12-09D900E2FB1F}" srcOrd="0" destOrd="0" presId="urn:microsoft.com/office/officeart/2008/layout/LinedList"/>
    <dgm:cxn modelId="{08B0B142-189B-498C-8416-E6FF91DC6187}" type="presParOf" srcId="{5723A33F-FF53-4099-BAD1-0B290624E4F7}" destId="{14FD19E4-344B-4E82-9712-0509A8DD0A4B}" srcOrd="1" destOrd="0" presId="urn:microsoft.com/office/officeart/2008/layout/LinedList"/>
    <dgm:cxn modelId="{B230848A-5E71-4B4B-87BA-BF760766E0AE}" type="presParOf" srcId="{14FD19E4-344B-4E82-9712-0509A8DD0A4B}" destId="{7393E505-C101-4501-ABEA-8A5DC3D12B61}" srcOrd="0" destOrd="0" presId="urn:microsoft.com/office/officeart/2008/layout/LinedList"/>
    <dgm:cxn modelId="{27E5659C-B73B-4296-A9FF-7DC01483BB93}" type="presParOf" srcId="{14FD19E4-344B-4E82-9712-0509A8DD0A4B}" destId="{605C9638-84EA-49EF-A46B-B274FB57F18E}" srcOrd="1" destOrd="0" presId="urn:microsoft.com/office/officeart/2008/layout/LinedList"/>
    <dgm:cxn modelId="{C095B351-6232-4616-9BF4-01089D68C18B}" type="presParOf" srcId="{605C9638-84EA-49EF-A46B-B274FB57F18E}" destId="{AF63C741-87AF-4D65-A304-76F391A93DA3}" srcOrd="0" destOrd="0" presId="urn:microsoft.com/office/officeart/2008/layout/LinedList"/>
    <dgm:cxn modelId="{3FD8C121-05E9-4386-B4BA-C699EDE5F80F}" type="presParOf" srcId="{605C9638-84EA-49EF-A46B-B274FB57F18E}" destId="{3E084606-40D0-47EF-B04E-008FDCBA6A7D}" srcOrd="1" destOrd="0" presId="urn:microsoft.com/office/officeart/2008/layout/LinedList"/>
    <dgm:cxn modelId="{31EA185B-001C-4E2E-AC55-2A043D45997A}" type="presParOf" srcId="{605C9638-84EA-49EF-A46B-B274FB57F18E}" destId="{9C593A28-350D-4C2A-A6B8-D44C8908931A}" srcOrd="2" destOrd="0" presId="urn:microsoft.com/office/officeart/2008/layout/LinedList"/>
    <dgm:cxn modelId="{7746B8BC-7566-4F09-881E-647630959E2E}" type="presParOf" srcId="{14FD19E4-344B-4E82-9712-0509A8DD0A4B}" destId="{EC469892-4048-44EB-9B5F-6F0319062C9F}" srcOrd="2" destOrd="0" presId="urn:microsoft.com/office/officeart/2008/layout/LinedList"/>
    <dgm:cxn modelId="{73B17D67-DC8C-42B2-AD0B-570467CA2635}" type="presParOf" srcId="{14FD19E4-344B-4E82-9712-0509A8DD0A4B}" destId="{5828A854-D89F-48EE-8475-0521FD106BBA}" srcOrd="3" destOrd="0" presId="urn:microsoft.com/office/officeart/2008/layout/LinedList"/>
    <dgm:cxn modelId="{C99BB14A-7830-4CA6-BEF0-ACB5FD6CC1A6}" type="presParOf" srcId="{14FD19E4-344B-4E82-9712-0509A8DD0A4B}" destId="{D81785D5-367D-4489-A3CD-62818E2D2565}" srcOrd="4" destOrd="0" presId="urn:microsoft.com/office/officeart/2008/layout/LinedList"/>
    <dgm:cxn modelId="{D4A45BF9-8281-4B78-AF15-0568017FAFE2}" type="presParOf" srcId="{D81785D5-367D-4489-A3CD-62818E2D2565}" destId="{982A412A-D6C1-40A8-BCEC-CAD4FD90838C}" srcOrd="0" destOrd="0" presId="urn:microsoft.com/office/officeart/2008/layout/LinedList"/>
    <dgm:cxn modelId="{AF90170D-EF2F-4730-AA73-7704584D32A0}" type="presParOf" srcId="{D81785D5-367D-4489-A3CD-62818E2D2565}" destId="{D0A598CA-CF49-42F1-9130-510FB6B63D17}" srcOrd="1" destOrd="0" presId="urn:microsoft.com/office/officeart/2008/layout/LinedList"/>
    <dgm:cxn modelId="{E4E82A1E-1471-4C58-96ED-4C100E07E7F7}" type="presParOf" srcId="{D81785D5-367D-4489-A3CD-62818E2D2565}" destId="{994EFD5F-3148-4BDE-9747-3FBC01441C04}" srcOrd="2" destOrd="0" presId="urn:microsoft.com/office/officeart/2008/layout/LinedList"/>
    <dgm:cxn modelId="{3C8C0BEF-4043-430F-96ED-84DF83455CBA}" type="presParOf" srcId="{14FD19E4-344B-4E82-9712-0509A8DD0A4B}" destId="{A3570EFB-8A28-4F54-B5E1-7F8CCB792385}" srcOrd="5" destOrd="0" presId="urn:microsoft.com/office/officeart/2008/layout/LinedList"/>
    <dgm:cxn modelId="{92322BC9-A51D-4875-A93F-406B881B3B97}" type="presParOf" srcId="{14FD19E4-344B-4E82-9712-0509A8DD0A4B}" destId="{0EF3CD75-E62C-4400-A654-3BBA81C4A023}" srcOrd="6" destOrd="0" presId="urn:microsoft.com/office/officeart/2008/layout/LinedList"/>
    <dgm:cxn modelId="{755EC6E8-B4C1-43AC-938C-479E9458B27B}" type="presParOf" srcId="{94CA4744-7B20-4445-98A9-A4D3FD362252}" destId="{3E266CA9-5C86-4DAE-BCF3-61F8B0200CF5}" srcOrd="2" destOrd="0" presId="urn:microsoft.com/office/officeart/2008/layout/LinedList"/>
    <dgm:cxn modelId="{98AB6E53-9C3C-413A-A7C6-D9925C97C5BE}" type="presParOf" srcId="{94CA4744-7B20-4445-98A9-A4D3FD362252}" destId="{67D6D5C2-79D4-4BDD-9580-770DC893C762}" srcOrd="3" destOrd="0" presId="urn:microsoft.com/office/officeart/2008/layout/LinedList"/>
    <dgm:cxn modelId="{C5C970A5-489D-4E82-A73B-DD92D57D6294}" type="presParOf" srcId="{67D6D5C2-79D4-4BDD-9580-770DC893C762}" destId="{CF829659-DDF7-4838-B36F-579A5D1618C3}" srcOrd="0" destOrd="0" presId="urn:microsoft.com/office/officeart/2008/layout/LinedList"/>
    <dgm:cxn modelId="{7907F947-1665-4567-9328-EF65E9B33C4C}" type="presParOf" srcId="{67D6D5C2-79D4-4BDD-9580-770DC893C762}" destId="{4DB009F0-EAC0-4229-8387-D4686609EFB8}" srcOrd="1" destOrd="0" presId="urn:microsoft.com/office/officeart/2008/layout/LinedList"/>
    <dgm:cxn modelId="{8518242D-C83F-4539-9AB1-1ED95EAB41AF}" type="presParOf" srcId="{4DB009F0-EAC0-4229-8387-D4686609EFB8}" destId="{6F9121AB-1BD7-4692-B5AA-2F542167BA8D}" srcOrd="0" destOrd="0" presId="urn:microsoft.com/office/officeart/2008/layout/LinedList"/>
    <dgm:cxn modelId="{AE73AF8C-43A0-44C2-A9D4-D4E9E7A31FCF}" type="presParOf" srcId="{4DB009F0-EAC0-4229-8387-D4686609EFB8}" destId="{781EC6C0-0510-4BC0-8836-9944903E0BCD}" srcOrd="1" destOrd="0" presId="urn:microsoft.com/office/officeart/2008/layout/LinedList"/>
    <dgm:cxn modelId="{F086B673-6996-4D98-B832-22DE83FA87EF}" type="presParOf" srcId="{781EC6C0-0510-4BC0-8836-9944903E0BCD}" destId="{30E6C0D8-428D-404C-88E0-7C0CB10C3CC5}" srcOrd="0" destOrd="0" presId="urn:microsoft.com/office/officeart/2008/layout/LinedList"/>
    <dgm:cxn modelId="{6223453A-865D-483D-93DA-7E2B8DEBF616}" type="presParOf" srcId="{781EC6C0-0510-4BC0-8836-9944903E0BCD}" destId="{C036A20C-8220-4169-A576-0838E171400C}" srcOrd="1" destOrd="0" presId="urn:microsoft.com/office/officeart/2008/layout/LinedList"/>
    <dgm:cxn modelId="{5A917015-23B7-4B5F-9897-1B0F53605388}" type="presParOf" srcId="{781EC6C0-0510-4BC0-8836-9944903E0BCD}" destId="{243E507F-9028-4961-9519-609D57735E3E}" srcOrd="2" destOrd="0" presId="urn:microsoft.com/office/officeart/2008/layout/LinedList"/>
    <dgm:cxn modelId="{5105C648-2384-465B-BC3B-93F11143EBDB}" type="presParOf" srcId="{4DB009F0-EAC0-4229-8387-D4686609EFB8}" destId="{5AC3E880-BB17-485A-8121-B7BFE7940065}" srcOrd="2" destOrd="0" presId="urn:microsoft.com/office/officeart/2008/layout/LinedList"/>
    <dgm:cxn modelId="{D20C1E21-B32C-42B3-85DF-593E9A2397AC}" type="presParOf" srcId="{4DB009F0-EAC0-4229-8387-D4686609EFB8}" destId="{03CFCF7D-CF98-47B6-A32F-D7FC701666A1}" srcOrd="3" destOrd="0" presId="urn:microsoft.com/office/officeart/2008/layout/LinedList"/>
    <dgm:cxn modelId="{6DC8BAD2-FF2D-4B67-996C-A7F4764D8DD4}" type="presParOf" srcId="{4DB009F0-EAC0-4229-8387-D4686609EFB8}" destId="{B91E8660-12AE-404D-B96D-C36CDE15840E}" srcOrd="4" destOrd="0" presId="urn:microsoft.com/office/officeart/2008/layout/LinedList"/>
    <dgm:cxn modelId="{2191B806-8575-4585-A90B-4BB6678203AF}" type="presParOf" srcId="{B91E8660-12AE-404D-B96D-C36CDE15840E}" destId="{2B95C2AB-43D0-4E94-AE2E-D2969F727EAB}" srcOrd="0" destOrd="0" presId="urn:microsoft.com/office/officeart/2008/layout/LinedList"/>
    <dgm:cxn modelId="{B4484C73-2AF3-419D-A9EC-107DC8FED52A}" type="presParOf" srcId="{B91E8660-12AE-404D-B96D-C36CDE15840E}" destId="{3530FA1F-FC5C-4744-8136-4A556AE90B9A}" srcOrd="1" destOrd="0" presId="urn:microsoft.com/office/officeart/2008/layout/LinedList"/>
    <dgm:cxn modelId="{37E6EA61-C991-40E3-9DEB-ECFF0FE1F3F9}" type="presParOf" srcId="{B91E8660-12AE-404D-B96D-C36CDE15840E}" destId="{D4B7C02D-465F-4E69-B983-E79400E88249}" srcOrd="2" destOrd="0" presId="urn:microsoft.com/office/officeart/2008/layout/LinedList"/>
    <dgm:cxn modelId="{601749D0-A8C5-497B-892B-0DB77D865118}" type="presParOf" srcId="{4DB009F0-EAC0-4229-8387-D4686609EFB8}" destId="{C6F58F6D-46B1-43C9-8A75-34F2CDCA4014}" srcOrd="5" destOrd="0" presId="urn:microsoft.com/office/officeart/2008/layout/LinedList"/>
    <dgm:cxn modelId="{450F0C61-2AC8-41D3-B4D0-C07A9CB431F8}" type="presParOf" srcId="{4DB009F0-EAC0-4229-8387-D4686609EFB8}" destId="{9418D879-418E-4A31-A808-75797981DD3F}" srcOrd="6" destOrd="0" presId="urn:microsoft.com/office/officeart/2008/layout/LinedList"/>
  </dgm:cxnLst>
  <dgm:bg>
    <a:solidFill>
      <a:srgbClr val="007D92"/>
    </a:solidFill>
  </dgm:bg>
  <dgm:whole>
    <a:ln w="25400">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5D02AD-75DB-4EB9-9A2D-745586FA3EC2}"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7BBBEB33-72E6-4678-B4FF-108C7CC96B09}">
      <dgm:prSet custT="1"/>
      <dgm:spPr/>
      <dgm:t>
        <a:bodyPr/>
        <a:lstStyle/>
        <a:p>
          <a:pPr>
            <a:lnSpc>
              <a:spcPct val="100000"/>
            </a:lnSpc>
            <a:defRPr b="1"/>
          </a:pPr>
          <a:r>
            <a:rPr lang="en-US" sz="1800" i="0" dirty="0"/>
            <a:t>Full balance is due prior to the first day of the term.  This includes tuition, fees, health insurance, etc</a:t>
          </a:r>
          <a:r>
            <a:rPr lang="en-US" sz="2000" i="0" dirty="0"/>
            <a:t>.</a:t>
          </a:r>
        </a:p>
      </dgm:t>
    </dgm:pt>
    <dgm:pt modelId="{B846CA7F-586B-451F-95E2-F30D9670948F}" type="parTrans" cxnId="{8FE2BDBE-0E57-4C01-B744-561358C10F11}">
      <dgm:prSet/>
      <dgm:spPr/>
      <dgm:t>
        <a:bodyPr/>
        <a:lstStyle/>
        <a:p>
          <a:pPr algn="ctr"/>
          <a:endParaRPr lang="en-US"/>
        </a:p>
      </dgm:t>
    </dgm:pt>
    <dgm:pt modelId="{CF9B9237-0CC4-4D6B-87D9-121871B53C63}" type="sibTrans" cxnId="{8FE2BDBE-0E57-4C01-B744-561358C10F11}">
      <dgm:prSet/>
      <dgm:spPr/>
      <dgm:t>
        <a:bodyPr/>
        <a:lstStyle/>
        <a:p>
          <a:pPr algn="ctr"/>
          <a:endParaRPr lang="en-US"/>
        </a:p>
      </dgm:t>
    </dgm:pt>
    <dgm:pt modelId="{5D45B182-713B-4B79-8162-87071CDF8046}">
      <dgm:prSet custT="1"/>
      <dgm:spPr/>
      <dgm:t>
        <a:bodyPr/>
        <a:lstStyle/>
        <a:p>
          <a:pPr>
            <a:lnSpc>
              <a:spcPct val="100000"/>
            </a:lnSpc>
            <a:defRPr b="1"/>
          </a:pPr>
          <a:r>
            <a:rPr lang="en-US" sz="1800" dirty="0"/>
            <a:t>Online Payments are made thru the Student Portal</a:t>
          </a:r>
        </a:p>
        <a:p>
          <a:pPr>
            <a:lnSpc>
              <a:spcPct val="100000"/>
            </a:lnSpc>
            <a:defRPr b="1"/>
          </a:pPr>
          <a:r>
            <a:rPr lang="en-US" sz="1600" dirty="0" err="1">
              <a:solidFill>
                <a:schemeClr val="accent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myHSC</a:t>
          </a:r>
          <a:r>
            <a:rPr lang="en-US" sz="1600" dirty="0">
              <a:solidFill>
                <a:schemeClr val="accent1">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 | UNT Health Science Center</a:t>
          </a:r>
          <a:r>
            <a:rPr lang="en-US" sz="1600" dirty="0">
              <a:solidFill>
                <a:schemeClr val="accent1">
                  <a:lumMod val="50000"/>
                </a:schemeClr>
              </a:solidFill>
            </a:rPr>
            <a:t> </a:t>
          </a:r>
        </a:p>
      </dgm:t>
    </dgm:pt>
    <dgm:pt modelId="{220F0750-0D8A-43DD-8B46-55381F96ACF6}" type="parTrans" cxnId="{80DB3E8E-709D-45A2-9FFB-55FFB71B9F45}">
      <dgm:prSet/>
      <dgm:spPr/>
      <dgm:t>
        <a:bodyPr/>
        <a:lstStyle/>
        <a:p>
          <a:pPr algn="ctr"/>
          <a:endParaRPr lang="en-US"/>
        </a:p>
      </dgm:t>
    </dgm:pt>
    <dgm:pt modelId="{D7F103DF-AA6C-4296-8DF9-2B772CC7DA19}" type="sibTrans" cxnId="{80DB3E8E-709D-45A2-9FFB-55FFB71B9F45}">
      <dgm:prSet/>
      <dgm:spPr/>
      <dgm:t>
        <a:bodyPr/>
        <a:lstStyle/>
        <a:p>
          <a:pPr algn="ctr"/>
          <a:endParaRPr lang="en-US"/>
        </a:p>
      </dgm:t>
    </dgm:pt>
    <dgm:pt modelId="{36D99B6C-6848-414A-81D7-EE90C444AA02}">
      <dgm:prSet/>
      <dgm:spPr/>
      <dgm:t>
        <a:bodyPr/>
        <a:lstStyle/>
        <a:p>
          <a:pPr>
            <a:lnSpc>
              <a:spcPct val="100000"/>
            </a:lnSpc>
          </a:pPr>
          <a:endParaRPr lang="en-US" dirty="0"/>
        </a:p>
      </dgm:t>
    </dgm:pt>
    <dgm:pt modelId="{E90B88AB-4084-4615-B20A-461C25E300BF}" type="parTrans" cxnId="{AC6A7C8A-AFFC-4826-B76A-D744252C63C8}">
      <dgm:prSet/>
      <dgm:spPr/>
      <dgm:t>
        <a:bodyPr/>
        <a:lstStyle/>
        <a:p>
          <a:pPr algn="ctr"/>
          <a:endParaRPr lang="en-US"/>
        </a:p>
      </dgm:t>
    </dgm:pt>
    <dgm:pt modelId="{78D3AA42-08C1-4F6B-8770-8CCCE3C8E967}" type="sibTrans" cxnId="{AC6A7C8A-AFFC-4826-B76A-D744252C63C8}">
      <dgm:prSet/>
      <dgm:spPr/>
      <dgm:t>
        <a:bodyPr/>
        <a:lstStyle/>
        <a:p>
          <a:pPr algn="ctr"/>
          <a:endParaRPr lang="en-US"/>
        </a:p>
      </dgm:t>
    </dgm:pt>
    <dgm:pt modelId="{9A37400D-4EDB-441F-BDF9-D12582B326E2}">
      <dgm:prSet/>
      <dgm:spPr/>
      <dgm:t>
        <a:bodyPr/>
        <a:lstStyle/>
        <a:p>
          <a:pPr>
            <a:lnSpc>
              <a:spcPct val="100000"/>
            </a:lnSpc>
            <a:defRPr b="1"/>
          </a:pPr>
          <a:r>
            <a:rPr lang="en-US" dirty="0"/>
            <a:t>Pay in person or by mail with check or money order: Make Payable to: UNT HSC or Health Science Center</a:t>
          </a:r>
        </a:p>
        <a:p>
          <a:pPr>
            <a:lnSpc>
              <a:spcPct val="100000"/>
            </a:lnSpc>
            <a:defRPr b="1"/>
          </a:pPr>
          <a:r>
            <a:rPr lang="en-US" dirty="0"/>
            <a:t>Cash is NOT accepted.</a:t>
          </a:r>
        </a:p>
      </dgm:t>
    </dgm:pt>
    <dgm:pt modelId="{44267776-CAC8-4F7E-B611-E32BA6607537}" type="parTrans" cxnId="{352CBF24-6014-4F51-9B73-3361111CE61C}">
      <dgm:prSet/>
      <dgm:spPr/>
      <dgm:t>
        <a:bodyPr/>
        <a:lstStyle/>
        <a:p>
          <a:pPr algn="ctr"/>
          <a:endParaRPr lang="en-US"/>
        </a:p>
      </dgm:t>
    </dgm:pt>
    <dgm:pt modelId="{9CB2D799-4842-464E-A158-D4AA29E7E279}" type="sibTrans" cxnId="{352CBF24-6014-4F51-9B73-3361111CE61C}">
      <dgm:prSet/>
      <dgm:spPr/>
      <dgm:t>
        <a:bodyPr/>
        <a:lstStyle/>
        <a:p>
          <a:pPr algn="ctr"/>
          <a:endParaRPr lang="en-US"/>
        </a:p>
      </dgm:t>
    </dgm:pt>
    <dgm:pt modelId="{4E15BC0F-3542-4DD3-B552-51715A817086}">
      <dgm:prSet/>
      <dgm:spPr/>
      <dgm:t>
        <a:bodyPr/>
        <a:lstStyle/>
        <a:p>
          <a:pPr>
            <a:lnSpc>
              <a:spcPct val="100000"/>
            </a:lnSpc>
          </a:pPr>
          <a:endParaRPr lang="en-US" dirty="0"/>
        </a:p>
      </dgm:t>
    </dgm:pt>
    <dgm:pt modelId="{6957B5E6-4002-4B7C-B482-39A845E397E5}" type="parTrans" cxnId="{64FFC405-EF1E-40F0-B701-B04826AAC69A}">
      <dgm:prSet/>
      <dgm:spPr/>
      <dgm:t>
        <a:bodyPr/>
        <a:lstStyle/>
        <a:p>
          <a:pPr algn="ctr"/>
          <a:endParaRPr lang="en-US"/>
        </a:p>
      </dgm:t>
    </dgm:pt>
    <dgm:pt modelId="{F10847C2-CBBD-46E7-95A3-183623FC834F}" type="sibTrans" cxnId="{64FFC405-EF1E-40F0-B701-B04826AAC69A}">
      <dgm:prSet/>
      <dgm:spPr/>
      <dgm:t>
        <a:bodyPr/>
        <a:lstStyle/>
        <a:p>
          <a:pPr algn="ctr"/>
          <a:endParaRPr lang="en-US"/>
        </a:p>
      </dgm:t>
    </dgm:pt>
    <dgm:pt modelId="{12D1208E-D420-46F7-9FCA-860A54BE0FFB}">
      <dgm:prSet custT="1"/>
      <dgm:spPr/>
      <dgm:t>
        <a:bodyPr/>
        <a:lstStyle/>
        <a:p>
          <a:pPr>
            <a:lnSpc>
              <a:spcPct val="100000"/>
            </a:lnSpc>
            <a:defRPr b="1"/>
          </a:pPr>
          <a:r>
            <a:rPr lang="en-US" sz="2000" b="1" dirty="0"/>
            <a:t>Drop Box Available at the Police Station</a:t>
          </a:r>
        </a:p>
      </dgm:t>
    </dgm:pt>
    <dgm:pt modelId="{7D10A19A-0689-41AC-9339-07BAF4AD345E}" type="parTrans" cxnId="{149084F5-59C1-4090-A8C9-9210265EB708}">
      <dgm:prSet/>
      <dgm:spPr/>
      <dgm:t>
        <a:bodyPr/>
        <a:lstStyle/>
        <a:p>
          <a:pPr algn="ctr"/>
          <a:endParaRPr lang="en-US"/>
        </a:p>
      </dgm:t>
    </dgm:pt>
    <dgm:pt modelId="{D2B78DBC-F1C0-4CC1-89E7-56050ED9B830}" type="sibTrans" cxnId="{149084F5-59C1-4090-A8C9-9210265EB708}">
      <dgm:prSet/>
      <dgm:spPr/>
      <dgm:t>
        <a:bodyPr/>
        <a:lstStyle/>
        <a:p>
          <a:pPr algn="ctr"/>
          <a:endParaRPr lang="en-US"/>
        </a:p>
      </dgm:t>
    </dgm:pt>
    <dgm:pt modelId="{DDED2BA1-9457-4B30-8E85-3E2F1BBBA87A}" type="pres">
      <dgm:prSet presAssocID="{7B5D02AD-75DB-4EB9-9A2D-745586FA3EC2}" presName="root" presStyleCnt="0">
        <dgm:presLayoutVars>
          <dgm:dir/>
          <dgm:resizeHandles val="exact"/>
        </dgm:presLayoutVars>
      </dgm:prSet>
      <dgm:spPr/>
    </dgm:pt>
    <dgm:pt modelId="{14C89E70-B609-4E01-9080-D50D51064E10}" type="pres">
      <dgm:prSet presAssocID="{7BBBEB33-72E6-4678-B4FF-108C7CC96B09}" presName="compNode" presStyleCnt="0"/>
      <dgm:spPr/>
    </dgm:pt>
    <dgm:pt modelId="{61934141-15DE-40BF-A287-8CF63717AA81}" type="pres">
      <dgm:prSet presAssocID="{7BBBEB33-72E6-4678-B4FF-108C7CC96B09}" presName="iconRect" presStyleLbl="node1" presStyleIdx="0" presStyleCnt="4" custLinFactNeighborX="79197" custLinFactNeighborY="-79329"/>
      <dgm:spPr>
        <a:blipFill>
          <a:blip xmlns:r="http://schemas.openxmlformats.org/officeDocument/2006/relationships" r:embed="rId2">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pt>
    <dgm:pt modelId="{5659315C-2670-45EE-8FFF-7634E4F8BB3A}" type="pres">
      <dgm:prSet presAssocID="{7BBBEB33-72E6-4678-B4FF-108C7CC96B09}" presName="iconSpace" presStyleCnt="0"/>
      <dgm:spPr/>
    </dgm:pt>
    <dgm:pt modelId="{62FC91FD-8BAC-4758-BDB3-8C13048B8AF6}" type="pres">
      <dgm:prSet presAssocID="{7BBBEB33-72E6-4678-B4FF-108C7CC96B09}" presName="parTx" presStyleLbl="revTx" presStyleIdx="0" presStyleCnt="8" custScaleY="102280" custLinFactNeighborX="3058" custLinFactNeighborY="-55571">
        <dgm:presLayoutVars>
          <dgm:chMax val="0"/>
          <dgm:chPref val="0"/>
        </dgm:presLayoutVars>
      </dgm:prSet>
      <dgm:spPr/>
    </dgm:pt>
    <dgm:pt modelId="{8EB81487-511D-47A3-9423-DD4E406C37CE}" type="pres">
      <dgm:prSet presAssocID="{7BBBEB33-72E6-4678-B4FF-108C7CC96B09}" presName="txSpace" presStyleCnt="0"/>
      <dgm:spPr/>
    </dgm:pt>
    <dgm:pt modelId="{3F061879-E7C4-4DD4-9797-0BD932F3B0E6}" type="pres">
      <dgm:prSet presAssocID="{7BBBEB33-72E6-4678-B4FF-108C7CC96B09}" presName="desTx" presStyleLbl="revTx" presStyleIdx="1" presStyleCnt="8">
        <dgm:presLayoutVars/>
      </dgm:prSet>
      <dgm:spPr/>
    </dgm:pt>
    <dgm:pt modelId="{5BE2D05F-A9AD-4F4F-AA0D-3E2B481118E9}" type="pres">
      <dgm:prSet presAssocID="{CF9B9237-0CC4-4D6B-87D9-121871B53C63}" presName="sibTrans" presStyleCnt="0"/>
      <dgm:spPr/>
    </dgm:pt>
    <dgm:pt modelId="{9F019807-DE80-4F0A-B183-8728CE4D61AA}" type="pres">
      <dgm:prSet presAssocID="{5D45B182-713B-4B79-8162-87071CDF8046}" presName="compNode" presStyleCnt="0"/>
      <dgm:spPr/>
    </dgm:pt>
    <dgm:pt modelId="{66B87557-77BA-4CE6-B37D-8F7BB6B65EBA}" type="pres">
      <dgm:prSet presAssocID="{5D45B182-713B-4B79-8162-87071CDF8046}" presName="iconRect" presStyleLbl="node1" presStyleIdx="1" presStyleCnt="4" custLinFactNeighborX="57209" custLinFactNeighborY="-79329"/>
      <dgm:spPr>
        <a:blipFill>
          <a:blip xmlns:r="http://schemas.openxmlformats.org/officeDocument/2006/relationships" r:embed="rId4">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User"/>
        </a:ext>
      </dgm:extLst>
    </dgm:pt>
    <dgm:pt modelId="{4E5676E3-7E51-46B7-B7F8-2FE2DBB12491}" type="pres">
      <dgm:prSet presAssocID="{5D45B182-713B-4B79-8162-87071CDF8046}" presName="iconSpace" presStyleCnt="0"/>
      <dgm:spPr/>
    </dgm:pt>
    <dgm:pt modelId="{FAFD24F9-1E07-4AFC-BE58-A8AC4CD3AF72}" type="pres">
      <dgm:prSet presAssocID="{5D45B182-713B-4B79-8162-87071CDF8046}" presName="parTx" presStyleLbl="revTx" presStyleIdx="2" presStyleCnt="8" custLinFactNeighborX="-1899" custLinFactNeighborY="-54431">
        <dgm:presLayoutVars>
          <dgm:chMax val="0"/>
          <dgm:chPref val="0"/>
        </dgm:presLayoutVars>
      </dgm:prSet>
      <dgm:spPr/>
    </dgm:pt>
    <dgm:pt modelId="{1AB77FAB-F1D5-48BE-930A-E27EE6B65A2D}" type="pres">
      <dgm:prSet presAssocID="{5D45B182-713B-4B79-8162-87071CDF8046}" presName="txSpace" presStyleCnt="0"/>
      <dgm:spPr/>
    </dgm:pt>
    <dgm:pt modelId="{E7D1353F-4D15-4E5C-B664-59AB4AE71FB2}" type="pres">
      <dgm:prSet presAssocID="{5D45B182-713B-4B79-8162-87071CDF8046}" presName="desTx" presStyleLbl="revTx" presStyleIdx="3" presStyleCnt="8">
        <dgm:presLayoutVars/>
      </dgm:prSet>
      <dgm:spPr/>
    </dgm:pt>
    <dgm:pt modelId="{D05A1B45-67C4-4DB4-B2A0-F9E77A3430F3}" type="pres">
      <dgm:prSet presAssocID="{D7F103DF-AA6C-4296-8DF9-2B772CC7DA19}" presName="sibTrans" presStyleCnt="0"/>
      <dgm:spPr/>
    </dgm:pt>
    <dgm:pt modelId="{6C242857-3529-4072-9769-18C372E88A44}" type="pres">
      <dgm:prSet presAssocID="{9A37400D-4EDB-441F-BDF9-D12582B326E2}" presName="compNode" presStyleCnt="0"/>
      <dgm:spPr/>
    </dgm:pt>
    <dgm:pt modelId="{3A078EA1-3437-41C8-9B0B-A36C1E9F58CE}" type="pres">
      <dgm:prSet presAssocID="{9A37400D-4EDB-441F-BDF9-D12582B326E2}" presName="iconRect" presStyleLbl="node1" presStyleIdx="2" presStyleCnt="4" custLinFactNeighborX="85743" custLinFactNeighborY="-79329"/>
      <dgm:spPr>
        <a:blipFill>
          <a:blip xmlns:r="http://schemas.openxmlformats.org/officeDocument/2006/relationships" r:embed="rId6">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Bank Check"/>
        </a:ext>
      </dgm:extLst>
    </dgm:pt>
    <dgm:pt modelId="{6BEF352A-5589-4B4B-8803-668F1A491652}" type="pres">
      <dgm:prSet presAssocID="{9A37400D-4EDB-441F-BDF9-D12582B326E2}" presName="iconSpace" presStyleCnt="0"/>
      <dgm:spPr/>
    </dgm:pt>
    <dgm:pt modelId="{904E93A8-A0B2-49C6-9592-ABB41087B20E}" type="pres">
      <dgm:prSet presAssocID="{9A37400D-4EDB-441F-BDF9-D12582B326E2}" presName="parTx" presStyleLbl="revTx" presStyleIdx="4" presStyleCnt="8" custLinFactNeighborX="2400" custLinFactNeighborY="-52902">
        <dgm:presLayoutVars>
          <dgm:chMax val="0"/>
          <dgm:chPref val="0"/>
        </dgm:presLayoutVars>
      </dgm:prSet>
      <dgm:spPr/>
    </dgm:pt>
    <dgm:pt modelId="{41F0063E-9B42-423A-88ED-F85105B62C2E}" type="pres">
      <dgm:prSet presAssocID="{9A37400D-4EDB-441F-BDF9-D12582B326E2}" presName="txSpace" presStyleCnt="0"/>
      <dgm:spPr/>
    </dgm:pt>
    <dgm:pt modelId="{E13A7EEE-0F2A-4E17-8960-BB6F6D81BF36}" type="pres">
      <dgm:prSet presAssocID="{9A37400D-4EDB-441F-BDF9-D12582B326E2}" presName="desTx" presStyleLbl="revTx" presStyleIdx="5" presStyleCnt="8" custLinFactNeighborX="-88195" custLinFactNeighborY="-69145">
        <dgm:presLayoutVars/>
      </dgm:prSet>
      <dgm:spPr/>
    </dgm:pt>
    <dgm:pt modelId="{7F09888F-CE8A-4A8C-94DB-77AF329A1A93}" type="pres">
      <dgm:prSet presAssocID="{9CB2D799-4842-464E-A158-D4AA29E7E279}" presName="sibTrans" presStyleCnt="0"/>
      <dgm:spPr/>
    </dgm:pt>
    <dgm:pt modelId="{0FC458F0-0842-4270-B614-A6FC7FDD7CBB}" type="pres">
      <dgm:prSet presAssocID="{12D1208E-D420-46F7-9FCA-860A54BE0FFB}" presName="compNode" presStyleCnt="0"/>
      <dgm:spPr/>
    </dgm:pt>
    <dgm:pt modelId="{9C3D1FB8-AD2A-46B6-ACFA-7874545D30B8}" type="pres">
      <dgm:prSet presAssocID="{12D1208E-D420-46F7-9FCA-860A54BE0FFB}" presName="iconRect" presStyleLbl="node1" presStyleIdx="3" presStyleCnt="4" custAng="5400000" custLinFactNeighborX="72688" custLinFactNeighborY="-79329"/>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17000" r="-17000"/>
          </a:stretch>
        </a:blipFill>
      </dgm:spPr>
    </dgm:pt>
    <dgm:pt modelId="{A7EC700D-418A-44E8-A76F-A709E142EDD2}" type="pres">
      <dgm:prSet presAssocID="{12D1208E-D420-46F7-9FCA-860A54BE0FFB}" presName="iconSpace" presStyleCnt="0"/>
      <dgm:spPr/>
    </dgm:pt>
    <dgm:pt modelId="{30040B67-27D4-41F4-A14B-8753210BFDA2}" type="pres">
      <dgm:prSet presAssocID="{12D1208E-D420-46F7-9FCA-860A54BE0FFB}" presName="parTx" presStyleLbl="revTx" presStyleIdx="6" presStyleCnt="8" custScaleY="65719" custLinFactNeighborX="-8237" custLinFactNeighborY="-70304">
        <dgm:presLayoutVars>
          <dgm:chMax val="0"/>
          <dgm:chPref val="0"/>
        </dgm:presLayoutVars>
      </dgm:prSet>
      <dgm:spPr/>
    </dgm:pt>
    <dgm:pt modelId="{074FA15F-862D-4F75-AB25-C117C624AB5F}" type="pres">
      <dgm:prSet presAssocID="{12D1208E-D420-46F7-9FCA-860A54BE0FFB}" presName="txSpace" presStyleCnt="0"/>
      <dgm:spPr/>
    </dgm:pt>
    <dgm:pt modelId="{88295DA7-53DF-413E-9A18-F92A766BA9FD}" type="pres">
      <dgm:prSet presAssocID="{12D1208E-D420-46F7-9FCA-860A54BE0FFB}" presName="desTx" presStyleLbl="revTx" presStyleIdx="7" presStyleCnt="8">
        <dgm:presLayoutVars/>
      </dgm:prSet>
      <dgm:spPr/>
    </dgm:pt>
  </dgm:ptLst>
  <dgm:cxnLst>
    <dgm:cxn modelId="{64FFC405-EF1E-40F0-B701-B04826AAC69A}" srcId="{9A37400D-4EDB-441F-BDF9-D12582B326E2}" destId="{4E15BC0F-3542-4DD3-B552-51715A817086}" srcOrd="0" destOrd="0" parTransId="{6957B5E6-4002-4B7C-B482-39A845E397E5}" sibTransId="{F10847C2-CBBD-46E7-95A3-183623FC834F}"/>
    <dgm:cxn modelId="{92E96109-7F43-4C7E-9E87-E9462B02F5B4}" type="presOf" srcId="{5D45B182-713B-4B79-8162-87071CDF8046}" destId="{FAFD24F9-1E07-4AFC-BE58-A8AC4CD3AF72}" srcOrd="0" destOrd="0" presId="urn:microsoft.com/office/officeart/2018/2/layout/IconLabelDescriptionList"/>
    <dgm:cxn modelId="{352CBF24-6014-4F51-9B73-3361111CE61C}" srcId="{7B5D02AD-75DB-4EB9-9A2D-745586FA3EC2}" destId="{9A37400D-4EDB-441F-BDF9-D12582B326E2}" srcOrd="2" destOrd="0" parTransId="{44267776-CAC8-4F7E-B611-E32BA6607537}" sibTransId="{9CB2D799-4842-464E-A158-D4AA29E7E279}"/>
    <dgm:cxn modelId="{32A2D960-A28B-4D19-910C-C1405284B9FC}" type="presOf" srcId="{36D99B6C-6848-414A-81D7-EE90C444AA02}" destId="{E7D1353F-4D15-4E5C-B664-59AB4AE71FB2}" srcOrd="0" destOrd="0" presId="urn:microsoft.com/office/officeart/2018/2/layout/IconLabelDescriptionList"/>
    <dgm:cxn modelId="{C4BC4845-CC5A-47EC-ADF8-8F9677CFE0EB}" type="presOf" srcId="{7B5D02AD-75DB-4EB9-9A2D-745586FA3EC2}" destId="{DDED2BA1-9457-4B30-8E85-3E2F1BBBA87A}" srcOrd="0" destOrd="0" presId="urn:microsoft.com/office/officeart/2018/2/layout/IconLabelDescriptionList"/>
    <dgm:cxn modelId="{269AA87C-9554-42CF-B94B-FFC6F183AD28}" type="presOf" srcId="{4E15BC0F-3542-4DD3-B552-51715A817086}" destId="{E13A7EEE-0F2A-4E17-8960-BB6F6D81BF36}" srcOrd="0" destOrd="0" presId="urn:microsoft.com/office/officeart/2018/2/layout/IconLabelDescriptionList"/>
    <dgm:cxn modelId="{9D2F7088-7AF6-4CC6-A29C-DEB7B296951E}" type="presOf" srcId="{12D1208E-D420-46F7-9FCA-860A54BE0FFB}" destId="{30040B67-27D4-41F4-A14B-8753210BFDA2}" srcOrd="0" destOrd="0" presId="urn:microsoft.com/office/officeart/2018/2/layout/IconLabelDescriptionList"/>
    <dgm:cxn modelId="{AC6A7C8A-AFFC-4826-B76A-D744252C63C8}" srcId="{5D45B182-713B-4B79-8162-87071CDF8046}" destId="{36D99B6C-6848-414A-81D7-EE90C444AA02}" srcOrd="0" destOrd="0" parTransId="{E90B88AB-4084-4615-B20A-461C25E300BF}" sibTransId="{78D3AA42-08C1-4F6B-8770-8CCCE3C8E967}"/>
    <dgm:cxn modelId="{80DB3E8E-709D-45A2-9FFB-55FFB71B9F45}" srcId="{7B5D02AD-75DB-4EB9-9A2D-745586FA3EC2}" destId="{5D45B182-713B-4B79-8162-87071CDF8046}" srcOrd="1" destOrd="0" parTransId="{220F0750-0D8A-43DD-8B46-55381F96ACF6}" sibTransId="{D7F103DF-AA6C-4296-8DF9-2B772CC7DA19}"/>
    <dgm:cxn modelId="{48DA6097-0683-4B2A-B511-60EEDF5A1F2E}" type="presOf" srcId="{9A37400D-4EDB-441F-BDF9-D12582B326E2}" destId="{904E93A8-A0B2-49C6-9592-ABB41087B20E}" srcOrd="0" destOrd="0" presId="urn:microsoft.com/office/officeart/2018/2/layout/IconLabelDescriptionList"/>
    <dgm:cxn modelId="{8FE2BDBE-0E57-4C01-B744-561358C10F11}" srcId="{7B5D02AD-75DB-4EB9-9A2D-745586FA3EC2}" destId="{7BBBEB33-72E6-4678-B4FF-108C7CC96B09}" srcOrd="0" destOrd="0" parTransId="{B846CA7F-586B-451F-95E2-F30D9670948F}" sibTransId="{CF9B9237-0CC4-4D6B-87D9-121871B53C63}"/>
    <dgm:cxn modelId="{AE7C6AC1-4A1D-42DA-9247-97E6F9392745}" type="presOf" srcId="{7BBBEB33-72E6-4678-B4FF-108C7CC96B09}" destId="{62FC91FD-8BAC-4758-BDB3-8C13048B8AF6}" srcOrd="0" destOrd="0" presId="urn:microsoft.com/office/officeart/2018/2/layout/IconLabelDescriptionList"/>
    <dgm:cxn modelId="{149084F5-59C1-4090-A8C9-9210265EB708}" srcId="{7B5D02AD-75DB-4EB9-9A2D-745586FA3EC2}" destId="{12D1208E-D420-46F7-9FCA-860A54BE0FFB}" srcOrd="3" destOrd="0" parTransId="{7D10A19A-0689-41AC-9339-07BAF4AD345E}" sibTransId="{D2B78DBC-F1C0-4CC1-89E7-56050ED9B830}"/>
    <dgm:cxn modelId="{2E6942D7-3829-4197-8FDB-E5FF188B2AC1}" type="presParOf" srcId="{DDED2BA1-9457-4B30-8E85-3E2F1BBBA87A}" destId="{14C89E70-B609-4E01-9080-D50D51064E10}" srcOrd="0" destOrd="0" presId="urn:microsoft.com/office/officeart/2018/2/layout/IconLabelDescriptionList"/>
    <dgm:cxn modelId="{9284B7EB-1003-4DDA-860C-8DA88B91D4A4}" type="presParOf" srcId="{14C89E70-B609-4E01-9080-D50D51064E10}" destId="{61934141-15DE-40BF-A287-8CF63717AA81}" srcOrd="0" destOrd="0" presId="urn:microsoft.com/office/officeart/2018/2/layout/IconLabelDescriptionList"/>
    <dgm:cxn modelId="{FE1020E9-DB58-4D3A-8ACE-BB2460EC7DBC}" type="presParOf" srcId="{14C89E70-B609-4E01-9080-D50D51064E10}" destId="{5659315C-2670-45EE-8FFF-7634E4F8BB3A}" srcOrd="1" destOrd="0" presId="urn:microsoft.com/office/officeart/2018/2/layout/IconLabelDescriptionList"/>
    <dgm:cxn modelId="{F6DC9DE8-A24D-4D94-A38F-F09DE0735700}" type="presParOf" srcId="{14C89E70-B609-4E01-9080-D50D51064E10}" destId="{62FC91FD-8BAC-4758-BDB3-8C13048B8AF6}" srcOrd="2" destOrd="0" presId="urn:microsoft.com/office/officeart/2018/2/layout/IconLabelDescriptionList"/>
    <dgm:cxn modelId="{5FF36BA8-39D8-4C2C-8E79-2B0FEED7FFB6}" type="presParOf" srcId="{14C89E70-B609-4E01-9080-D50D51064E10}" destId="{8EB81487-511D-47A3-9423-DD4E406C37CE}" srcOrd="3" destOrd="0" presId="urn:microsoft.com/office/officeart/2018/2/layout/IconLabelDescriptionList"/>
    <dgm:cxn modelId="{8BBA0448-0F25-402E-901C-8E33026A3147}" type="presParOf" srcId="{14C89E70-B609-4E01-9080-D50D51064E10}" destId="{3F061879-E7C4-4DD4-9797-0BD932F3B0E6}" srcOrd="4" destOrd="0" presId="urn:microsoft.com/office/officeart/2018/2/layout/IconLabelDescriptionList"/>
    <dgm:cxn modelId="{1CC0F54F-2886-4863-88DD-C10C48FE25C2}" type="presParOf" srcId="{DDED2BA1-9457-4B30-8E85-3E2F1BBBA87A}" destId="{5BE2D05F-A9AD-4F4F-AA0D-3E2B481118E9}" srcOrd="1" destOrd="0" presId="urn:microsoft.com/office/officeart/2018/2/layout/IconLabelDescriptionList"/>
    <dgm:cxn modelId="{97F0D17A-F2B2-4E91-86B3-67B1ADD0FC88}" type="presParOf" srcId="{DDED2BA1-9457-4B30-8E85-3E2F1BBBA87A}" destId="{9F019807-DE80-4F0A-B183-8728CE4D61AA}" srcOrd="2" destOrd="0" presId="urn:microsoft.com/office/officeart/2018/2/layout/IconLabelDescriptionList"/>
    <dgm:cxn modelId="{A1E27326-7330-4EFB-B5FA-8B106CE0D582}" type="presParOf" srcId="{9F019807-DE80-4F0A-B183-8728CE4D61AA}" destId="{66B87557-77BA-4CE6-B37D-8F7BB6B65EBA}" srcOrd="0" destOrd="0" presId="urn:microsoft.com/office/officeart/2018/2/layout/IconLabelDescriptionList"/>
    <dgm:cxn modelId="{8D209EA0-4873-4C30-B0D4-D8D0685538E3}" type="presParOf" srcId="{9F019807-DE80-4F0A-B183-8728CE4D61AA}" destId="{4E5676E3-7E51-46B7-B7F8-2FE2DBB12491}" srcOrd="1" destOrd="0" presId="urn:microsoft.com/office/officeart/2018/2/layout/IconLabelDescriptionList"/>
    <dgm:cxn modelId="{8D7560B6-F631-4187-AFC5-9653CB6F26E1}" type="presParOf" srcId="{9F019807-DE80-4F0A-B183-8728CE4D61AA}" destId="{FAFD24F9-1E07-4AFC-BE58-A8AC4CD3AF72}" srcOrd="2" destOrd="0" presId="urn:microsoft.com/office/officeart/2018/2/layout/IconLabelDescriptionList"/>
    <dgm:cxn modelId="{D45068EE-AFB7-4B32-82AF-DF4FAA209625}" type="presParOf" srcId="{9F019807-DE80-4F0A-B183-8728CE4D61AA}" destId="{1AB77FAB-F1D5-48BE-930A-E27EE6B65A2D}" srcOrd="3" destOrd="0" presId="urn:microsoft.com/office/officeart/2018/2/layout/IconLabelDescriptionList"/>
    <dgm:cxn modelId="{EC7367DF-9C64-4E15-840F-A18052FBCB0D}" type="presParOf" srcId="{9F019807-DE80-4F0A-B183-8728CE4D61AA}" destId="{E7D1353F-4D15-4E5C-B664-59AB4AE71FB2}" srcOrd="4" destOrd="0" presId="urn:microsoft.com/office/officeart/2018/2/layout/IconLabelDescriptionList"/>
    <dgm:cxn modelId="{7FD9FEDB-8319-435E-98C9-E30A6F1C4763}" type="presParOf" srcId="{DDED2BA1-9457-4B30-8E85-3E2F1BBBA87A}" destId="{D05A1B45-67C4-4DB4-B2A0-F9E77A3430F3}" srcOrd="3" destOrd="0" presId="urn:microsoft.com/office/officeart/2018/2/layout/IconLabelDescriptionList"/>
    <dgm:cxn modelId="{56DF0C9D-F33B-4DDA-A3A1-4C57A30E7AFE}" type="presParOf" srcId="{DDED2BA1-9457-4B30-8E85-3E2F1BBBA87A}" destId="{6C242857-3529-4072-9769-18C372E88A44}" srcOrd="4" destOrd="0" presId="urn:microsoft.com/office/officeart/2018/2/layout/IconLabelDescriptionList"/>
    <dgm:cxn modelId="{D74C360C-FA39-487C-B978-CB0BDB2461EB}" type="presParOf" srcId="{6C242857-3529-4072-9769-18C372E88A44}" destId="{3A078EA1-3437-41C8-9B0B-A36C1E9F58CE}" srcOrd="0" destOrd="0" presId="urn:microsoft.com/office/officeart/2018/2/layout/IconLabelDescriptionList"/>
    <dgm:cxn modelId="{FB834871-BF91-407C-BD8F-635AA6007B95}" type="presParOf" srcId="{6C242857-3529-4072-9769-18C372E88A44}" destId="{6BEF352A-5589-4B4B-8803-668F1A491652}" srcOrd="1" destOrd="0" presId="urn:microsoft.com/office/officeart/2018/2/layout/IconLabelDescriptionList"/>
    <dgm:cxn modelId="{02ED3B73-B47A-482C-9EDF-FF643529EC02}" type="presParOf" srcId="{6C242857-3529-4072-9769-18C372E88A44}" destId="{904E93A8-A0B2-49C6-9592-ABB41087B20E}" srcOrd="2" destOrd="0" presId="urn:microsoft.com/office/officeart/2018/2/layout/IconLabelDescriptionList"/>
    <dgm:cxn modelId="{4100CCDE-ED85-467E-A9A6-EAA4FBB638F9}" type="presParOf" srcId="{6C242857-3529-4072-9769-18C372E88A44}" destId="{41F0063E-9B42-423A-88ED-F85105B62C2E}" srcOrd="3" destOrd="0" presId="urn:microsoft.com/office/officeart/2018/2/layout/IconLabelDescriptionList"/>
    <dgm:cxn modelId="{3E2A97E8-D156-4CED-A867-2CC19C9649B8}" type="presParOf" srcId="{6C242857-3529-4072-9769-18C372E88A44}" destId="{E13A7EEE-0F2A-4E17-8960-BB6F6D81BF36}" srcOrd="4" destOrd="0" presId="urn:microsoft.com/office/officeart/2018/2/layout/IconLabelDescriptionList"/>
    <dgm:cxn modelId="{8A5FB002-88FF-4F3D-9BEB-93D7FEF93312}" type="presParOf" srcId="{DDED2BA1-9457-4B30-8E85-3E2F1BBBA87A}" destId="{7F09888F-CE8A-4A8C-94DB-77AF329A1A93}" srcOrd="5" destOrd="0" presId="urn:microsoft.com/office/officeart/2018/2/layout/IconLabelDescriptionList"/>
    <dgm:cxn modelId="{1BEFF49F-CD69-4722-AC9A-231B0311A323}" type="presParOf" srcId="{DDED2BA1-9457-4B30-8E85-3E2F1BBBA87A}" destId="{0FC458F0-0842-4270-B614-A6FC7FDD7CBB}" srcOrd="6" destOrd="0" presId="urn:microsoft.com/office/officeart/2018/2/layout/IconLabelDescriptionList"/>
    <dgm:cxn modelId="{0D233AA9-626B-45CF-9466-934FC9BC45E1}" type="presParOf" srcId="{0FC458F0-0842-4270-B614-A6FC7FDD7CBB}" destId="{9C3D1FB8-AD2A-46B6-ACFA-7874545D30B8}" srcOrd="0" destOrd="0" presId="urn:microsoft.com/office/officeart/2018/2/layout/IconLabelDescriptionList"/>
    <dgm:cxn modelId="{A94BF81C-0DA8-4618-BF82-E87756E299F1}" type="presParOf" srcId="{0FC458F0-0842-4270-B614-A6FC7FDD7CBB}" destId="{A7EC700D-418A-44E8-A76F-A709E142EDD2}" srcOrd="1" destOrd="0" presId="urn:microsoft.com/office/officeart/2018/2/layout/IconLabelDescriptionList"/>
    <dgm:cxn modelId="{1FB4AE75-345D-412F-978A-5E846EB3EB29}" type="presParOf" srcId="{0FC458F0-0842-4270-B614-A6FC7FDD7CBB}" destId="{30040B67-27D4-41F4-A14B-8753210BFDA2}" srcOrd="2" destOrd="0" presId="urn:microsoft.com/office/officeart/2018/2/layout/IconLabelDescriptionList"/>
    <dgm:cxn modelId="{ABCD0B88-BF86-41D9-9FC8-2AB2B54C0C76}" type="presParOf" srcId="{0FC458F0-0842-4270-B614-A6FC7FDD7CBB}" destId="{074FA15F-862D-4F75-AB25-C117C624AB5F}" srcOrd="3" destOrd="0" presId="urn:microsoft.com/office/officeart/2018/2/layout/IconLabelDescriptionList"/>
    <dgm:cxn modelId="{09303865-48AF-4881-BFF8-8DE957AA91F6}" type="presParOf" srcId="{0FC458F0-0842-4270-B614-A6FC7FDD7CBB}" destId="{88295DA7-53DF-413E-9A18-F92A766BA9FD}" srcOrd="4" destOrd="0" presId="urn:microsoft.com/office/officeart/2018/2/layout/IconLabelDescriptionList"/>
  </dgm:cxnLst>
  <dgm:bg>
    <a:solidFill>
      <a:srgbClr val="007D92"/>
    </a:solidFill>
  </dgm:bg>
  <dgm:whole>
    <a:ln w="25400">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6AD932-D20A-4E1B-9638-19AC15A8E435}" type="doc">
      <dgm:prSet loTypeId="urn:microsoft.com/office/officeart/2005/8/layout/vList5" loCatId="list" qsTypeId="urn:microsoft.com/office/officeart/2005/8/quickstyle/simple5" qsCatId="simple" csTypeId="urn:microsoft.com/office/officeart/2005/8/colors/accent6_2" csCatId="accent6" phldr="1"/>
      <dgm:spPr/>
      <dgm:t>
        <a:bodyPr/>
        <a:lstStyle/>
        <a:p>
          <a:endParaRPr lang="en-US"/>
        </a:p>
      </dgm:t>
    </dgm:pt>
    <dgm:pt modelId="{AF99D086-C321-401F-B26F-5970413B89C6}">
      <dgm:prSet custT="1"/>
      <dgm:spPr>
        <a:solidFill>
          <a:schemeClr val="accent6"/>
        </a:solidFill>
        <a:ln w="22225">
          <a:solidFill>
            <a:schemeClr val="tx1"/>
          </a:solidFill>
        </a:ln>
      </dgm:spPr>
      <dgm:t>
        <a:bodyPr/>
        <a:lstStyle/>
        <a:p>
          <a:r>
            <a:rPr lang="en-US" sz="3400" dirty="0"/>
            <a:t>Prepaid Cards</a:t>
          </a:r>
        </a:p>
      </dgm:t>
    </dgm:pt>
    <dgm:pt modelId="{1A51087C-DE0B-417E-8A9F-2C7A170B7E80}" type="parTrans" cxnId="{7DBA14F8-0307-480D-8501-2EF8A86E5115}">
      <dgm:prSet/>
      <dgm:spPr/>
      <dgm:t>
        <a:bodyPr/>
        <a:lstStyle/>
        <a:p>
          <a:endParaRPr lang="en-US"/>
        </a:p>
      </dgm:t>
    </dgm:pt>
    <dgm:pt modelId="{78FD4120-5618-406A-BF77-BBCEFC68004C}" type="sibTrans" cxnId="{7DBA14F8-0307-480D-8501-2EF8A86E5115}">
      <dgm:prSet/>
      <dgm:spPr/>
      <dgm:t>
        <a:bodyPr/>
        <a:lstStyle/>
        <a:p>
          <a:endParaRPr lang="en-US"/>
        </a:p>
      </dgm:t>
    </dgm:pt>
    <dgm:pt modelId="{D0A32AF9-8208-4899-A9F5-381759EFE263}">
      <dgm:prSet/>
      <dgm:spPr>
        <a:ln w="25400">
          <a:solidFill>
            <a:schemeClr val="tx1">
              <a:alpha val="90000"/>
            </a:schemeClr>
          </a:solidFill>
        </a:ln>
      </dgm:spPr>
      <dgm:t>
        <a:bodyPr/>
        <a:lstStyle/>
        <a:p>
          <a:r>
            <a:rPr lang="en-US" dirty="0"/>
            <a:t>CVS offers prepaid cards</a:t>
          </a:r>
        </a:p>
      </dgm:t>
    </dgm:pt>
    <dgm:pt modelId="{FA746A80-4E05-4A1E-817F-7E032AB724E5}" type="parTrans" cxnId="{AE738388-6BF7-462F-8B49-F25FDB8FA79D}">
      <dgm:prSet/>
      <dgm:spPr/>
      <dgm:t>
        <a:bodyPr/>
        <a:lstStyle/>
        <a:p>
          <a:endParaRPr lang="en-US"/>
        </a:p>
      </dgm:t>
    </dgm:pt>
    <dgm:pt modelId="{E6388CCC-8F7B-43BA-A26A-5A8D3F5CF4B2}" type="sibTrans" cxnId="{AE738388-6BF7-462F-8B49-F25FDB8FA79D}">
      <dgm:prSet/>
      <dgm:spPr/>
      <dgm:t>
        <a:bodyPr/>
        <a:lstStyle/>
        <a:p>
          <a:endParaRPr lang="en-US"/>
        </a:p>
      </dgm:t>
    </dgm:pt>
    <dgm:pt modelId="{3A4A81F6-29B4-49FF-8495-4FCBDEE143F5}">
      <dgm:prSet/>
      <dgm:spPr>
        <a:solidFill>
          <a:schemeClr val="accent6"/>
        </a:solidFill>
        <a:ln w="25400">
          <a:solidFill>
            <a:schemeClr val="tx1"/>
          </a:solidFill>
        </a:ln>
      </dgm:spPr>
      <dgm:t>
        <a:bodyPr/>
        <a:lstStyle/>
        <a:p>
          <a:r>
            <a:rPr lang="en-US" dirty="0"/>
            <a:t> Money orders</a:t>
          </a:r>
        </a:p>
      </dgm:t>
    </dgm:pt>
    <dgm:pt modelId="{B59E4434-6658-47D2-A883-41763905B052}" type="parTrans" cxnId="{C80233DF-EBC6-4D62-9126-B4477641CA9D}">
      <dgm:prSet/>
      <dgm:spPr/>
      <dgm:t>
        <a:bodyPr/>
        <a:lstStyle/>
        <a:p>
          <a:endParaRPr lang="en-US"/>
        </a:p>
      </dgm:t>
    </dgm:pt>
    <dgm:pt modelId="{A443E92B-1C93-4347-A19B-E59333EC07D1}" type="sibTrans" cxnId="{C80233DF-EBC6-4D62-9126-B4477641CA9D}">
      <dgm:prSet/>
      <dgm:spPr/>
      <dgm:t>
        <a:bodyPr/>
        <a:lstStyle/>
        <a:p>
          <a:endParaRPr lang="en-US"/>
        </a:p>
      </dgm:t>
    </dgm:pt>
    <dgm:pt modelId="{BA5FDE4A-020A-4678-BD0C-1B9F133506D4}">
      <dgm:prSet/>
      <dgm:spPr>
        <a:ln w="25400"/>
      </dgm:spPr>
      <dgm:t>
        <a:bodyPr/>
        <a:lstStyle/>
        <a:p>
          <a:r>
            <a:rPr lang="en-US" dirty="0"/>
            <a:t>7-11 offers money orders up to $550</a:t>
          </a:r>
        </a:p>
      </dgm:t>
    </dgm:pt>
    <dgm:pt modelId="{6E8C740D-4C36-44E6-8E5A-07D072DD5F3B}" type="parTrans" cxnId="{6DAB5894-F378-473C-A98F-A11F4E383016}">
      <dgm:prSet/>
      <dgm:spPr/>
      <dgm:t>
        <a:bodyPr/>
        <a:lstStyle/>
        <a:p>
          <a:endParaRPr lang="en-US"/>
        </a:p>
      </dgm:t>
    </dgm:pt>
    <dgm:pt modelId="{D82530D3-EBEF-4F8D-907C-C6459BA5DA2C}" type="sibTrans" cxnId="{6DAB5894-F378-473C-A98F-A11F4E383016}">
      <dgm:prSet/>
      <dgm:spPr/>
      <dgm:t>
        <a:bodyPr/>
        <a:lstStyle/>
        <a:p>
          <a:endParaRPr lang="en-US"/>
        </a:p>
      </dgm:t>
    </dgm:pt>
    <dgm:pt modelId="{4852AB70-3BC3-4595-A5C4-742927539370}">
      <dgm:prSet/>
      <dgm:spPr>
        <a:ln w="25400"/>
      </dgm:spPr>
      <dgm:t>
        <a:bodyPr/>
        <a:lstStyle/>
        <a:p>
          <a:r>
            <a:rPr lang="en-US" dirty="0"/>
            <a:t>CVS offers money orders up to $500</a:t>
          </a:r>
        </a:p>
      </dgm:t>
    </dgm:pt>
    <dgm:pt modelId="{7460BDC6-BD19-4CC7-A103-1C6F78B44750}" type="parTrans" cxnId="{385B632F-3051-48C5-8D70-0BB28F7B729F}">
      <dgm:prSet/>
      <dgm:spPr/>
      <dgm:t>
        <a:bodyPr/>
        <a:lstStyle/>
        <a:p>
          <a:endParaRPr lang="en-US"/>
        </a:p>
      </dgm:t>
    </dgm:pt>
    <dgm:pt modelId="{087E0B1B-7BF4-4919-8F17-0CC62A45982C}" type="sibTrans" cxnId="{385B632F-3051-48C5-8D70-0BB28F7B729F}">
      <dgm:prSet/>
      <dgm:spPr/>
      <dgm:t>
        <a:bodyPr/>
        <a:lstStyle/>
        <a:p>
          <a:endParaRPr lang="en-US"/>
        </a:p>
      </dgm:t>
    </dgm:pt>
    <dgm:pt modelId="{262C68B7-DA35-443B-BF11-BE850D0FBFAE}" type="pres">
      <dgm:prSet presAssocID="{0B6AD932-D20A-4E1B-9638-19AC15A8E435}" presName="Name0" presStyleCnt="0">
        <dgm:presLayoutVars>
          <dgm:dir/>
          <dgm:animLvl val="lvl"/>
          <dgm:resizeHandles val="exact"/>
        </dgm:presLayoutVars>
      </dgm:prSet>
      <dgm:spPr/>
    </dgm:pt>
    <dgm:pt modelId="{0663B1FE-F8A7-48D3-8C55-C5C19D2ECF80}" type="pres">
      <dgm:prSet presAssocID="{AF99D086-C321-401F-B26F-5970413B89C6}" presName="linNode" presStyleCnt="0"/>
      <dgm:spPr/>
    </dgm:pt>
    <dgm:pt modelId="{89CA449A-5731-482A-87C1-F3CC2E58C30C}" type="pres">
      <dgm:prSet presAssocID="{AF99D086-C321-401F-B26F-5970413B89C6}" presName="parentText" presStyleLbl="node1" presStyleIdx="0" presStyleCnt="2">
        <dgm:presLayoutVars>
          <dgm:chMax val="1"/>
          <dgm:bulletEnabled val="1"/>
        </dgm:presLayoutVars>
      </dgm:prSet>
      <dgm:spPr/>
    </dgm:pt>
    <dgm:pt modelId="{ACAD0C95-0E1D-4192-9D7A-05453AF06E13}" type="pres">
      <dgm:prSet presAssocID="{AF99D086-C321-401F-B26F-5970413B89C6}" presName="descendantText" presStyleLbl="alignAccFollowNode1" presStyleIdx="0" presStyleCnt="2" custLinFactNeighborY="0">
        <dgm:presLayoutVars>
          <dgm:bulletEnabled val="1"/>
        </dgm:presLayoutVars>
      </dgm:prSet>
      <dgm:spPr/>
    </dgm:pt>
    <dgm:pt modelId="{F325037C-9B62-4917-B621-348DB64A39AA}" type="pres">
      <dgm:prSet presAssocID="{78FD4120-5618-406A-BF77-BBCEFC68004C}" presName="sp" presStyleCnt="0"/>
      <dgm:spPr/>
    </dgm:pt>
    <dgm:pt modelId="{A967DEF3-646A-4956-AF41-B75D296C1D5D}" type="pres">
      <dgm:prSet presAssocID="{3A4A81F6-29B4-49FF-8495-4FCBDEE143F5}" presName="linNode" presStyleCnt="0"/>
      <dgm:spPr/>
    </dgm:pt>
    <dgm:pt modelId="{8323837A-D138-4F72-8880-D398C166BAB3}" type="pres">
      <dgm:prSet presAssocID="{3A4A81F6-29B4-49FF-8495-4FCBDEE143F5}" presName="parentText" presStyleLbl="node1" presStyleIdx="1" presStyleCnt="2">
        <dgm:presLayoutVars>
          <dgm:chMax val="1"/>
          <dgm:bulletEnabled val="1"/>
        </dgm:presLayoutVars>
      </dgm:prSet>
      <dgm:spPr/>
    </dgm:pt>
    <dgm:pt modelId="{980A0CA5-00D6-4C28-88F6-A5A2547A8544}" type="pres">
      <dgm:prSet presAssocID="{3A4A81F6-29B4-49FF-8495-4FCBDEE143F5}" presName="descendantText" presStyleLbl="alignAccFollowNode1" presStyleIdx="1" presStyleCnt="2">
        <dgm:presLayoutVars>
          <dgm:bulletEnabled val="1"/>
        </dgm:presLayoutVars>
      </dgm:prSet>
      <dgm:spPr/>
    </dgm:pt>
  </dgm:ptLst>
  <dgm:cxnLst>
    <dgm:cxn modelId="{385B632F-3051-48C5-8D70-0BB28F7B729F}" srcId="{3A4A81F6-29B4-49FF-8495-4FCBDEE143F5}" destId="{4852AB70-3BC3-4595-A5C4-742927539370}" srcOrd="1" destOrd="0" parTransId="{7460BDC6-BD19-4CC7-A103-1C6F78B44750}" sibTransId="{087E0B1B-7BF4-4919-8F17-0CC62A45982C}"/>
    <dgm:cxn modelId="{3F45E230-A202-45ED-B97E-FE7495A7C6FB}" type="presOf" srcId="{4852AB70-3BC3-4595-A5C4-742927539370}" destId="{980A0CA5-00D6-4C28-88F6-A5A2547A8544}" srcOrd="0" destOrd="1" presId="urn:microsoft.com/office/officeart/2005/8/layout/vList5"/>
    <dgm:cxn modelId="{4DCE0867-B052-4591-B831-D3894BB54036}" type="presOf" srcId="{AF99D086-C321-401F-B26F-5970413B89C6}" destId="{89CA449A-5731-482A-87C1-F3CC2E58C30C}" srcOrd="0" destOrd="0" presId="urn:microsoft.com/office/officeart/2005/8/layout/vList5"/>
    <dgm:cxn modelId="{B787E06C-0967-4036-BA00-09F358B0AF02}" type="presOf" srcId="{BA5FDE4A-020A-4678-BD0C-1B9F133506D4}" destId="{980A0CA5-00D6-4C28-88F6-A5A2547A8544}" srcOrd="0" destOrd="0" presId="urn:microsoft.com/office/officeart/2005/8/layout/vList5"/>
    <dgm:cxn modelId="{75C7A779-4E89-44B5-ABC2-A0DFB620EC32}" type="presOf" srcId="{3A4A81F6-29B4-49FF-8495-4FCBDEE143F5}" destId="{8323837A-D138-4F72-8880-D398C166BAB3}" srcOrd="0" destOrd="0" presId="urn:microsoft.com/office/officeart/2005/8/layout/vList5"/>
    <dgm:cxn modelId="{72E23E80-31D7-49AC-97D7-18F4A0764B21}" type="presOf" srcId="{D0A32AF9-8208-4899-A9F5-381759EFE263}" destId="{ACAD0C95-0E1D-4192-9D7A-05453AF06E13}" srcOrd="0" destOrd="0" presId="urn:microsoft.com/office/officeart/2005/8/layout/vList5"/>
    <dgm:cxn modelId="{AE738388-6BF7-462F-8B49-F25FDB8FA79D}" srcId="{AF99D086-C321-401F-B26F-5970413B89C6}" destId="{D0A32AF9-8208-4899-A9F5-381759EFE263}" srcOrd="0" destOrd="0" parTransId="{FA746A80-4E05-4A1E-817F-7E032AB724E5}" sibTransId="{E6388CCC-8F7B-43BA-A26A-5A8D3F5CF4B2}"/>
    <dgm:cxn modelId="{6DAB5894-F378-473C-A98F-A11F4E383016}" srcId="{3A4A81F6-29B4-49FF-8495-4FCBDEE143F5}" destId="{BA5FDE4A-020A-4678-BD0C-1B9F133506D4}" srcOrd="0" destOrd="0" parTransId="{6E8C740D-4C36-44E6-8E5A-07D072DD5F3B}" sibTransId="{D82530D3-EBEF-4F8D-907C-C6459BA5DA2C}"/>
    <dgm:cxn modelId="{C80233DF-EBC6-4D62-9126-B4477641CA9D}" srcId="{0B6AD932-D20A-4E1B-9638-19AC15A8E435}" destId="{3A4A81F6-29B4-49FF-8495-4FCBDEE143F5}" srcOrd="1" destOrd="0" parTransId="{B59E4434-6658-47D2-A883-41763905B052}" sibTransId="{A443E92B-1C93-4347-A19B-E59333EC07D1}"/>
    <dgm:cxn modelId="{610D02F2-78AA-4822-A5F4-C28DDB2F4805}" type="presOf" srcId="{0B6AD932-D20A-4E1B-9638-19AC15A8E435}" destId="{262C68B7-DA35-443B-BF11-BE850D0FBFAE}" srcOrd="0" destOrd="0" presId="urn:microsoft.com/office/officeart/2005/8/layout/vList5"/>
    <dgm:cxn modelId="{7DBA14F8-0307-480D-8501-2EF8A86E5115}" srcId="{0B6AD932-D20A-4E1B-9638-19AC15A8E435}" destId="{AF99D086-C321-401F-B26F-5970413B89C6}" srcOrd="0" destOrd="0" parTransId="{1A51087C-DE0B-417E-8A9F-2C7A170B7E80}" sibTransId="{78FD4120-5618-406A-BF77-BBCEFC68004C}"/>
    <dgm:cxn modelId="{81508E30-C9D8-4E23-9F3B-279C05944F20}" type="presParOf" srcId="{262C68B7-DA35-443B-BF11-BE850D0FBFAE}" destId="{0663B1FE-F8A7-48D3-8C55-C5C19D2ECF80}" srcOrd="0" destOrd="0" presId="urn:microsoft.com/office/officeart/2005/8/layout/vList5"/>
    <dgm:cxn modelId="{DA5DDDD7-341F-4859-9AA3-105FF3CAAEC1}" type="presParOf" srcId="{0663B1FE-F8A7-48D3-8C55-C5C19D2ECF80}" destId="{89CA449A-5731-482A-87C1-F3CC2E58C30C}" srcOrd="0" destOrd="0" presId="urn:microsoft.com/office/officeart/2005/8/layout/vList5"/>
    <dgm:cxn modelId="{7E61E618-D716-48F1-9790-30D3763BF096}" type="presParOf" srcId="{0663B1FE-F8A7-48D3-8C55-C5C19D2ECF80}" destId="{ACAD0C95-0E1D-4192-9D7A-05453AF06E13}" srcOrd="1" destOrd="0" presId="urn:microsoft.com/office/officeart/2005/8/layout/vList5"/>
    <dgm:cxn modelId="{186EF0A4-3E09-4ADF-8A79-0B9698D2400F}" type="presParOf" srcId="{262C68B7-DA35-443B-BF11-BE850D0FBFAE}" destId="{F325037C-9B62-4917-B621-348DB64A39AA}" srcOrd="1" destOrd="0" presId="urn:microsoft.com/office/officeart/2005/8/layout/vList5"/>
    <dgm:cxn modelId="{D586FC53-1CE6-42A0-84A9-2A614AEFB3D6}" type="presParOf" srcId="{262C68B7-DA35-443B-BF11-BE850D0FBFAE}" destId="{A967DEF3-646A-4956-AF41-B75D296C1D5D}" srcOrd="2" destOrd="0" presId="urn:microsoft.com/office/officeart/2005/8/layout/vList5"/>
    <dgm:cxn modelId="{4B3965BB-7235-4D6A-8634-C8E7C612F9D6}" type="presParOf" srcId="{A967DEF3-646A-4956-AF41-B75D296C1D5D}" destId="{8323837A-D138-4F72-8880-D398C166BAB3}" srcOrd="0" destOrd="0" presId="urn:microsoft.com/office/officeart/2005/8/layout/vList5"/>
    <dgm:cxn modelId="{F6C883C8-80F5-4228-BF8C-C135918FDB00}" type="presParOf" srcId="{A967DEF3-646A-4956-AF41-B75D296C1D5D}" destId="{980A0CA5-00D6-4C28-88F6-A5A2547A854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2D6303-71A6-4805-A892-5BFF114F380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1941C74-6753-49D0-BB11-09D0895436E6}">
      <dgm:prSet/>
      <dgm:spPr>
        <a:solidFill>
          <a:schemeClr val="bg1"/>
        </a:solidFill>
      </dgm:spPr>
      <dgm:t>
        <a:bodyPr/>
        <a:lstStyle/>
        <a:p>
          <a:r>
            <a:rPr lang="en-US" dirty="0"/>
            <a:t>International students can use Flywire to make a payment. If you choose this option, please make sure you choose University of North Texas Health Science Center and not the University of North Texas Denton campus.</a:t>
          </a:r>
        </a:p>
      </dgm:t>
    </dgm:pt>
    <dgm:pt modelId="{A64E6751-C037-4329-9590-D8E65951F6BC}" type="parTrans" cxnId="{4E42ABB5-4BF8-4A9C-B7F2-0EFB0EFEB221}">
      <dgm:prSet/>
      <dgm:spPr/>
      <dgm:t>
        <a:bodyPr/>
        <a:lstStyle/>
        <a:p>
          <a:endParaRPr lang="en-US"/>
        </a:p>
      </dgm:t>
    </dgm:pt>
    <dgm:pt modelId="{3D176B07-DC0C-4F38-B5B5-B3AD2B973BBC}" type="sibTrans" cxnId="{4E42ABB5-4BF8-4A9C-B7F2-0EFB0EFEB221}">
      <dgm:prSet/>
      <dgm:spPr>
        <a:solidFill>
          <a:srgbClr val="253746">
            <a:alpha val="90000"/>
          </a:srgbClr>
        </a:solidFill>
      </dgm:spPr>
      <dgm:t>
        <a:bodyPr/>
        <a:lstStyle/>
        <a:p>
          <a:endParaRPr lang="en-US"/>
        </a:p>
      </dgm:t>
    </dgm:pt>
    <dgm:pt modelId="{F3B57B25-5577-4048-8CC8-CD112946ECF2}">
      <dgm:prSet custT="1"/>
      <dgm:spPr>
        <a:solidFill>
          <a:srgbClr val="007D92"/>
        </a:solidFill>
        <a:ln w="25400"/>
      </dgm:spPr>
      <dgm:t>
        <a:bodyPr/>
        <a:lstStyle/>
        <a:p>
          <a:pPr algn="ctr"/>
          <a:r>
            <a:rPr lang="en-US" sz="2000" dirty="0"/>
            <a:t> Go to pay.flywire.com</a:t>
          </a:r>
        </a:p>
      </dgm:t>
    </dgm:pt>
    <dgm:pt modelId="{EA1C984E-5A83-48F6-9FF7-151295D82455}" type="parTrans" cxnId="{D57DB0BC-158C-43CE-859F-CFB989D6311C}">
      <dgm:prSet/>
      <dgm:spPr/>
      <dgm:t>
        <a:bodyPr/>
        <a:lstStyle/>
        <a:p>
          <a:endParaRPr lang="en-US"/>
        </a:p>
      </dgm:t>
    </dgm:pt>
    <dgm:pt modelId="{E798204C-70A8-4BEF-803D-B4BCB2763D7E}" type="sibTrans" cxnId="{D57DB0BC-158C-43CE-859F-CFB989D6311C}">
      <dgm:prSet/>
      <dgm:spPr>
        <a:solidFill>
          <a:srgbClr val="253746">
            <a:alpha val="90000"/>
          </a:srgbClr>
        </a:solidFill>
      </dgm:spPr>
      <dgm:t>
        <a:bodyPr/>
        <a:lstStyle/>
        <a:p>
          <a:endParaRPr lang="en-US"/>
        </a:p>
      </dgm:t>
    </dgm:pt>
    <dgm:pt modelId="{A5E94150-C9AD-4634-9B45-D677A3FD3E45}">
      <dgm:prSet custT="1"/>
      <dgm:spPr>
        <a:solidFill>
          <a:srgbClr val="007D92"/>
        </a:solidFill>
        <a:ln>
          <a:solidFill>
            <a:scrgbClr r="0" g="0" b="0"/>
          </a:solidFill>
        </a:ln>
      </dgm:spPr>
      <dgm:t>
        <a:bodyPr/>
        <a:lstStyle/>
        <a:p>
          <a:pPr algn="ctr"/>
          <a:r>
            <a:rPr lang="en-US" sz="1800" dirty="0"/>
            <a:t>Find your educational institution (</a:t>
          </a:r>
          <a:r>
            <a:rPr lang="en-US" sz="1800" b="1" dirty="0"/>
            <a:t>University of North Texas Health Science Center</a:t>
          </a:r>
          <a:r>
            <a:rPr lang="en-US" sz="1800" dirty="0"/>
            <a:t>), select your country, and choose a payment method. Fill in your details, make your payment, and receive your confirmation.</a:t>
          </a:r>
        </a:p>
      </dgm:t>
    </dgm:pt>
    <dgm:pt modelId="{215ECA77-C5BC-4D04-A124-8FDE8A7000F9}" type="parTrans" cxnId="{D3AE28BB-35E6-47E4-9921-D1C9CBBF4D74}">
      <dgm:prSet/>
      <dgm:spPr/>
      <dgm:t>
        <a:bodyPr/>
        <a:lstStyle/>
        <a:p>
          <a:endParaRPr lang="en-US"/>
        </a:p>
      </dgm:t>
    </dgm:pt>
    <dgm:pt modelId="{828384DF-CC3D-47F3-8BF4-3519899E897E}" type="sibTrans" cxnId="{D3AE28BB-35E6-47E4-9921-D1C9CBBF4D74}">
      <dgm:prSet/>
      <dgm:spPr>
        <a:solidFill>
          <a:srgbClr val="253746">
            <a:alpha val="90000"/>
          </a:srgbClr>
        </a:solidFill>
      </dgm:spPr>
      <dgm:t>
        <a:bodyPr/>
        <a:lstStyle/>
        <a:p>
          <a:endParaRPr lang="en-US"/>
        </a:p>
      </dgm:t>
    </dgm:pt>
    <dgm:pt modelId="{F761CFB0-C12F-4472-8CAD-EEA0AE6D8BC0}">
      <dgm:prSet custT="1"/>
      <dgm:spPr>
        <a:solidFill>
          <a:srgbClr val="007D92"/>
        </a:solidFill>
        <a:ln>
          <a:solidFill>
            <a:scrgbClr r="0" g="0" b="0"/>
          </a:solidFill>
        </a:ln>
      </dgm:spPr>
      <dgm:t>
        <a:bodyPr/>
        <a:lstStyle/>
        <a:p>
          <a:pPr algn="ctr"/>
          <a:r>
            <a:rPr lang="en-US" sz="1800" dirty="0"/>
            <a:t>If you have any questions, you may contact Flywire at:</a:t>
          </a:r>
        </a:p>
      </dgm:t>
    </dgm:pt>
    <dgm:pt modelId="{BD308E65-2223-4B22-AA53-31667D716509}" type="parTrans" cxnId="{1E1281DC-141A-497A-A5D3-95898793E6DD}">
      <dgm:prSet/>
      <dgm:spPr/>
      <dgm:t>
        <a:bodyPr/>
        <a:lstStyle/>
        <a:p>
          <a:endParaRPr lang="en-US"/>
        </a:p>
      </dgm:t>
    </dgm:pt>
    <dgm:pt modelId="{5CAD37F9-A3E6-41E3-B455-73AAE7495CAB}" type="sibTrans" cxnId="{1E1281DC-141A-497A-A5D3-95898793E6DD}">
      <dgm:prSet/>
      <dgm:spPr/>
      <dgm:t>
        <a:bodyPr/>
        <a:lstStyle/>
        <a:p>
          <a:endParaRPr lang="en-US"/>
        </a:p>
      </dgm:t>
    </dgm:pt>
    <dgm:pt modelId="{42F58429-D9AD-4F14-A943-2CA64038E0C1}">
      <dgm:prSet custT="1"/>
      <dgm:spPr>
        <a:solidFill>
          <a:srgbClr val="007D92"/>
        </a:solidFill>
        <a:ln>
          <a:solidFill>
            <a:scrgbClr r="0" g="0" b="0"/>
          </a:solidFill>
        </a:ln>
      </dgm:spPr>
      <dgm:t>
        <a:bodyPr/>
        <a:lstStyle/>
        <a:p>
          <a:pPr algn="ctr"/>
          <a:r>
            <a:rPr lang="en-US" sz="1800" dirty="0"/>
            <a:t>Phone: 1-800-346-9252</a:t>
          </a:r>
        </a:p>
      </dgm:t>
    </dgm:pt>
    <dgm:pt modelId="{DA9ADEF5-1B7C-4A0F-8F10-E246B4709AA3}" type="parTrans" cxnId="{264AF06C-EED1-414B-BA7A-BC7DBBC4F437}">
      <dgm:prSet/>
      <dgm:spPr/>
      <dgm:t>
        <a:bodyPr/>
        <a:lstStyle/>
        <a:p>
          <a:endParaRPr lang="en-US"/>
        </a:p>
      </dgm:t>
    </dgm:pt>
    <dgm:pt modelId="{E423E24A-F8ED-448A-A9AB-3711C86979D9}" type="sibTrans" cxnId="{264AF06C-EED1-414B-BA7A-BC7DBBC4F437}">
      <dgm:prSet/>
      <dgm:spPr/>
      <dgm:t>
        <a:bodyPr/>
        <a:lstStyle/>
        <a:p>
          <a:endParaRPr lang="en-US"/>
        </a:p>
      </dgm:t>
    </dgm:pt>
    <dgm:pt modelId="{3B2ADB04-D6C3-4D56-9DB3-7884AE5A51A4}">
      <dgm:prSet custT="1"/>
      <dgm:spPr>
        <a:solidFill>
          <a:srgbClr val="007D92"/>
        </a:solidFill>
        <a:ln>
          <a:solidFill>
            <a:scrgbClr r="0" g="0" b="0"/>
          </a:solidFill>
        </a:ln>
      </dgm:spPr>
      <dgm:t>
        <a:bodyPr/>
        <a:lstStyle/>
        <a:p>
          <a:pPr algn="ctr"/>
          <a:r>
            <a:rPr lang="en-US" sz="1800" dirty="0"/>
            <a:t>Email:</a:t>
          </a:r>
          <a:r>
            <a:rPr lang="en-US" sz="1800" dirty="0">
              <a:solidFill>
                <a:srgbClr val="FFFFFF"/>
              </a:solidFill>
            </a:rPr>
            <a:t> </a:t>
          </a:r>
          <a:r>
            <a:rPr lang="en-US" sz="1800" i="1" u="sng" dirty="0">
              <a:solidFill>
                <a:srgbClr val="FFFFFF"/>
              </a:solidFill>
              <a:hlinkClick xmlns:r="http://schemas.openxmlformats.org/officeDocument/2006/relationships" r:id="rId1">
                <a:extLst>
                  <a:ext uri="{A12FA001-AC4F-418D-AE19-62706E023703}">
                    <ahyp:hlinkClr xmlns:ahyp="http://schemas.microsoft.com/office/drawing/2018/hyperlinkcolor" val="tx"/>
                  </a:ext>
                </a:extLst>
              </a:hlinkClick>
            </a:rPr>
            <a:t>support@flywire.com</a:t>
          </a:r>
          <a:endParaRPr lang="en-US" sz="1800" dirty="0">
            <a:solidFill>
              <a:srgbClr val="FFFFFF"/>
            </a:solidFill>
          </a:endParaRPr>
        </a:p>
      </dgm:t>
    </dgm:pt>
    <dgm:pt modelId="{00DEA48F-B8A5-4DF0-8AC6-864D72902D8B}" type="parTrans" cxnId="{3DA92E5A-10C9-49D8-A2D6-44FB2A68373F}">
      <dgm:prSet/>
      <dgm:spPr/>
      <dgm:t>
        <a:bodyPr/>
        <a:lstStyle/>
        <a:p>
          <a:endParaRPr lang="en-US"/>
        </a:p>
      </dgm:t>
    </dgm:pt>
    <dgm:pt modelId="{B8EAF0C0-7696-470F-80AC-79AAAED2C5AE}" type="sibTrans" cxnId="{3DA92E5A-10C9-49D8-A2D6-44FB2A68373F}">
      <dgm:prSet/>
      <dgm:spPr/>
      <dgm:t>
        <a:bodyPr/>
        <a:lstStyle/>
        <a:p>
          <a:endParaRPr lang="en-US"/>
        </a:p>
      </dgm:t>
    </dgm:pt>
    <dgm:pt modelId="{E7B281A1-0F85-4B84-A256-635FC7868F77}">
      <dgm:prSet custT="1"/>
      <dgm:spPr>
        <a:solidFill>
          <a:srgbClr val="007D92"/>
        </a:solidFill>
        <a:ln>
          <a:solidFill>
            <a:scrgbClr r="0" g="0" b="0"/>
          </a:solidFill>
        </a:ln>
      </dgm:spPr>
      <dgm:t>
        <a:bodyPr/>
        <a:lstStyle/>
        <a:p>
          <a:pPr algn="ctr"/>
          <a:r>
            <a:rPr lang="en-US" sz="1800" dirty="0">
              <a:solidFill>
                <a:srgbClr val="FFFFFF"/>
              </a:solidFill>
            </a:rPr>
            <a:t>https://help.flywire.com</a:t>
          </a:r>
        </a:p>
      </dgm:t>
    </dgm:pt>
    <dgm:pt modelId="{40D3E763-BA39-4055-B595-88CC0EE08D5C}" type="parTrans" cxnId="{E05E3A19-AE40-45FC-93CF-3C6D9122A1FD}">
      <dgm:prSet/>
      <dgm:spPr/>
      <dgm:t>
        <a:bodyPr/>
        <a:lstStyle/>
        <a:p>
          <a:endParaRPr lang="en-US"/>
        </a:p>
      </dgm:t>
    </dgm:pt>
    <dgm:pt modelId="{A0E44C0F-D7ED-413B-BF43-FC08117CFE51}" type="sibTrans" cxnId="{E05E3A19-AE40-45FC-93CF-3C6D9122A1FD}">
      <dgm:prSet/>
      <dgm:spPr/>
      <dgm:t>
        <a:bodyPr/>
        <a:lstStyle/>
        <a:p>
          <a:endParaRPr lang="en-US"/>
        </a:p>
      </dgm:t>
    </dgm:pt>
    <dgm:pt modelId="{CF677BC9-B8CC-47BF-B398-DCBFECAF58DA}" type="pres">
      <dgm:prSet presAssocID="{272D6303-71A6-4805-A892-5BFF114F3806}" presName="outerComposite" presStyleCnt="0">
        <dgm:presLayoutVars>
          <dgm:chMax val="5"/>
          <dgm:dir/>
          <dgm:resizeHandles val="exact"/>
        </dgm:presLayoutVars>
      </dgm:prSet>
      <dgm:spPr/>
    </dgm:pt>
    <dgm:pt modelId="{B9D3A783-BE75-45F1-BB46-68981B06F726}" type="pres">
      <dgm:prSet presAssocID="{272D6303-71A6-4805-A892-5BFF114F3806}" presName="dummyMaxCanvas" presStyleCnt="0">
        <dgm:presLayoutVars/>
      </dgm:prSet>
      <dgm:spPr/>
    </dgm:pt>
    <dgm:pt modelId="{082FEFD5-1504-4964-AB34-E077196AE800}" type="pres">
      <dgm:prSet presAssocID="{272D6303-71A6-4805-A892-5BFF114F3806}" presName="FourNodes_1" presStyleLbl="node1" presStyleIdx="0" presStyleCnt="4" custScaleY="67342">
        <dgm:presLayoutVars>
          <dgm:bulletEnabled val="1"/>
        </dgm:presLayoutVars>
      </dgm:prSet>
      <dgm:spPr/>
    </dgm:pt>
    <dgm:pt modelId="{5E484AE8-CBA9-467D-BE7C-6EC4E5A5B44C}" type="pres">
      <dgm:prSet presAssocID="{272D6303-71A6-4805-A892-5BFF114F3806}" presName="FourNodes_2" presStyleLbl="node1" presStyleIdx="1" presStyleCnt="4" custLinFactY="-416" custLinFactNeighborX="-3914" custLinFactNeighborY="-100000">
        <dgm:presLayoutVars>
          <dgm:bulletEnabled val="1"/>
        </dgm:presLayoutVars>
      </dgm:prSet>
      <dgm:spPr/>
    </dgm:pt>
    <dgm:pt modelId="{5D55E869-F892-47DA-A440-5942B6992AD3}" type="pres">
      <dgm:prSet presAssocID="{272D6303-71A6-4805-A892-5BFF114F3806}" presName="FourNodes_3" presStyleLbl="node1" presStyleIdx="2" presStyleCnt="4" custScaleY="96704" custLinFactY="-1724" custLinFactNeighborX="-3715" custLinFactNeighborY="-100000">
        <dgm:presLayoutVars>
          <dgm:bulletEnabled val="1"/>
        </dgm:presLayoutVars>
      </dgm:prSet>
      <dgm:spPr/>
    </dgm:pt>
    <dgm:pt modelId="{4A43D9E1-691D-4FCB-9783-1E31DE2433C3}" type="pres">
      <dgm:prSet presAssocID="{272D6303-71A6-4805-A892-5BFF114F3806}" presName="FourNodes_4" presStyleLbl="node1" presStyleIdx="3" presStyleCnt="4" custScaleY="146972" custLinFactNeighborX="-688" custLinFactNeighborY="-47559">
        <dgm:presLayoutVars>
          <dgm:bulletEnabled val="1"/>
        </dgm:presLayoutVars>
      </dgm:prSet>
      <dgm:spPr/>
    </dgm:pt>
    <dgm:pt modelId="{CBB6FBA4-21BB-4CAF-9933-A2DCDB62EB36}" type="pres">
      <dgm:prSet presAssocID="{272D6303-71A6-4805-A892-5BFF114F3806}" presName="FourConn_1-2" presStyleLbl="fgAccFollowNode1" presStyleIdx="0" presStyleCnt="3" custScaleY="110637">
        <dgm:presLayoutVars>
          <dgm:bulletEnabled val="1"/>
        </dgm:presLayoutVars>
      </dgm:prSet>
      <dgm:spPr/>
    </dgm:pt>
    <dgm:pt modelId="{67B92A48-DB19-4C36-B88D-C6A1713275E8}" type="pres">
      <dgm:prSet presAssocID="{272D6303-71A6-4805-A892-5BFF114F3806}" presName="FourConn_2-3" presStyleLbl="fgAccFollowNode1" presStyleIdx="1" presStyleCnt="3" custScaleY="104677">
        <dgm:presLayoutVars>
          <dgm:bulletEnabled val="1"/>
        </dgm:presLayoutVars>
      </dgm:prSet>
      <dgm:spPr/>
    </dgm:pt>
    <dgm:pt modelId="{AB0399D8-8171-4A20-9760-6B260D74CEA6}" type="pres">
      <dgm:prSet presAssocID="{272D6303-71A6-4805-A892-5BFF114F3806}" presName="FourConn_3-4" presStyleLbl="fgAccFollowNode1" presStyleIdx="2" presStyleCnt="3" custScaleY="100000">
        <dgm:presLayoutVars>
          <dgm:bulletEnabled val="1"/>
        </dgm:presLayoutVars>
      </dgm:prSet>
      <dgm:spPr/>
    </dgm:pt>
    <dgm:pt modelId="{98779CC2-C653-4437-83EB-6F25D0849796}" type="pres">
      <dgm:prSet presAssocID="{272D6303-71A6-4805-A892-5BFF114F3806}" presName="FourNodes_1_text" presStyleLbl="node1" presStyleIdx="3" presStyleCnt="4">
        <dgm:presLayoutVars>
          <dgm:bulletEnabled val="1"/>
        </dgm:presLayoutVars>
      </dgm:prSet>
      <dgm:spPr/>
    </dgm:pt>
    <dgm:pt modelId="{793D2A31-947A-4B8F-AE89-248D640F6B2F}" type="pres">
      <dgm:prSet presAssocID="{272D6303-71A6-4805-A892-5BFF114F3806}" presName="FourNodes_2_text" presStyleLbl="node1" presStyleIdx="3" presStyleCnt="4">
        <dgm:presLayoutVars>
          <dgm:bulletEnabled val="1"/>
        </dgm:presLayoutVars>
      </dgm:prSet>
      <dgm:spPr/>
    </dgm:pt>
    <dgm:pt modelId="{E7E70BCB-6175-4A7F-9FA2-2A65DA75A9E8}" type="pres">
      <dgm:prSet presAssocID="{272D6303-71A6-4805-A892-5BFF114F3806}" presName="FourNodes_3_text" presStyleLbl="node1" presStyleIdx="3" presStyleCnt="4">
        <dgm:presLayoutVars>
          <dgm:bulletEnabled val="1"/>
        </dgm:presLayoutVars>
      </dgm:prSet>
      <dgm:spPr/>
    </dgm:pt>
    <dgm:pt modelId="{7A611487-3300-458C-B675-41A1DDA7550F}" type="pres">
      <dgm:prSet presAssocID="{272D6303-71A6-4805-A892-5BFF114F3806}" presName="FourNodes_4_text" presStyleLbl="node1" presStyleIdx="3" presStyleCnt="4">
        <dgm:presLayoutVars>
          <dgm:bulletEnabled val="1"/>
        </dgm:presLayoutVars>
      </dgm:prSet>
      <dgm:spPr/>
    </dgm:pt>
  </dgm:ptLst>
  <dgm:cxnLst>
    <dgm:cxn modelId="{0AF99A04-2BB2-4FB7-9331-938EA19B2133}" type="presOf" srcId="{828384DF-CC3D-47F3-8BF4-3519899E897E}" destId="{AB0399D8-8171-4A20-9760-6B260D74CEA6}" srcOrd="0" destOrd="0" presId="urn:microsoft.com/office/officeart/2005/8/layout/vProcess5"/>
    <dgm:cxn modelId="{E05E3A19-AE40-45FC-93CF-3C6D9122A1FD}" srcId="{F761CFB0-C12F-4472-8CAD-EEA0AE6D8BC0}" destId="{E7B281A1-0F85-4B84-A256-635FC7868F77}" srcOrd="2" destOrd="0" parTransId="{40D3E763-BA39-4055-B595-88CC0EE08D5C}" sibTransId="{A0E44C0F-D7ED-413B-BF43-FC08117CFE51}"/>
    <dgm:cxn modelId="{5A24631C-0144-4348-A0E4-AC2B43AC37D4}" type="presOf" srcId="{3B2ADB04-D6C3-4D56-9DB3-7884AE5A51A4}" destId="{7A611487-3300-458C-B675-41A1DDA7550F}" srcOrd="1" destOrd="2" presId="urn:microsoft.com/office/officeart/2005/8/layout/vProcess5"/>
    <dgm:cxn modelId="{F49E0B2B-BF91-4221-87A5-A9F869A57F1B}" type="presOf" srcId="{F761CFB0-C12F-4472-8CAD-EEA0AE6D8BC0}" destId="{4A43D9E1-691D-4FCB-9783-1E31DE2433C3}" srcOrd="0" destOrd="0" presId="urn:microsoft.com/office/officeart/2005/8/layout/vProcess5"/>
    <dgm:cxn modelId="{B1003135-37CF-4DBA-B3DB-6573054FBED5}" type="presOf" srcId="{F3B57B25-5577-4048-8CC8-CD112946ECF2}" destId="{5E484AE8-CBA9-467D-BE7C-6EC4E5A5B44C}" srcOrd="0" destOrd="0" presId="urn:microsoft.com/office/officeart/2005/8/layout/vProcess5"/>
    <dgm:cxn modelId="{C2863240-84F7-4512-BF7C-379027293EAC}" type="presOf" srcId="{61941C74-6753-49D0-BB11-09D0895436E6}" destId="{082FEFD5-1504-4964-AB34-E077196AE800}" srcOrd="0" destOrd="0" presId="urn:microsoft.com/office/officeart/2005/8/layout/vProcess5"/>
    <dgm:cxn modelId="{264AF06C-EED1-414B-BA7A-BC7DBBC4F437}" srcId="{F761CFB0-C12F-4472-8CAD-EEA0AE6D8BC0}" destId="{42F58429-D9AD-4F14-A943-2CA64038E0C1}" srcOrd="0" destOrd="0" parTransId="{DA9ADEF5-1B7C-4A0F-8F10-E246B4709AA3}" sibTransId="{E423E24A-F8ED-448A-A9AB-3711C86979D9}"/>
    <dgm:cxn modelId="{3FA18670-79B2-4BC6-98AB-B1306C34BEA3}" type="presOf" srcId="{42F58429-D9AD-4F14-A943-2CA64038E0C1}" destId="{7A611487-3300-458C-B675-41A1DDA7550F}" srcOrd="1" destOrd="1" presId="urn:microsoft.com/office/officeart/2005/8/layout/vProcess5"/>
    <dgm:cxn modelId="{C280F153-5D11-49D8-B989-0231695107C4}" type="presOf" srcId="{3B2ADB04-D6C3-4D56-9DB3-7884AE5A51A4}" destId="{4A43D9E1-691D-4FCB-9783-1E31DE2433C3}" srcOrd="0" destOrd="2" presId="urn:microsoft.com/office/officeart/2005/8/layout/vProcess5"/>
    <dgm:cxn modelId="{79BD6D77-21F4-4D7C-8F2C-55604198C98F}" type="presOf" srcId="{42F58429-D9AD-4F14-A943-2CA64038E0C1}" destId="{4A43D9E1-691D-4FCB-9783-1E31DE2433C3}" srcOrd="0" destOrd="1" presId="urn:microsoft.com/office/officeart/2005/8/layout/vProcess5"/>
    <dgm:cxn modelId="{3DA92E5A-10C9-49D8-A2D6-44FB2A68373F}" srcId="{F761CFB0-C12F-4472-8CAD-EEA0AE6D8BC0}" destId="{3B2ADB04-D6C3-4D56-9DB3-7884AE5A51A4}" srcOrd="1" destOrd="0" parTransId="{00DEA48F-B8A5-4DF0-8AC6-864D72902D8B}" sibTransId="{B8EAF0C0-7696-470F-80AC-79AAAED2C5AE}"/>
    <dgm:cxn modelId="{9A528586-3031-4824-8ECB-784CA9FBA790}" type="presOf" srcId="{E7B281A1-0F85-4B84-A256-635FC7868F77}" destId="{7A611487-3300-458C-B675-41A1DDA7550F}" srcOrd="1" destOrd="3" presId="urn:microsoft.com/office/officeart/2005/8/layout/vProcess5"/>
    <dgm:cxn modelId="{5AFCA99E-4AC8-4C12-99E7-6E962BB69A11}" type="presOf" srcId="{A5E94150-C9AD-4634-9B45-D677A3FD3E45}" destId="{5D55E869-F892-47DA-A440-5942B6992AD3}" srcOrd="0" destOrd="0" presId="urn:microsoft.com/office/officeart/2005/8/layout/vProcess5"/>
    <dgm:cxn modelId="{9680A5A1-3FA0-4A1D-AEBD-3A7C4F574125}" type="presOf" srcId="{A5E94150-C9AD-4634-9B45-D677A3FD3E45}" destId="{E7E70BCB-6175-4A7F-9FA2-2A65DA75A9E8}" srcOrd="1" destOrd="0" presId="urn:microsoft.com/office/officeart/2005/8/layout/vProcess5"/>
    <dgm:cxn modelId="{86604CAB-F962-4B74-8297-7A9006E317DD}" type="presOf" srcId="{272D6303-71A6-4805-A892-5BFF114F3806}" destId="{CF677BC9-B8CC-47BF-B398-DCBFECAF58DA}" srcOrd="0" destOrd="0" presId="urn:microsoft.com/office/officeart/2005/8/layout/vProcess5"/>
    <dgm:cxn modelId="{AFC79BB0-D91B-46EE-A11D-C098FFC24F3E}" type="presOf" srcId="{E7B281A1-0F85-4B84-A256-635FC7868F77}" destId="{4A43D9E1-691D-4FCB-9783-1E31DE2433C3}" srcOrd="0" destOrd="3" presId="urn:microsoft.com/office/officeart/2005/8/layout/vProcess5"/>
    <dgm:cxn modelId="{4E42ABB5-4BF8-4A9C-B7F2-0EFB0EFEB221}" srcId="{272D6303-71A6-4805-A892-5BFF114F3806}" destId="{61941C74-6753-49D0-BB11-09D0895436E6}" srcOrd="0" destOrd="0" parTransId="{A64E6751-C037-4329-9590-D8E65951F6BC}" sibTransId="{3D176B07-DC0C-4F38-B5B5-B3AD2B973BBC}"/>
    <dgm:cxn modelId="{D3AE28BB-35E6-47E4-9921-D1C9CBBF4D74}" srcId="{272D6303-71A6-4805-A892-5BFF114F3806}" destId="{A5E94150-C9AD-4634-9B45-D677A3FD3E45}" srcOrd="2" destOrd="0" parTransId="{215ECA77-C5BC-4D04-A124-8FDE8A7000F9}" sibTransId="{828384DF-CC3D-47F3-8BF4-3519899E897E}"/>
    <dgm:cxn modelId="{D57DB0BC-158C-43CE-859F-CFB989D6311C}" srcId="{272D6303-71A6-4805-A892-5BFF114F3806}" destId="{F3B57B25-5577-4048-8CC8-CD112946ECF2}" srcOrd="1" destOrd="0" parTransId="{EA1C984E-5A83-48F6-9FF7-151295D82455}" sibTransId="{E798204C-70A8-4BEF-803D-B4BCB2763D7E}"/>
    <dgm:cxn modelId="{5F1775C8-8B61-408F-876B-03DF362165C1}" type="presOf" srcId="{F761CFB0-C12F-4472-8CAD-EEA0AE6D8BC0}" destId="{7A611487-3300-458C-B675-41A1DDA7550F}" srcOrd="1" destOrd="0" presId="urn:microsoft.com/office/officeart/2005/8/layout/vProcess5"/>
    <dgm:cxn modelId="{D93D08CA-7652-4807-B96A-2E15D11AB07A}" type="presOf" srcId="{F3B57B25-5577-4048-8CC8-CD112946ECF2}" destId="{793D2A31-947A-4B8F-AE89-248D640F6B2F}" srcOrd="1" destOrd="0" presId="urn:microsoft.com/office/officeart/2005/8/layout/vProcess5"/>
    <dgm:cxn modelId="{1E1281DC-141A-497A-A5D3-95898793E6DD}" srcId="{272D6303-71A6-4805-A892-5BFF114F3806}" destId="{F761CFB0-C12F-4472-8CAD-EEA0AE6D8BC0}" srcOrd="3" destOrd="0" parTransId="{BD308E65-2223-4B22-AA53-31667D716509}" sibTransId="{5CAD37F9-A3E6-41E3-B455-73AAE7495CAB}"/>
    <dgm:cxn modelId="{4F8289E1-6F51-4CBA-A956-8BFE5CEDEE0C}" type="presOf" srcId="{3D176B07-DC0C-4F38-B5B5-B3AD2B973BBC}" destId="{CBB6FBA4-21BB-4CAF-9933-A2DCDB62EB36}" srcOrd="0" destOrd="0" presId="urn:microsoft.com/office/officeart/2005/8/layout/vProcess5"/>
    <dgm:cxn modelId="{3BBBAFED-A4EC-46E8-AA2D-B3A516B26451}" type="presOf" srcId="{E798204C-70A8-4BEF-803D-B4BCB2763D7E}" destId="{67B92A48-DB19-4C36-B88D-C6A1713275E8}" srcOrd="0" destOrd="0" presId="urn:microsoft.com/office/officeart/2005/8/layout/vProcess5"/>
    <dgm:cxn modelId="{027DD3F6-66CC-4501-9BFA-EA4DE7BE06E8}" type="presOf" srcId="{61941C74-6753-49D0-BB11-09D0895436E6}" destId="{98779CC2-C653-4437-83EB-6F25D0849796}" srcOrd="1" destOrd="0" presId="urn:microsoft.com/office/officeart/2005/8/layout/vProcess5"/>
    <dgm:cxn modelId="{41B98CD5-4BA3-4186-8523-C7D35B077B8B}" type="presParOf" srcId="{CF677BC9-B8CC-47BF-B398-DCBFECAF58DA}" destId="{B9D3A783-BE75-45F1-BB46-68981B06F726}" srcOrd="0" destOrd="0" presId="urn:microsoft.com/office/officeart/2005/8/layout/vProcess5"/>
    <dgm:cxn modelId="{0DC1FEBD-E0AD-4923-B4D4-6E1C746D2AA3}" type="presParOf" srcId="{CF677BC9-B8CC-47BF-B398-DCBFECAF58DA}" destId="{082FEFD5-1504-4964-AB34-E077196AE800}" srcOrd="1" destOrd="0" presId="urn:microsoft.com/office/officeart/2005/8/layout/vProcess5"/>
    <dgm:cxn modelId="{9B1D142A-FD8C-4C66-9614-C19FE98AF016}" type="presParOf" srcId="{CF677BC9-B8CC-47BF-B398-DCBFECAF58DA}" destId="{5E484AE8-CBA9-467D-BE7C-6EC4E5A5B44C}" srcOrd="2" destOrd="0" presId="urn:microsoft.com/office/officeart/2005/8/layout/vProcess5"/>
    <dgm:cxn modelId="{B2C19ACA-48D1-410C-A6A1-B348153C6434}" type="presParOf" srcId="{CF677BC9-B8CC-47BF-B398-DCBFECAF58DA}" destId="{5D55E869-F892-47DA-A440-5942B6992AD3}" srcOrd="3" destOrd="0" presId="urn:microsoft.com/office/officeart/2005/8/layout/vProcess5"/>
    <dgm:cxn modelId="{5AEF2D69-B62B-425E-B301-1A799382100C}" type="presParOf" srcId="{CF677BC9-B8CC-47BF-B398-DCBFECAF58DA}" destId="{4A43D9E1-691D-4FCB-9783-1E31DE2433C3}" srcOrd="4" destOrd="0" presId="urn:microsoft.com/office/officeart/2005/8/layout/vProcess5"/>
    <dgm:cxn modelId="{A130C41B-6426-4FF9-9595-2075F9487F33}" type="presParOf" srcId="{CF677BC9-B8CC-47BF-B398-DCBFECAF58DA}" destId="{CBB6FBA4-21BB-4CAF-9933-A2DCDB62EB36}" srcOrd="5" destOrd="0" presId="urn:microsoft.com/office/officeart/2005/8/layout/vProcess5"/>
    <dgm:cxn modelId="{457850D8-D9B6-460B-BA62-F4A7D019B913}" type="presParOf" srcId="{CF677BC9-B8CC-47BF-B398-DCBFECAF58DA}" destId="{67B92A48-DB19-4C36-B88D-C6A1713275E8}" srcOrd="6" destOrd="0" presId="urn:microsoft.com/office/officeart/2005/8/layout/vProcess5"/>
    <dgm:cxn modelId="{DED4BEC8-F47F-4828-89CD-993F5EF2CE26}" type="presParOf" srcId="{CF677BC9-B8CC-47BF-B398-DCBFECAF58DA}" destId="{AB0399D8-8171-4A20-9760-6B260D74CEA6}" srcOrd="7" destOrd="0" presId="urn:microsoft.com/office/officeart/2005/8/layout/vProcess5"/>
    <dgm:cxn modelId="{81D812E3-0425-4C2B-868E-13BACF1237D9}" type="presParOf" srcId="{CF677BC9-B8CC-47BF-B398-DCBFECAF58DA}" destId="{98779CC2-C653-4437-83EB-6F25D0849796}" srcOrd="8" destOrd="0" presId="urn:microsoft.com/office/officeart/2005/8/layout/vProcess5"/>
    <dgm:cxn modelId="{D210D423-4D95-4F3E-9A77-7ED5E8991437}" type="presParOf" srcId="{CF677BC9-B8CC-47BF-B398-DCBFECAF58DA}" destId="{793D2A31-947A-4B8F-AE89-248D640F6B2F}" srcOrd="9" destOrd="0" presId="urn:microsoft.com/office/officeart/2005/8/layout/vProcess5"/>
    <dgm:cxn modelId="{1A0CFB11-13D7-44BE-98D6-0E8C4C39E392}" type="presParOf" srcId="{CF677BC9-B8CC-47BF-B398-DCBFECAF58DA}" destId="{E7E70BCB-6175-4A7F-9FA2-2A65DA75A9E8}" srcOrd="10" destOrd="0" presId="urn:microsoft.com/office/officeart/2005/8/layout/vProcess5"/>
    <dgm:cxn modelId="{20003C3C-0B3F-4399-82D7-21B22EE0F1F0}" type="presParOf" srcId="{CF677BC9-B8CC-47BF-B398-DCBFECAF58DA}" destId="{7A611487-3300-458C-B675-41A1DDA7550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E4934A-2D4D-4627-AB9C-1C44F95E4A1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AD255E85-9DAA-4974-A909-CBFA6A9BF42B}">
      <dgm:prSet custT="1"/>
      <dgm:spPr>
        <a:solidFill>
          <a:srgbClr val="253746"/>
        </a:solidFill>
      </dgm:spPr>
      <dgm:t>
        <a:bodyPr/>
        <a:lstStyle/>
        <a:p>
          <a:r>
            <a:rPr lang="en-US" sz="1800" dirty="0"/>
            <a:t>After your Financial Aid is disbursed, Student Finance will process refunds approximately 10 days prior to start of classes.</a:t>
          </a:r>
        </a:p>
      </dgm:t>
    </dgm:pt>
    <dgm:pt modelId="{C637135F-0631-4C1F-AE2F-0F5EB6AF80BF}" type="parTrans" cxnId="{02AA1AC5-A94E-433F-BEDF-1035435F702D}">
      <dgm:prSet/>
      <dgm:spPr/>
      <dgm:t>
        <a:bodyPr/>
        <a:lstStyle/>
        <a:p>
          <a:endParaRPr lang="en-US"/>
        </a:p>
      </dgm:t>
    </dgm:pt>
    <dgm:pt modelId="{9E4E9DE2-426F-4AE6-9D79-DFB653ADC4B8}" type="sibTrans" cxnId="{02AA1AC5-A94E-433F-BEDF-1035435F702D}">
      <dgm:prSet/>
      <dgm:spPr/>
      <dgm:t>
        <a:bodyPr/>
        <a:lstStyle/>
        <a:p>
          <a:endParaRPr lang="en-US"/>
        </a:p>
      </dgm:t>
    </dgm:pt>
    <dgm:pt modelId="{5C7A80FF-CCC4-4D27-B64B-897797FF5DE5}">
      <dgm:prSet custT="1"/>
      <dgm:spPr>
        <a:solidFill>
          <a:srgbClr val="253746"/>
        </a:solidFill>
      </dgm:spPr>
      <dgm:t>
        <a:bodyPr/>
        <a:lstStyle/>
        <a:p>
          <a:r>
            <a:rPr lang="en-US" sz="1800" dirty="0"/>
            <a:t>Refunds are normally processed on Tuesdays and Thursdays.</a:t>
          </a:r>
        </a:p>
      </dgm:t>
    </dgm:pt>
    <dgm:pt modelId="{E094E174-8977-47E2-B8E3-35D4A212B458}" type="parTrans" cxnId="{EA07E633-156D-4FC7-A9BA-09BCE419B9FF}">
      <dgm:prSet/>
      <dgm:spPr/>
      <dgm:t>
        <a:bodyPr/>
        <a:lstStyle/>
        <a:p>
          <a:endParaRPr lang="en-US"/>
        </a:p>
      </dgm:t>
    </dgm:pt>
    <dgm:pt modelId="{11B5A1AE-A9E5-44CF-B9BD-BC3F601720CD}" type="sibTrans" cxnId="{EA07E633-156D-4FC7-A9BA-09BCE419B9FF}">
      <dgm:prSet/>
      <dgm:spPr/>
      <dgm:t>
        <a:bodyPr/>
        <a:lstStyle/>
        <a:p>
          <a:endParaRPr lang="en-US"/>
        </a:p>
      </dgm:t>
    </dgm:pt>
    <dgm:pt modelId="{1119B736-C291-41E2-A42F-F7105A2F67E5}">
      <dgm:prSet custT="1"/>
      <dgm:spPr>
        <a:solidFill>
          <a:srgbClr val="253746"/>
        </a:solidFill>
      </dgm:spPr>
      <dgm:t>
        <a:bodyPr/>
        <a:lstStyle/>
        <a:p>
          <a:r>
            <a:rPr lang="en-US" sz="1800" dirty="0"/>
            <a:t>You may receive your refund via:</a:t>
          </a:r>
        </a:p>
      </dgm:t>
    </dgm:pt>
    <dgm:pt modelId="{1080590F-69F2-4704-85AF-7A6AD590E2A6}" type="parTrans" cxnId="{E34A4326-B0A6-4461-9D79-9B615B591934}">
      <dgm:prSet/>
      <dgm:spPr/>
      <dgm:t>
        <a:bodyPr/>
        <a:lstStyle/>
        <a:p>
          <a:endParaRPr lang="en-US"/>
        </a:p>
      </dgm:t>
    </dgm:pt>
    <dgm:pt modelId="{83392F74-815E-4E1F-B9AA-D1F8192896C6}" type="sibTrans" cxnId="{E34A4326-B0A6-4461-9D79-9B615B591934}">
      <dgm:prSet/>
      <dgm:spPr/>
      <dgm:t>
        <a:bodyPr/>
        <a:lstStyle/>
        <a:p>
          <a:endParaRPr lang="en-US"/>
        </a:p>
      </dgm:t>
    </dgm:pt>
    <dgm:pt modelId="{BF94408D-593B-4B7C-A3A8-B07D243B28C0}">
      <dgm:prSet custT="1"/>
      <dgm:spPr>
        <a:solidFill>
          <a:srgbClr val="253746"/>
        </a:solidFill>
      </dgm:spPr>
      <dgm:t>
        <a:bodyPr/>
        <a:lstStyle/>
        <a:p>
          <a:endParaRPr lang="en-US" sz="1200" dirty="0"/>
        </a:p>
        <a:p>
          <a:r>
            <a:rPr lang="en-US" sz="1350" b="1" dirty="0"/>
            <a:t>All active students are REQUIRED to enroll in SCR (Student Choice Refund).  You will not receive any eligible refund unless you do.</a:t>
          </a:r>
        </a:p>
        <a:p>
          <a:r>
            <a:rPr lang="en-US" sz="1350" b="1" dirty="0" err="1"/>
            <a:t>MyHSC</a:t>
          </a:r>
          <a:r>
            <a:rPr lang="en-US" sz="1350" b="1" dirty="0"/>
            <a:t>&gt;Student Account&gt;Refunds&gt;Manage HSC Refund Choice</a:t>
          </a:r>
        </a:p>
        <a:p>
          <a:r>
            <a:rPr lang="en-US" sz="1800" dirty="0"/>
            <a:t> </a:t>
          </a:r>
        </a:p>
      </dgm:t>
    </dgm:pt>
    <dgm:pt modelId="{2003E4EE-E7C3-42CC-8D37-233A9EAE5F0E}" type="parTrans" cxnId="{3467BC88-207C-49C5-8538-9C3CE577E371}">
      <dgm:prSet/>
      <dgm:spPr/>
      <dgm:t>
        <a:bodyPr/>
        <a:lstStyle/>
        <a:p>
          <a:endParaRPr lang="en-US"/>
        </a:p>
      </dgm:t>
    </dgm:pt>
    <dgm:pt modelId="{44F6B4AE-FE31-4435-89A3-8C9702A5D18C}" type="sibTrans" cxnId="{3467BC88-207C-49C5-8538-9C3CE577E371}">
      <dgm:prSet/>
      <dgm:spPr/>
      <dgm:t>
        <a:bodyPr/>
        <a:lstStyle/>
        <a:p>
          <a:endParaRPr lang="en-US"/>
        </a:p>
      </dgm:t>
    </dgm:pt>
    <dgm:pt modelId="{9334684A-CE89-44F7-B371-E56710957C4C}">
      <dgm:prSet custT="1"/>
      <dgm:spPr>
        <a:solidFill>
          <a:srgbClr val="83CB26"/>
        </a:solidFill>
      </dgm:spPr>
      <dgm:t>
        <a:bodyPr/>
        <a:lstStyle/>
        <a:p>
          <a:r>
            <a:rPr lang="en-US" sz="1800" dirty="0"/>
            <a:t>Direct Deposit</a:t>
          </a:r>
        </a:p>
      </dgm:t>
    </dgm:pt>
    <dgm:pt modelId="{FB634833-D895-4ABB-8723-9D2CB367483B}" type="parTrans" cxnId="{475D8538-1AD6-4102-A644-7908483977A6}">
      <dgm:prSet/>
      <dgm:spPr/>
      <dgm:t>
        <a:bodyPr/>
        <a:lstStyle/>
        <a:p>
          <a:endParaRPr lang="en-US"/>
        </a:p>
      </dgm:t>
    </dgm:pt>
    <dgm:pt modelId="{A8FFFD76-E5DE-40B3-A073-B06BED3CD3D6}" type="sibTrans" cxnId="{475D8538-1AD6-4102-A644-7908483977A6}">
      <dgm:prSet/>
      <dgm:spPr/>
      <dgm:t>
        <a:bodyPr/>
        <a:lstStyle/>
        <a:p>
          <a:endParaRPr lang="en-US"/>
        </a:p>
      </dgm:t>
    </dgm:pt>
    <dgm:pt modelId="{2DB9B9DB-589B-4D9A-954E-004FC6AA58ED}">
      <dgm:prSet custT="1"/>
      <dgm:spPr>
        <a:solidFill>
          <a:srgbClr val="83CB26"/>
        </a:solidFill>
      </dgm:spPr>
      <dgm:t>
        <a:bodyPr/>
        <a:lstStyle/>
        <a:p>
          <a:r>
            <a:rPr lang="en-US" sz="1800" dirty="0"/>
            <a:t>Reloadable Debit Card</a:t>
          </a:r>
        </a:p>
      </dgm:t>
    </dgm:pt>
    <dgm:pt modelId="{732EB047-20C1-4185-A057-013732DB6343}" type="parTrans" cxnId="{1E01E03C-3598-43BC-9FA4-BADF46AEF5DC}">
      <dgm:prSet/>
      <dgm:spPr/>
      <dgm:t>
        <a:bodyPr/>
        <a:lstStyle/>
        <a:p>
          <a:endParaRPr lang="en-US"/>
        </a:p>
      </dgm:t>
    </dgm:pt>
    <dgm:pt modelId="{19A1A0E6-B59C-42E2-AA11-27C35A6722C2}" type="sibTrans" cxnId="{1E01E03C-3598-43BC-9FA4-BADF46AEF5DC}">
      <dgm:prSet/>
      <dgm:spPr/>
      <dgm:t>
        <a:bodyPr/>
        <a:lstStyle/>
        <a:p>
          <a:endParaRPr lang="en-US"/>
        </a:p>
      </dgm:t>
    </dgm:pt>
    <dgm:pt modelId="{59EF6522-C24E-4D72-AFB1-91B15F547AE9}" type="pres">
      <dgm:prSet presAssocID="{D2E4934A-2D4D-4627-AB9C-1C44F95E4A1A}" presName="Name0" presStyleCnt="0">
        <dgm:presLayoutVars>
          <dgm:dir/>
          <dgm:animLvl val="lvl"/>
          <dgm:resizeHandles val="exact"/>
        </dgm:presLayoutVars>
      </dgm:prSet>
      <dgm:spPr/>
    </dgm:pt>
    <dgm:pt modelId="{77E02030-8F6F-468D-9ACB-4D1C453837AA}" type="pres">
      <dgm:prSet presAssocID="{BF94408D-593B-4B7C-A3A8-B07D243B28C0}" presName="boxAndChildren" presStyleCnt="0"/>
      <dgm:spPr/>
    </dgm:pt>
    <dgm:pt modelId="{06689822-11A2-48A7-8CCC-9D6CABAA415C}" type="pres">
      <dgm:prSet presAssocID="{BF94408D-593B-4B7C-A3A8-B07D243B28C0}" presName="parentTextBox" presStyleLbl="node1" presStyleIdx="0" presStyleCnt="4"/>
      <dgm:spPr/>
    </dgm:pt>
    <dgm:pt modelId="{1B2FA4C8-181F-47DD-8B3A-2D06BC00416D}" type="pres">
      <dgm:prSet presAssocID="{83392F74-815E-4E1F-B9AA-D1F8192896C6}" presName="sp" presStyleCnt="0"/>
      <dgm:spPr/>
    </dgm:pt>
    <dgm:pt modelId="{635174E5-B430-4D5F-B028-00A74C3503A7}" type="pres">
      <dgm:prSet presAssocID="{1119B736-C291-41E2-A42F-F7105A2F67E5}" presName="arrowAndChildren" presStyleCnt="0"/>
      <dgm:spPr/>
    </dgm:pt>
    <dgm:pt modelId="{E943A473-DFA4-4C8D-A12B-2DE3786E9CEF}" type="pres">
      <dgm:prSet presAssocID="{1119B736-C291-41E2-A42F-F7105A2F67E5}" presName="parentTextArrow" presStyleLbl="node1" presStyleIdx="0" presStyleCnt="4"/>
      <dgm:spPr/>
    </dgm:pt>
    <dgm:pt modelId="{7A466F6F-7467-44F4-B946-12F58D64C8D9}" type="pres">
      <dgm:prSet presAssocID="{1119B736-C291-41E2-A42F-F7105A2F67E5}" presName="arrow" presStyleLbl="node1" presStyleIdx="1" presStyleCnt="4"/>
      <dgm:spPr/>
    </dgm:pt>
    <dgm:pt modelId="{BA99C1CB-4444-41ED-8519-31EFD7A80D1F}" type="pres">
      <dgm:prSet presAssocID="{1119B736-C291-41E2-A42F-F7105A2F67E5}" presName="descendantArrow" presStyleCnt="0"/>
      <dgm:spPr/>
    </dgm:pt>
    <dgm:pt modelId="{893619A5-3100-4B2D-823A-983EFCFD3240}" type="pres">
      <dgm:prSet presAssocID="{9334684A-CE89-44F7-B371-E56710957C4C}" presName="childTextArrow" presStyleLbl="fgAccFollowNode1" presStyleIdx="0" presStyleCnt="2">
        <dgm:presLayoutVars>
          <dgm:bulletEnabled val="1"/>
        </dgm:presLayoutVars>
      </dgm:prSet>
      <dgm:spPr/>
    </dgm:pt>
    <dgm:pt modelId="{679F250E-90B4-44F9-8B16-098B58A4967C}" type="pres">
      <dgm:prSet presAssocID="{2DB9B9DB-589B-4D9A-954E-004FC6AA58ED}" presName="childTextArrow" presStyleLbl="fgAccFollowNode1" presStyleIdx="1" presStyleCnt="2">
        <dgm:presLayoutVars>
          <dgm:bulletEnabled val="1"/>
        </dgm:presLayoutVars>
      </dgm:prSet>
      <dgm:spPr/>
    </dgm:pt>
    <dgm:pt modelId="{1FA0B995-746C-4BB0-B25E-906536EF4D75}" type="pres">
      <dgm:prSet presAssocID="{11B5A1AE-A9E5-44CF-B9BD-BC3F601720CD}" presName="sp" presStyleCnt="0"/>
      <dgm:spPr/>
    </dgm:pt>
    <dgm:pt modelId="{FB13EF16-491A-4A6F-8687-2DB070FED49F}" type="pres">
      <dgm:prSet presAssocID="{5C7A80FF-CCC4-4D27-B64B-897797FF5DE5}" presName="arrowAndChildren" presStyleCnt="0"/>
      <dgm:spPr/>
    </dgm:pt>
    <dgm:pt modelId="{5C743085-FC89-4659-9C69-C1CF6152A36E}" type="pres">
      <dgm:prSet presAssocID="{5C7A80FF-CCC4-4D27-B64B-897797FF5DE5}" presName="parentTextArrow" presStyleLbl="node1" presStyleIdx="2" presStyleCnt="4"/>
      <dgm:spPr/>
    </dgm:pt>
    <dgm:pt modelId="{C194F387-205F-4373-A3BB-077BD7F802DB}" type="pres">
      <dgm:prSet presAssocID="{9E4E9DE2-426F-4AE6-9D79-DFB653ADC4B8}" presName="sp" presStyleCnt="0"/>
      <dgm:spPr/>
    </dgm:pt>
    <dgm:pt modelId="{936295FB-20D9-4FB7-B7F9-74B1465895F4}" type="pres">
      <dgm:prSet presAssocID="{AD255E85-9DAA-4974-A909-CBFA6A9BF42B}" presName="arrowAndChildren" presStyleCnt="0"/>
      <dgm:spPr/>
    </dgm:pt>
    <dgm:pt modelId="{4C55C3ED-8767-494D-8764-13927322A0AA}" type="pres">
      <dgm:prSet presAssocID="{AD255E85-9DAA-4974-A909-CBFA6A9BF42B}" presName="parentTextArrow" presStyleLbl="node1" presStyleIdx="3" presStyleCnt="4" custLinFactNeighborY="3718"/>
      <dgm:spPr/>
    </dgm:pt>
  </dgm:ptLst>
  <dgm:cxnLst>
    <dgm:cxn modelId="{7BF88D1F-190F-4B8C-82C5-F8973E45A800}" type="presOf" srcId="{5C7A80FF-CCC4-4D27-B64B-897797FF5DE5}" destId="{5C743085-FC89-4659-9C69-C1CF6152A36E}" srcOrd="0" destOrd="0" presId="urn:microsoft.com/office/officeart/2005/8/layout/process4"/>
    <dgm:cxn modelId="{E34A4326-B0A6-4461-9D79-9B615B591934}" srcId="{D2E4934A-2D4D-4627-AB9C-1C44F95E4A1A}" destId="{1119B736-C291-41E2-A42F-F7105A2F67E5}" srcOrd="2" destOrd="0" parTransId="{1080590F-69F2-4704-85AF-7A6AD590E2A6}" sibTransId="{83392F74-815E-4E1F-B9AA-D1F8192896C6}"/>
    <dgm:cxn modelId="{3CEC212A-5548-425A-8CB3-940115F695E2}" type="presOf" srcId="{D2E4934A-2D4D-4627-AB9C-1C44F95E4A1A}" destId="{59EF6522-C24E-4D72-AFB1-91B15F547AE9}" srcOrd="0" destOrd="0" presId="urn:microsoft.com/office/officeart/2005/8/layout/process4"/>
    <dgm:cxn modelId="{EA07E633-156D-4FC7-A9BA-09BCE419B9FF}" srcId="{D2E4934A-2D4D-4627-AB9C-1C44F95E4A1A}" destId="{5C7A80FF-CCC4-4D27-B64B-897797FF5DE5}" srcOrd="1" destOrd="0" parTransId="{E094E174-8977-47E2-B8E3-35D4A212B458}" sibTransId="{11B5A1AE-A9E5-44CF-B9BD-BC3F601720CD}"/>
    <dgm:cxn modelId="{475D8538-1AD6-4102-A644-7908483977A6}" srcId="{1119B736-C291-41E2-A42F-F7105A2F67E5}" destId="{9334684A-CE89-44F7-B371-E56710957C4C}" srcOrd="0" destOrd="0" parTransId="{FB634833-D895-4ABB-8723-9D2CB367483B}" sibTransId="{A8FFFD76-E5DE-40B3-A073-B06BED3CD3D6}"/>
    <dgm:cxn modelId="{FD938D3A-2F47-4DD8-BB85-39827B70776B}" type="presOf" srcId="{1119B736-C291-41E2-A42F-F7105A2F67E5}" destId="{7A466F6F-7467-44F4-B946-12F58D64C8D9}" srcOrd="1" destOrd="0" presId="urn:microsoft.com/office/officeart/2005/8/layout/process4"/>
    <dgm:cxn modelId="{1E01E03C-3598-43BC-9FA4-BADF46AEF5DC}" srcId="{1119B736-C291-41E2-A42F-F7105A2F67E5}" destId="{2DB9B9DB-589B-4D9A-954E-004FC6AA58ED}" srcOrd="1" destOrd="0" parTransId="{732EB047-20C1-4185-A057-013732DB6343}" sibTransId="{19A1A0E6-B59C-42E2-AA11-27C35A6722C2}"/>
    <dgm:cxn modelId="{09B60E4B-0954-4D36-AC3C-8EFFB290E07B}" type="presOf" srcId="{AD255E85-9DAA-4974-A909-CBFA6A9BF42B}" destId="{4C55C3ED-8767-494D-8764-13927322A0AA}" srcOrd="0" destOrd="0" presId="urn:microsoft.com/office/officeart/2005/8/layout/process4"/>
    <dgm:cxn modelId="{EF4F2570-24E1-4BAA-B58E-FEA3CACDC561}" type="presOf" srcId="{2DB9B9DB-589B-4D9A-954E-004FC6AA58ED}" destId="{679F250E-90B4-44F9-8B16-098B58A4967C}" srcOrd="0" destOrd="0" presId="urn:microsoft.com/office/officeart/2005/8/layout/process4"/>
    <dgm:cxn modelId="{347B3053-33D3-487A-B99E-7008607B0DD7}" type="presOf" srcId="{9334684A-CE89-44F7-B371-E56710957C4C}" destId="{893619A5-3100-4B2D-823A-983EFCFD3240}" srcOrd="0" destOrd="0" presId="urn:microsoft.com/office/officeart/2005/8/layout/process4"/>
    <dgm:cxn modelId="{3467BC88-207C-49C5-8538-9C3CE577E371}" srcId="{D2E4934A-2D4D-4627-AB9C-1C44F95E4A1A}" destId="{BF94408D-593B-4B7C-A3A8-B07D243B28C0}" srcOrd="3" destOrd="0" parTransId="{2003E4EE-E7C3-42CC-8D37-233A9EAE5F0E}" sibTransId="{44F6B4AE-FE31-4435-89A3-8C9702A5D18C}"/>
    <dgm:cxn modelId="{36D7F29B-A7E0-42EE-B866-B0FCC8F733B3}" type="presOf" srcId="{BF94408D-593B-4B7C-A3A8-B07D243B28C0}" destId="{06689822-11A2-48A7-8CCC-9D6CABAA415C}" srcOrd="0" destOrd="0" presId="urn:microsoft.com/office/officeart/2005/8/layout/process4"/>
    <dgm:cxn modelId="{02AA1AC5-A94E-433F-BEDF-1035435F702D}" srcId="{D2E4934A-2D4D-4627-AB9C-1C44F95E4A1A}" destId="{AD255E85-9DAA-4974-A909-CBFA6A9BF42B}" srcOrd="0" destOrd="0" parTransId="{C637135F-0631-4C1F-AE2F-0F5EB6AF80BF}" sibTransId="{9E4E9DE2-426F-4AE6-9D79-DFB653ADC4B8}"/>
    <dgm:cxn modelId="{21A3D4C7-CAD8-4A17-9DA9-0E7EBA2175BF}" type="presOf" srcId="{1119B736-C291-41E2-A42F-F7105A2F67E5}" destId="{E943A473-DFA4-4C8D-A12B-2DE3786E9CEF}" srcOrd="0" destOrd="0" presId="urn:microsoft.com/office/officeart/2005/8/layout/process4"/>
    <dgm:cxn modelId="{C39C4C4A-4BA8-4437-8B45-244CEADDAF02}" type="presParOf" srcId="{59EF6522-C24E-4D72-AFB1-91B15F547AE9}" destId="{77E02030-8F6F-468D-9ACB-4D1C453837AA}" srcOrd="0" destOrd="0" presId="urn:microsoft.com/office/officeart/2005/8/layout/process4"/>
    <dgm:cxn modelId="{ADF00F6E-5F04-4315-B973-B0EF6206C0B7}" type="presParOf" srcId="{77E02030-8F6F-468D-9ACB-4D1C453837AA}" destId="{06689822-11A2-48A7-8CCC-9D6CABAA415C}" srcOrd="0" destOrd="0" presId="urn:microsoft.com/office/officeart/2005/8/layout/process4"/>
    <dgm:cxn modelId="{405BA9C9-AE89-48A4-BC33-DBB617022BC0}" type="presParOf" srcId="{59EF6522-C24E-4D72-AFB1-91B15F547AE9}" destId="{1B2FA4C8-181F-47DD-8B3A-2D06BC00416D}" srcOrd="1" destOrd="0" presId="urn:microsoft.com/office/officeart/2005/8/layout/process4"/>
    <dgm:cxn modelId="{189C5EF1-CCD6-45ED-8F0F-230F0A52C9CA}" type="presParOf" srcId="{59EF6522-C24E-4D72-AFB1-91B15F547AE9}" destId="{635174E5-B430-4D5F-B028-00A74C3503A7}" srcOrd="2" destOrd="0" presId="urn:microsoft.com/office/officeart/2005/8/layout/process4"/>
    <dgm:cxn modelId="{EA39CF17-C7FE-42FC-8CC9-A440C99810D8}" type="presParOf" srcId="{635174E5-B430-4D5F-B028-00A74C3503A7}" destId="{E943A473-DFA4-4C8D-A12B-2DE3786E9CEF}" srcOrd="0" destOrd="0" presId="urn:microsoft.com/office/officeart/2005/8/layout/process4"/>
    <dgm:cxn modelId="{CEA7EC86-61A7-464A-9988-ABADC1460BD4}" type="presParOf" srcId="{635174E5-B430-4D5F-B028-00A74C3503A7}" destId="{7A466F6F-7467-44F4-B946-12F58D64C8D9}" srcOrd="1" destOrd="0" presId="urn:microsoft.com/office/officeart/2005/8/layout/process4"/>
    <dgm:cxn modelId="{C2F6111A-8CA9-459C-A87A-C211F7F84C83}" type="presParOf" srcId="{635174E5-B430-4D5F-B028-00A74C3503A7}" destId="{BA99C1CB-4444-41ED-8519-31EFD7A80D1F}" srcOrd="2" destOrd="0" presId="urn:microsoft.com/office/officeart/2005/8/layout/process4"/>
    <dgm:cxn modelId="{125D84FA-F1AF-4D0D-82CD-67A738E9552B}" type="presParOf" srcId="{BA99C1CB-4444-41ED-8519-31EFD7A80D1F}" destId="{893619A5-3100-4B2D-823A-983EFCFD3240}" srcOrd="0" destOrd="0" presId="urn:microsoft.com/office/officeart/2005/8/layout/process4"/>
    <dgm:cxn modelId="{129D76D1-CF54-4D6C-B2FA-39C1D7BD77D8}" type="presParOf" srcId="{BA99C1CB-4444-41ED-8519-31EFD7A80D1F}" destId="{679F250E-90B4-44F9-8B16-098B58A4967C}" srcOrd="1" destOrd="0" presId="urn:microsoft.com/office/officeart/2005/8/layout/process4"/>
    <dgm:cxn modelId="{E2D566EC-6A7F-495B-A6E2-A73516FA4D63}" type="presParOf" srcId="{59EF6522-C24E-4D72-AFB1-91B15F547AE9}" destId="{1FA0B995-746C-4BB0-B25E-906536EF4D75}" srcOrd="3" destOrd="0" presId="urn:microsoft.com/office/officeart/2005/8/layout/process4"/>
    <dgm:cxn modelId="{0284FC81-80E9-4620-8444-09715B0B4F9B}" type="presParOf" srcId="{59EF6522-C24E-4D72-AFB1-91B15F547AE9}" destId="{FB13EF16-491A-4A6F-8687-2DB070FED49F}" srcOrd="4" destOrd="0" presId="urn:microsoft.com/office/officeart/2005/8/layout/process4"/>
    <dgm:cxn modelId="{62EC9A3B-A913-4727-96BE-8CDE340C46F1}" type="presParOf" srcId="{FB13EF16-491A-4A6F-8687-2DB070FED49F}" destId="{5C743085-FC89-4659-9C69-C1CF6152A36E}" srcOrd="0" destOrd="0" presId="urn:microsoft.com/office/officeart/2005/8/layout/process4"/>
    <dgm:cxn modelId="{81311512-9374-48A2-A1EA-A9C53DF6DA07}" type="presParOf" srcId="{59EF6522-C24E-4D72-AFB1-91B15F547AE9}" destId="{C194F387-205F-4373-A3BB-077BD7F802DB}" srcOrd="5" destOrd="0" presId="urn:microsoft.com/office/officeart/2005/8/layout/process4"/>
    <dgm:cxn modelId="{4ACD0209-F40F-4579-B498-1244C025957E}" type="presParOf" srcId="{59EF6522-C24E-4D72-AFB1-91B15F547AE9}" destId="{936295FB-20D9-4FB7-B7F9-74B1465895F4}" srcOrd="6" destOrd="0" presId="urn:microsoft.com/office/officeart/2005/8/layout/process4"/>
    <dgm:cxn modelId="{D5236ACD-3615-4F2F-B45B-453A288251CE}" type="presParOf" srcId="{936295FB-20D9-4FB7-B7F9-74B1465895F4}" destId="{4C55C3ED-8767-494D-8764-13927322A0AA}" srcOrd="0" destOrd="0" presId="urn:microsoft.com/office/officeart/2005/8/layout/process4"/>
  </dgm:cxnLst>
  <dgm:bg/>
  <dgm:whole>
    <a:ln w="25400">
      <a:solidFill>
        <a:srgbClr val="253746"/>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7F0AC-9FA6-4A77-AED8-53691A6F9892}">
      <dsp:nvSpPr>
        <dsp:cNvPr id="0" name=""/>
        <dsp:cNvSpPr/>
      </dsp:nvSpPr>
      <dsp:spPr>
        <a:xfrm>
          <a:off x="0" y="0"/>
          <a:ext cx="4857748"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30FDB5E-BD27-4A80-8D12-09D900E2FB1F}">
      <dsp:nvSpPr>
        <dsp:cNvPr id="0" name=""/>
        <dsp:cNvSpPr/>
      </dsp:nvSpPr>
      <dsp:spPr>
        <a:xfrm>
          <a:off x="0" y="0"/>
          <a:ext cx="971549" cy="1906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Student Finance Office</a:t>
          </a:r>
        </a:p>
      </dsp:txBody>
      <dsp:txXfrm>
        <a:off x="0" y="0"/>
        <a:ext cx="971549" cy="1906416"/>
      </dsp:txXfrm>
    </dsp:sp>
    <dsp:sp modelId="{3E084606-40D0-47EF-B04E-008FDCBA6A7D}">
      <dsp:nvSpPr>
        <dsp:cNvPr id="0" name=""/>
        <dsp:cNvSpPr/>
      </dsp:nvSpPr>
      <dsp:spPr>
        <a:xfrm>
          <a:off x="1044415" y="44309"/>
          <a:ext cx="3813332" cy="88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SSC Suite 150, 1st Floor</a:t>
          </a:r>
        </a:p>
      </dsp:txBody>
      <dsp:txXfrm>
        <a:off x="1044415" y="44309"/>
        <a:ext cx="3813332" cy="886185"/>
      </dsp:txXfrm>
    </dsp:sp>
    <dsp:sp modelId="{EC469892-4048-44EB-9B5F-6F0319062C9F}">
      <dsp:nvSpPr>
        <dsp:cNvPr id="0" name=""/>
        <dsp:cNvSpPr/>
      </dsp:nvSpPr>
      <dsp:spPr>
        <a:xfrm>
          <a:off x="971549" y="816293"/>
          <a:ext cx="3886198"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D0A598CA-CF49-42F1-9130-510FB6B63D17}">
      <dsp:nvSpPr>
        <dsp:cNvPr id="0" name=""/>
        <dsp:cNvSpPr/>
      </dsp:nvSpPr>
      <dsp:spPr>
        <a:xfrm>
          <a:off x="1044415" y="974804"/>
          <a:ext cx="3813332" cy="88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M – F  8 am – 5 pm</a:t>
          </a:r>
        </a:p>
      </dsp:txBody>
      <dsp:txXfrm>
        <a:off x="1044415" y="974804"/>
        <a:ext cx="3813332" cy="886185"/>
      </dsp:txXfrm>
    </dsp:sp>
    <dsp:sp modelId="{A3570EFB-8A28-4F54-B5E1-7F8CCB792385}">
      <dsp:nvSpPr>
        <dsp:cNvPr id="0" name=""/>
        <dsp:cNvSpPr/>
      </dsp:nvSpPr>
      <dsp:spPr>
        <a:xfrm>
          <a:off x="971549" y="1678249"/>
          <a:ext cx="3886198"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3E266CA9-5C86-4DAE-BCF3-61F8B0200CF5}">
      <dsp:nvSpPr>
        <dsp:cNvPr id="0" name=""/>
        <dsp:cNvSpPr/>
      </dsp:nvSpPr>
      <dsp:spPr>
        <a:xfrm>
          <a:off x="0" y="1906416"/>
          <a:ext cx="4857748"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F829659-DDF7-4838-B36F-579A5D1618C3}">
      <dsp:nvSpPr>
        <dsp:cNvPr id="0" name=""/>
        <dsp:cNvSpPr/>
      </dsp:nvSpPr>
      <dsp:spPr>
        <a:xfrm>
          <a:off x="0" y="1906416"/>
          <a:ext cx="971549" cy="1906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Cashier’s  Office </a:t>
          </a:r>
        </a:p>
      </dsp:txBody>
      <dsp:txXfrm>
        <a:off x="0" y="1906416"/>
        <a:ext cx="971549" cy="1906416"/>
      </dsp:txXfrm>
    </dsp:sp>
    <dsp:sp modelId="{C036A20C-8220-4169-A576-0838E171400C}">
      <dsp:nvSpPr>
        <dsp:cNvPr id="0" name=""/>
        <dsp:cNvSpPr/>
      </dsp:nvSpPr>
      <dsp:spPr>
        <a:xfrm>
          <a:off x="1044415" y="1942115"/>
          <a:ext cx="3813332" cy="713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 </a:t>
          </a:r>
          <a:r>
            <a:rPr lang="en-US" sz="2700" kern="1200" dirty="0"/>
            <a:t>SSC Suite 101, 1</a:t>
          </a:r>
          <a:r>
            <a:rPr lang="en-US" sz="2700" kern="1200" baseline="30000" dirty="0"/>
            <a:t>st</a:t>
          </a:r>
          <a:r>
            <a:rPr lang="en-US" sz="2700" kern="1200" dirty="0"/>
            <a:t> Floor</a:t>
          </a:r>
        </a:p>
      </dsp:txBody>
      <dsp:txXfrm>
        <a:off x="1044415" y="1942115"/>
        <a:ext cx="3813332" cy="713975"/>
      </dsp:txXfrm>
    </dsp:sp>
    <dsp:sp modelId="{5AC3E880-BB17-485A-8121-B7BFE7940065}">
      <dsp:nvSpPr>
        <dsp:cNvPr id="0" name=""/>
        <dsp:cNvSpPr/>
      </dsp:nvSpPr>
      <dsp:spPr>
        <a:xfrm>
          <a:off x="971549" y="2445869"/>
          <a:ext cx="3886198"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3530FA1F-FC5C-4744-8136-4A556AE90B9A}">
      <dsp:nvSpPr>
        <dsp:cNvPr id="0" name=""/>
        <dsp:cNvSpPr/>
      </dsp:nvSpPr>
      <dsp:spPr>
        <a:xfrm>
          <a:off x="1044415" y="2468529"/>
          <a:ext cx="3813332" cy="1084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 – F  9 am – 4 pm              </a:t>
          </a:r>
          <a:r>
            <a:rPr lang="en-US" sz="1700" kern="1200" dirty="0"/>
            <a:t>*Closure for lunch will vary depending on workload. Assistance is always available in Suite 150</a:t>
          </a:r>
        </a:p>
      </dsp:txBody>
      <dsp:txXfrm>
        <a:off x="1044415" y="2468529"/>
        <a:ext cx="3813332" cy="1084964"/>
      </dsp:txXfrm>
    </dsp:sp>
    <dsp:sp modelId="{C6F58F6D-46B1-43C9-8A75-34F2CDCA4014}">
      <dsp:nvSpPr>
        <dsp:cNvPr id="0" name=""/>
        <dsp:cNvSpPr/>
      </dsp:nvSpPr>
      <dsp:spPr>
        <a:xfrm>
          <a:off x="971549" y="3776753"/>
          <a:ext cx="3886198" cy="0"/>
        </a:xfrm>
        <a:prstGeom prst="line">
          <a:avLst/>
        </a:prstGeom>
        <a:solidFill>
          <a:schemeClr val="dk2">
            <a:hueOff val="0"/>
            <a:satOff val="0"/>
            <a:lumOff val="0"/>
            <a:alphaOff val="0"/>
          </a:schemeClr>
        </a:solidFill>
        <a:ln w="19050" cap="flat" cmpd="sng" algn="ctr">
          <a:solidFill>
            <a:schemeClr val="dk2">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141-15DE-40BF-A287-8CF63717AA81}">
      <dsp:nvSpPr>
        <dsp:cNvPr id="0" name=""/>
        <dsp:cNvSpPr/>
      </dsp:nvSpPr>
      <dsp:spPr>
        <a:xfrm>
          <a:off x="666587" y="402950"/>
          <a:ext cx="829017" cy="829017"/>
        </a:xfrm>
        <a:prstGeom prst="rect">
          <a:avLst/>
        </a:prstGeom>
        <a:blipFill>
          <a:blip xmlns:r="http://schemas.openxmlformats.org/officeDocument/2006/relationships" r:embed="rId1">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FC91FD-8BAC-4758-BDB3-8C13048B8AF6}">
      <dsp:nvSpPr>
        <dsp:cNvPr id="0" name=""/>
        <dsp:cNvSpPr/>
      </dsp:nvSpPr>
      <dsp:spPr>
        <a:xfrm>
          <a:off x="82462" y="1460029"/>
          <a:ext cx="2368622" cy="96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i="0" kern="1200" dirty="0"/>
            <a:t>Full balance is due prior to the first day of the term.  This includes tuition, fees, health insurance, etc</a:t>
          </a:r>
          <a:r>
            <a:rPr lang="en-US" sz="2000" i="0" kern="1200" dirty="0"/>
            <a:t>.</a:t>
          </a:r>
        </a:p>
      </dsp:txBody>
      <dsp:txXfrm>
        <a:off x="82462" y="1460029"/>
        <a:ext cx="2368622" cy="961965"/>
      </dsp:txXfrm>
    </dsp:sp>
    <dsp:sp modelId="{3F061879-E7C4-4DD4-9797-0BD932F3B0E6}">
      <dsp:nvSpPr>
        <dsp:cNvPr id="0" name=""/>
        <dsp:cNvSpPr/>
      </dsp:nvSpPr>
      <dsp:spPr>
        <a:xfrm>
          <a:off x="10030" y="2982202"/>
          <a:ext cx="2368622" cy="231483"/>
        </a:xfrm>
        <a:prstGeom prst="rect">
          <a:avLst/>
        </a:prstGeom>
        <a:noFill/>
        <a:ln>
          <a:noFill/>
        </a:ln>
        <a:effectLst/>
      </dsp:spPr>
      <dsp:style>
        <a:lnRef idx="0">
          <a:scrgbClr r="0" g="0" b="0"/>
        </a:lnRef>
        <a:fillRef idx="0">
          <a:scrgbClr r="0" g="0" b="0"/>
        </a:fillRef>
        <a:effectRef idx="0">
          <a:scrgbClr r="0" g="0" b="0"/>
        </a:effectRef>
        <a:fontRef idx="minor"/>
      </dsp:style>
    </dsp:sp>
    <dsp:sp modelId="{66B87557-77BA-4CE6-B37D-8F7BB6B65EBA}">
      <dsp:nvSpPr>
        <dsp:cNvPr id="0" name=""/>
        <dsp:cNvSpPr/>
      </dsp:nvSpPr>
      <dsp:spPr>
        <a:xfrm>
          <a:off x="3267434" y="402950"/>
          <a:ext cx="829017" cy="829017"/>
        </a:xfrm>
        <a:prstGeom prst="rect">
          <a:avLst/>
        </a:prstGeom>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D24F9-1E07-4AFC-BE58-A8AC4CD3AF72}">
      <dsp:nvSpPr>
        <dsp:cNvPr id="0" name=""/>
        <dsp:cNvSpPr/>
      </dsp:nvSpPr>
      <dsp:spPr>
        <a:xfrm>
          <a:off x="2748181" y="1481472"/>
          <a:ext cx="2368622" cy="940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t>Online Payments are made thru the Student Portal</a:t>
          </a:r>
        </a:p>
        <a:p>
          <a:pPr marL="0" lvl="0" indent="0" algn="l" defTabSz="800100">
            <a:lnSpc>
              <a:spcPct val="100000"/>
            </a:lnSpc>
            <a:spcBef>
              <a:spcPct val="0"/>
            </a:spcBef>
            <a:spcAft>
              <a:spcPct val="35000"/>
            </a:spcAft>
            <a:buNone/>
            <a:defRPr b="1"/>
          </a:pPr>
          <a:r>
            <a:rPr lang="en-US" sz="1600" kern="1200" dirty="0" err="1">
              <a:solidFill>
                <a:schemeClr val="accent1">
                  <a:lumMod val="50000"/>
                </a:schemeClr>
              </a:solidFill>
              <a:hlinkClick xmlns:r="http://schemas.openxmlformats.org/officeDocument/2006/relationships" r:id="rId5">
                <a:extLst>
                  <a:ext uri="{A12FA001-AC4F-418D-AE19-62706E023703}">
                    <ahyp:hlinkClr xmlns:ahyp="http://schemas.microsoft.com/office/drawing/2018/hyperlinkcolor" val="tx"/>
                  </a:ext>
                </a:extLst>
              </a:hlinkClick>
            </a:rPr>
            <a:t>myHSC</a:t>
          </a:r>
          <a:r>
            <a:rPr lang="en-US" sz="1600" kern="1200" dirty="0">
              <a:solidFill>
                <a:schemeClr val="accent1">
                  <a:lumMod val="50000"/>
                </a:schemeClr>
              </a:solidFill>
              <a:hlinkClick xmlns:r="http://schemas.openxmlformats.org/officeDocument/2006/relationships" r:id="rId5">
                <a:extLst>
                  <a:ext uri="{A12FA001-AC4F-418D-AE19-62706E023703}">
                    <ahyp:hlinkClr xmlns:ahyp="http://schemas.microsoft.com/office/drawing/2018/hyperlinkcolor" val="tx"/>
                  </a:ext>
                </a:extLst>
              </a:hlinkClick>
            </a:rPr>
            <a:t> | UNT Health Science Center</a:t>
          </a:r>
          <a:r>
            <a:rPr lang="en-US" sz="1600" kern="1200" dirty="0">
              <a:solidFill>
                <a:schemeClr val="accent1">
                  <a:lumMod val="50000"/>
                </a:schemeClr>
              </a:solidFill>
            </a:rPr>
            <a:t> </a:t>
          </a:r>
        </a:p>
      </dsp:txBody>
      <dsp:txXfrm>
        <a:off x="2748181" y="1481472"/>
        <a:ext cx="2368622" cy="940521"/>
      </dsp:txXfrm>
    </dsp:sp>
    <dsp:sp modelId="{E7D1353F-4D15-4E5C-B664-59AB4AE71FB2}">
      <dsp:nvSpPr>
        <dsp:cNvPr id="0" name=""/>
        <dsp:cNvSpPr/>
      </dsp:nvSpPr>
      <dsp:spPr>
        <a:xfrm>
          <a:off x="2793161" y="2982202"/>
          <a:ext cx="2368622" cy="231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endParaRPr lang="en-US" sz="1100" kern="1200" dirty="0"/>
        </a:p>
      </dsp:txBody>
      <dsp:txXfrm>
        <a:off x="2793161" y="2982202"/>
        <a:ext cx="2368622" cy="231483"/>
      </dsp:txXfrm>
    </dsp:sp>
    <dsp:sp modelId="{3A078EA1-3437-41C8-9B0B-A36C1E9F58CE}">
      <dsp:nvSpPr>
        <dsp:cNvPr id="0" name=""/>
        <dsp:cNvSpPr/>
      </dsp:nvSpPr>
      <dsp:spPr>
        <a:xfrm>
          <a:off x="6287117" y="402950"/>
          <a:ext cx="829017" cy="829017"/>
        </a:xfrm>
        <a:prstGeom prst="rect">
          <a:avLst/>
        </a:prstGeom>
        <a:blipFill>
          <a:blip xmlns:r="http://schemas.openxmlformats.org/officeDocument/2006/relationships" r:embed="rId6">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E93A8-A0B2-49C6-9592-ABB41087B20E}">
      <dsp:nvSpPr>
        <dsp:cNvPr id="0" name=""/>
        <dsp:cNvSpPr/>
      </dsp:nvSpPr>
      <dsp:spPr>
        <a:xfrm>
          <a:off x="5633139" y="1495853"/>
          <a:ext cx="2368622" cy="940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Pay in person or by mail with check or money order: Make Payable to: UNT HSC or Health Science Center</a:t>
          </a:r>
        </a:p>
        <a:p>
          <a:pPr marL="0" lvl="0" indent="0" algn="l" defTabSz="622300">
            <a:lnSpc>
              <a:spcPct val="100000"/>
            </a:lnSpc>
            <a:spcBef>
              <a:spcPct val="0"/>
            </a:spcBef>
            <a:spcAft>
              <a:spcPct val="35000"/>
            </a:spcAft>
            <a:buNone/>
            <a:defRPr b="1"/>
          </a:pPr>
          <a:r>
            <a:rPr lang="en-US" sz="1400" kern="1200" dirty="0"/>
            <a:t>Cash is NOT accepted.</a:t>
          </a:r>
        </a:p>
      </dsp:txBody>
      <dsp:txXfrm>
        <a:off x="5633139" y="1495853"/>
        <a:ext cx="2368622" cy="940521"/>
      </dsp:txXfrm>
    </dsp:sp>
    <dsp:sp modelId="{E13A7EEE-0F2A-4E17-8960-BB6F6D81BF36}">
      <dsp:nvSpPr>
        <dsp:cNvPr id="0" name=""/>
        <dsp:cNvSpPr/>
      </dsp:nvSpPr>
      <dsp:spPr>
        <a:xfrm>
          <a:off x="3487286" y="2822143"/>
          <a:ext cx="2368622" cy="231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endParaRPr lang="en-US" sz="1100" kern="1200" dirty="0"/>
        </a:p>
      </dsp:txBody>
      <dsp:txXfrm>
        <a:off x="3487286" y="2822143"/>
        <a:ext cx="2368622" cy="231483"/>
      </dsp:txXfrm>
    </dsp:sp>
    <dsp:sp modelId="{9C3D1FB8-AD2A-46B6-ACFA-7874545D30B8}">
      <dsp:nvSpPr>
        <dsp:cNvPr id="0" name=""/>
        <dsp:cNvSpPr/>
      </dsp:nvSpPr>
      <dsp:spPr>
        <a:xfrm rot="5400000">
          <a:off x="8962019" y="402950"/>
          <a:ext cx="829017" cy="829017"/>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40B67-27D4-41F4-A14B-8753210BFDA2}">
      <dsp:nvSpPr>
        <dsp:cNvPr id="0" name=""/>
        <dsp:cNvSpPr/>
      </dsp:nvSpPr>
      <dsp:spPr>
        <a:xfrm>
          <a:off x="8164320" y="1493394"/>
          <a:ext cx="2368622" cy="61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kern="1200" dirty="0"/>
            <a:t>Drop Box Available at the Police Station</a:t>
          </a:r>
        </a:p>
      </dsp:txBody>
      <dsp:txXfrm>
        <a:off x="8164320" y="1493394"/>
        <a:ext cx="2368622" cy="618101"/>
      </dsp:txXfrm>
    </dsp:sp>
    <dsp:sp modelId="{88295DA7-53DF-413E-9A18-F92A766BA9FD}">
      <dsp:nvSpPr>
        <dsp:cNvPr id="0" name=""/>
        <dsp:cNvSpPr/>
      </dsp:nvSpPr>
      <dsp:spPr>
        <a:xfrm>
          <a:off x="8359423" y="2982202"/>
          <a:ext cx="2368622" cy="2314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D0C95-0E1D-4192-9D7A-05453AF06E13}">
      <dsp:nvSpPr>
        <dsp:cNvPr id="0" name=""/>
        <dsp:cNvSpPr/>
      </dsp:nvSpPr>
      <dsp:spPr>
        <a:xfrm rot="5400000">
          <a:off x="2849120" y="-838546"/>
          <a:ext cx="1288603" cy="3287927"/>
        </a:xfrm>
        <a:prstGeom prst="round2SameRect">
          <a:avLst/>
        </a:prstGeom>
        <a:solidFill>
          <a:schemeClr val="accent6">
            <a:alpha val="90000"/>
            <a:tint val="40000"/>
            <a:hueOff val="0"/>
            <a:satOff val="0"/>
            <a:lumOff val="0"/>
            <a:alphaOff val="0"/>
          </a:schemeClr>
        </a:solidFill>
        <a:ln w="25400" cap="flat" cmpd="sng" algn="ctr">
          <a:solidFill>
            <a:schemeClr val="tx1">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CVS offers prepaid cards</a:t>
          </a:r>
        </a:p>
      </dsp:txBody>
      <dsp:txXfrm rot="-5400000">
        <a:off x="1849458" y="224020"/>
        <a:ext cx="3225023" cy="1162795"/>
      </dsp:txXfrm>
    </dsp:sp>
    <dsp:sp modelId="{89CA449A-5731-482A-87C1-F3CC2E58C30C}">
      <dsp:nvSpPr>
        <dsp:cNvPr id="0" name=""/>
        <dsp:cNvSpPr/>
      </dsp:nvSpPr>
      <dsp:spPr>
        <a:xfrm>
          <a:off x="0" y="40"/>
          <a:ext cx="1849458" cy="1610754"/>
        </a:xfrm>
        <a:prstGeom prst="roundRect">
          <a:avLst/>
        </a:prstGeom>
        <a:solidFill>
          <a:schemeClr val="accent6"/>
        </a:solidFill>
        <a:ln w="22225">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Prepaid Cards</a:t>
          </a:r>
        </a:p>
      </dsp:txBody>
      <dsp:txXfrm>
        <a:off x="78631" y="78671"/>
        <a:ext cx="1692196" cy="1453492"/>
      </dsp:txXfrm>
    </dsp:sp>
    <dsp:sp modelId="{980A0CA5-00D6-4C28-88F6-A5A2547A8544}">
      <dsp:nvSpPr>
        <dsp:cNvPr id="0" name=""/>
        <dsp:cNvSpPr/>
      </dsp:nvSpPr>
      <dsp:spPr>
        <a:xfrm rot="5400000">
          <a:off x="2849120" y="852746"/>
          <a:ext cx="1288603" cy="3287927"/>
        </a:xfrm>
        <a:prstGeom prst="round2SameRect">
          <a:avLst/>
        </a:prstGeom>
        <a:solidFill>
          <a:schemeClr val="accent6">
            <a:alpha val="90000"/>
            <a:tint val="40000"/>
            <a:hueOff val="0"/>
            <a:satOff val="0"/>
            <a:lumOff val="0"/>
            <a:alphaOff val="0"/>
          </a:schemeClr>
        </a:solidFill>
        <a:ln w="25400" cap="flat" cmpd="sng" algn="ctr">
          <a:solidFill>
            <a:scrgbClr r="0" g="0" b="0"/>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7-11 offers money orders up to $550</a:t>
          </a:r>
        </a:p>
        <a:p>
          <a:pPr marL="171450" lvl="1" indent="-171450" algn="l" defTabSz="800100">
            <a:lnSpc>
              <a:spcPct val="90000"/>
            </a:lnSpc>
            <a:spcBef>
              <a:spcPct val="0"/>
            </a:spcBef>
            <a:spcAft>
              <a:spcPct val="15000"/>
            </a:spcAft>
            <a:buChar char="•"/>
          </a:pPr>
          <a:r>
            <a:rPr lang="en-US" sz="1800" kern="1200" dirty="0"/>
            <a:t>CVS offers money orders up to $500</a:t>
          </a:r>
        </a:p>
      </dsp:txBody>
      <dsp:txXfrm rot="-5400000">
        <a:off x="1849458" y="1915312"/>
        <a:ext cx="3225023" cy="1162795"/>
      </dsp:txXfrm>
    </dsp:sp>
    <dsp:sp modelId="{8323837A-D138-4F72-8880-D398C166BAB3}">
      <dsp:nvSpPr>
        <dsp:cNvPr id="0" name=""/>
        <dsp:cNvSpPr/>
      </dsp:nvSpPr>
      <dsp:spPr>
        <a:xfrm>
          <a:off x="0" y="1691332"/>
          <a:ext cx="1849458" cy="1610754"/>
        </a:xfrm>
        <a:prstGeom prst="roundRect">
          <a:avLst/>
        </a:prstGeom>
        <a:solidFill>
          <a:schemeClr val="accent6"/>
        </a:solidFill>
        <a:ln w="254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 Money orders</a:t>
          </a:r>
        </a:p>
      </dsp:txBody>
      <dsp:txXfrm>
        <a:off x="78631" y="1769963"/>
        <a:ext cx="1692196" cy="1453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FEFD5-1504-4964-AB34-E077196AE800}">
      <dsp:nvSpPr>
        <dsp:cNvPr id="0" name=""/>
        <dsp:cNvSpPr/>
      </dsp:nvSpPr>
      <dsp:spPr>
        <a:xfrm>
          <a:off x="0" y="43830"/>
          <a:ext cx="8412480" cy="643617"/>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International students can use Flywire to make a payment. If you choose this option, please make sure you choose University of North Texas Health Science Center and not the University of North Texas Denton campus.</a:t>
          </a:r>
        </a:p>
      </dsp:txBody>
      <dsp:txXfrm>
        <a:off x="18851" y="62681"/>
        <a:ext cx="7318679" cy="605915"/>
      </dsp:txXfrm>
    </dsp:sp>
    <dsp:sp modelId="{5E484AE8-CBA9-467D-BE7C-6EC4E5A5B44C}">
      <dsp:nvSpPr>
        <dsp:cNvPr id="0" name=""/>
        <dsp:cNvSpPr/>
      </dsp:nvSpPr>
      <dsp:spPr>
        <a:xfrm>
          <a:off x="375280" y="57562"/>
          <a:ext cx="8412480" cy="955744"/>
        </a:xfrm>
        <a:prstGeom prst="roundRect">
          <a:avLst>
            <a:gd name="adj" fmla="val 10000"/>
          </a:avLst>
        </a:prstGeom>
        <a:solidFill>
          <a:srgbClr val="007D92"/>
        </a:solidFill>
        <a:ln w="254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 Go to pay.flywire.com</a:t>
          </a:r>
        </a:p>
      </dsp:txBody>
      <dsp:txXfrm>
        <a:off x="403273" y="85555"/>
        <a:ext cx="7030714" cy="899758"/>
      </dsp:txXfrm>
    </dsp:sp>
    <dsp:sp modelId="{5D55E869-F892-47DA-A440-5942B6992AD3}">
      <dsp:nvSpPr>
        <dsp:cNvPr id="0" name=""/>
        <dsp:cNvSpPr/>
      </dsp:nvSpPr>
      <dsp:spPr>
        <a:xfrm>
          <a:off x="1086051" y="1190329"/>
          <a:ext cx="8412480" cy="924243"/>
        </a:xfrm>
        <a:prstGeom prst="roundRect">
          <a:avLst>
            <a:gd name="adj" fmla="val 10000"/>
          </a:avLst>
        </a:prstGeom>
        <a:solidFill>
          <a:srgbClr val="007D92"/>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Find your educational institution (</a:t>
          </a:r>
          <a:r>
            <a:rPr lang="en-US" sz="1800" b="1" kern="1200" dirty="0"/>
            <a:t>University of North Texas Health Science Center</a:t>
          </a:r>
          <a:r>
            <a:rPr lang="en-US" sz="1800" kern="1200" dirty="0"/>
            <a:t>), select your country, and choose a payment method. Fill in your details, make your payment, and receive your confirmation.</a:t>
          </a:r>
        </a:p>
      </dsp:txBody>
      <dsp:txXfrm>
        <a:off x="1113121" y="1217399"/>
        <a:ext cx="7043076" cy="870103"/>
      </dsp:txXfrm>
    </dsp:sp>
    <dsp:sp modelId="{4A43D9E1-691D-4FCB-9783-1E31DE2433C3}">
      <dsp:nvSpPr>
        <dsp:cNvPr id="0" name=""/>
        <dsp:cNvSpPr/>
      </dsp:nvSpPr>
      <dsp:spPr>
        <a:xfrm>
          <a:off x="2045242" y="2597308"/>
          <a:ext cx="8412480" cy="1404677"/>
        </a:xfrm>
        <a:prstGeom prst="roundRect">
          <a:avLst>
            <a:gd name="adj" fmla="val 10000"/>
          </a:avLst>
        </a:prstGeom>
        <a:solidFill>
          <a:srgbClr val="007D92"/>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If you have any questions, you may contact Flywire at:</a:t>
          </a:r>
        </a:p>
        <a:p>
          <a:pPr marL="171450" lvl="1" indent="-171450" algn="ctr" defTabSz="800100">
            <a:lnSpc>
              <a:spcPct val="90000"/>
            </a:lnSpc>
            <a:spcBef>
              <a:spcPct val="0"/>
            </a:spcBef>
            <a:spcAft>
              <a:spcPct val="15000"/>
            </a:spcAft>
            <a:buChar char="•"/>
          </a:pPr>
          <a:r>
            <a:rPr lang="en-US" sz="1800" kern="1200" dirty="0"/>
            <a:t>Phone: 1-800-346-9252</a:t>
          </a:r>
        </a:p>
        <a:p>
          <a:pPr marL="171450" lvl="1" indent="-171450" algn="ctr" defTabSz="800100">
            <a:lnSpc>
              <a:spcPct val="90000"/>
            </a:lnSpc>
            <a:spcBef>
              <a:spcPct val="0"/>
            </a:spcBef>
            <a:spcAft>
              <a:spcPct val="15000"/>
            </a:spcAft>
            <a:buChar char="•"/>
          </a:pPr>
          <a:r>
            <a:rPr lang="en-US" sz="1800" kern="1200" dirty="0"/>
            <a:t>Email:</a:t>
          </a:r>
          <a:r>
            <a:rPr lang="en-US" sz="1800" kern="1200" dirty="0">
              <a:solidFill>
                <a:srgbClr val="FFFFFF"/>
              </a:solidFill>
            </a:rPr>
            <a:t> </a:t>
          </a:r>
          <a:r>
            <a:rPr lang="en-US" sz="1800" i="1" u="sng" kern="1200" dirty="0">
              <a:solidFill>
                <a:srgbClr val="FFFFFF"/>
              </a:solidFill>
              <a:hlinkClick xmlns:r="http://schemas.openxmlformats.org/officeDocument/2006/relationships" r:id="rId1">
                <a:extLst>
                  <a:ext uri="{A12FA001-AC4F-418D-AE19-62706E023703}">
                    <ahyp:hlinkClr xmlns:ahyp="http://schemas.microsoft.com/office/drawing/2018/hyperlinkcolor" val="tx"/>
                  </a:ext>
                </a:extLst>
              </a:hlinkClick>
            </a:rPr>
            <a:t>support@flywire.com</a:t>
          </a:r>
          <a:endParaRPr lang="en-US" sz="1800" kern="1200" dirty="0">
            <a:solidFill>
              <a:srgbClr val="FFFFFF"/>
            </a:solidFill>
          </a:endParaRPr>
        </a:p>
        <a:p>
          <a:pPr marL="171450" lvl="1" indent="-171450" algn="ctr" defTabSz="800100">
            <a:lnSpc>
              <a:spcPct val="90000"/>
            </a:lnSpc>
            <a:spcBef>
              <a:spcPct val="0"/>
            </a:spcBef>
            <a:spcAft>
              <a:spcPct val="15000"/>
            </a:spcAft>
            <a:buChar char="•"/>
          </a:pPr>
          <a:r>
            <a:rPr lang="en-US" sz="1800" kern="1200" dirty="0">
              <a:solidFill>
                <a:srgbClr val="FFFFFF"/>
              </a:solidFill>
            </a:rPr>
            <a:t>https://help.flywire.com</a:t>
          </a:r>
        </a:p>
      </dsp:txBody>
      <dsp:txXfrm>
        <a:off x="2086384" y="2638450"/>
        <a:ext cx="7004416" cy="1322393"/>
      </dsp:txXfrm>
    </dsp:sp>
    <dsp:sp modelId="{CBB6FBA4-21BB-4CAF-9933-A2DCDB62EB36}">
      <dsp:nvSpPr>
        <dsp:cNvPr id="0" name=""/>
        <dsp:cNvSpPr/>
      </dsp:nvSpPr>
      <dsp:spPr>
        <a:xfrm>
          <a:off x="7791245" y="586740"/>
          <a:ext cx="621234" cy="687314"/>
        </a:xfrm>
        <a:prstGeom prst="downArrow">
          <a:avLst>
            <a:gd name="adj1" fmla="val 55000"/>
            <a:gd name="adj2" fmla="val 45000"/>
          </a:avLst>
        </a:prstGeom>
        <a:solidFill>
          <a:srgbClr val="253746">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931023" y="586740"/>
        <a:ext cx="341678" cy="533559"/>
      </dsp:txXfrm>
    </dsp:sp>
    <dsp:sp modelId="{67B92A48-DB19-4C36-B88D-C6A1713275E8}">
      <dsp:nvSpPr>
        <dsp:cNvPr id="0" name=""/>
        <dsp:cNvSpPr/>
      </dsp:nvSpPr>
      <dsp:spPr>
        <a:xfrm>
          <a:off x="8495791" y="1734769"/>
          <a:ext cx="621234" cy="650289"/>
        </a:xfrm>
        <a:prstGeom prst="downArrow">
          <a:avLst>
            <a:gd name="adj1" fmla="val 55000"/>
            <a:gd name="adj2" fmla="val 45000"/>
          </a:avLst>
        </a:prstGeom>
        <a:solidFill>
          <a:srgbClr val="253746">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5569" y="1734769"/>
        <a:ext cx="341678" cy="496534"/>
      </dsp:txXfrm>
    </dsp:sp>
    <dsp:sp modelId="{AB0399D8-8171-4A20-9760-6B260D74CEA6}">
      <dsp:nvSpPr>
        <dsp:cNvPr id="0" name=""/>
        <dsp:cNvSpPr/>
      </dsp:nvSpPr>
      <dsp:spPr>
        <a:xfrm>
          <a:off x="9189820" y="2878813"/>
          <a:ext cx="621234" cy="621234"/>
        </a:xfrm>
        <a:prstGeom prst="downArrow">
          <a:avLst>
            <a:gd name="adj1" fmla="val 55000"/>
            <a:gd name="adj2" fmla="val 45000"/>
          </a:avLst>
        </a:prstGeom>
        <a:solidFill>
          <a:srgbClr val="253746">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9598" y="2878813"/>
        <a:ext cx="341678" cy="4674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89822-11A2-48A7-8CCC-9D6CABAA415C}">
      <dsp:nvSpPr>
        <dsp:cNvPr id="0" name=""/>
        <dsp:cNvSpPr/>
      </dsp:nvSpPr>
      <dsp:spPr>
        <a:xfrm>
          <a:off x="0" y="3701712"/>
          <a:ext cx="7517840" cy="809844"/>
        </a:xfrm>
        <a:prstGeom prst="rect">
          <a:avLst/>
        </a:prstGeom>
        <a:solidFill>
          <a:srgbClr val="2537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350" b="1" kern="1200" dirty="0"/>
            <a:t>All active students are REQUIRED to enroll in SCR (Student Choice Refund).  You will not receive any eligible refund unless you do.</a:t>
          </a:r>
        </a:p>
        <a:p>
          <a:pPr marL="0" lvl="0" indent="0" algn="ctr" defTabSz="533400">
            <a:lnSpc>
              <a:spcPct val="90000"/>
            </a:lnSpc>
            <a:spcBef>
              <a:spcPct val="0"/>
            </a:spcBef>
            <a:spcAft>
              <a:spcPct val="35000"/>
            </a:spcAft>
            <a:buNone/>
          </a:pPr>
          <a:r>
            <a:rPr lang="en-US" sz="1350" b="1" kern="1200" dirty="0" err="1"/>
            <a:t>MyHSC</a:t>
          </a:r>
          <a:r>
            <a:rPr lang="en-US" sz="1350" b="1" kern="1200" dirty="0"/>
            <a:t>&gt;Student Account&gt;Refunds&gt;Manage HSC Refund Choice</a:t>
          </a:r>
        </a:p>
        <a:p>
          <a:pPr marL="0" lvl="0" indent="0" algn="ctr" defTabSz="533400">
            <a:lnSpc>
              <a:spcPct val="90000"/>
            </a:lnSpc>
            <a:spcBef>
              <a:spcPct val="0"/>
            </a:spcBef>
            <a:spcAft>
              <a:spcPct val="35000"/>
            </a:spcAft>
            <a:buNone/>
          </a:pPr>
          <a:r>
            <a:rPr lang="en-US" sz="1800" kern="1200" dirty="0"/>
            <a:t> </a:t>
          </a:r>
        </a:p>
      </dsp:txBody>
      <dsp:txXfrm>
        <a:off x="0" y="3701712"/>
        <a:ext cx="7517840" cy="809844"/>
      </dsp:txXfrm>
    </dsp:sp>
    <dsp:sp modelId="{7A466F6F-7467-44F4-B946-12F58D64C8D9}">
      <dsp:nvSpPr>
        <dsp:cNvPr id="0" name=""/>
        <dsp:cNvSpPr/>
      </dsp:nvSpPr>
      <dsp:spPr>
        <a:xfrm rot="10800000">
          <a:off x="0" y="2468319"/>
          <a:ext cx="7517840" cy="1245540"/>
        </a:xfrm>
        <a:prstGeom prst="upArrowCallout">
          <a:avLst/>
        </a:prstGeom>
        <a:solidFill>
          <a:srgbClr val="2537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You may receive your refund via:</a:t>
          </a:r>
        </a:p>
      </dsp:txBody>
      <dsp:txXfrm rot="-10800000">
        <a:off x="0" y="2468319"/>
        <a:ext cx="7517840" cy="437184"/>
      </dsp:txXfrm>
    </dsp:sp>
    <dsp:sp modelId="{893619A5-3100-4B2D-823A-983EFCFD3240}">
      <dsp:nvSpPr>
        <dsp:cNvPr id="0" name=""/>
        <dsp:cNvSpPr/>
      </dsp:nvSpPr>
      <dsp:spPr>
        <a:xfrm>
          <a:off x="0" y="2905504"/>
          <a:ext cx="3758920" cy="372416"/>
        </a:xfrm>
        <a:prstGeom prst="rect">
          <a:avLst/>
        </a:prstGeom>
        <a:solidFill>
          <a:srgbClr val="83CB26"/>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Direct Deposit</a:t>
          </a:r>
        </a:p>
      </dsp:txBody>
      <dsp:txXfrm>
        <a:off x="0" y="2905504"/>
        <a:ext cx="3758920" cy="372416"/>
      </dsp:txXfrm>
    </dsp:sp>
    <dsp:sp modelId="{679F250E-90B4-44F9-8B16-098B58A4967C}">
      <dsp:nvSpPr>
        <dsp:cNvPr id="0" name=""/>
        <dsp:cNvSpPr/>
      </dsp:nvSpPr>
      <dsp:spPr>
        <a:xfrm>
          <a:off x="3758920" y="2905504"/>
          <a:ext cx="3758920" cy="372416"/>
        </a:xfrm>
        <a:prstGeom prst="rect">
          <a:avLst/>
        </a:prstGeom>
        <a:solidFill>
          <a:srgbClr val="83CB26"/>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Reloadable Debit Card</a:t>
          </a:r>
        </a:p>
      </dsp:txBody>
      <dsp:txXfrm>
        <a:off x="3758920" y="2905504"/>
        <a:ext cx="3758920" cy="372416"/>
      </dsp:txXfrm>
    </dsp:sp>
    <dsp:sp modelId="{5C743085-FC89-4659-9C69-C1CF6152A36E}">
      <dsp:nvSpPr>
        <dsp:cNvPr id="0" name=""/>
        <dsp:cNvSpPr/>
      </dsp:nvSpPr>
      <dsp:spPr>
        <a:xfrm rot="10800000">
          <a:off x="0" y="1234927"/>
          <a:ext cx="7517840" cy="1245540"/>
        </a:xfrm>
        <a:prstGeom prst="upArrowCallout">
          <a:avLst/>
        </a:prstGeom>
        <a:solidFill>
          <a:srgbClr val="2537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Refunds are normally processed on Tuesdays and Thursdays.</a:t>
          </a:r>
        </a:p>
      </dsp:txBody>
      <dsp:txXfrm rot="10800000">
        <a:off x="0" y="1234927"/>
        <a:ext cx="7517840" cy="809315"/>
      </dsp:txXfrm>
    </dsp:sp>
    <dsp:sp modelId="{4C55C3ED-8767-494D-8764-13927322A0AA}">
      <dsp:nvSpPr>
        <dsp:cNvPr id="0" name=""/>
        <dsp:cNvSpPr/>
      </dsp:nvSpPr>
      <dsp:spPr>
        <a:xfrm rot="10800000">
          <a:off x="0" y="47843"/>
          <a:ext cx="7517840" cy="1245540"/>
        </a:xfrm>
        <a:prstGeom prst="upArrowCallout">
          <a:avLst/>
        </a:prstGeom>
        <a:solidFill>
          <a:srgbClr val="25374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After your Financial Aid is disbursed, Student Finance will process refunds approximately 10 days prior to start of classes.</a:t>
          </a:r>
        </a:p>
      </dsp:txBody>
      <dsp:txXfrm rot="10800000">
        <a:off x="0" y="47843"/>
        <a:ext cx="7517840" cy="8093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39" y="0"/>
            <a:ext cx="4002299" cy="348711"/>
          </a:xfrm>
          <a:prstGeom prst="rect">
            <a:avLst/>
          </a:prstGeom>
        </p:spPr>
        <p:txBody>
          <a:bodyPr vert="horz" lIns="92492" tIns="46246" rIns="92492" bIns="46246" rtlCol="0"/>
          <a:lstStyle>
            <a:lvl1pPr algn="r">
              <a:defRPr sz="1200"/>
            </a:lvl1pPr>
          </a:lstStyle>
          <a:p>
            <a:fld id="{F8178909-35F7-4462-AFCC-1A251030CB46}" type="datetimeFigureOut">
              <a:rPr lang="en-US" smtClean="0"/>
              <a:t>6/11/2024</a:t>
            </a:fld>
            <a:endParaRPr lang="en-US"/>
          </a:p>
        </p:txBody>
      </p:sp>
      <p:sp>
        <p:nvSpPr>
          <p:cNvPr id="4" name="Slide Image Placeholder 3"/>
          <p:cNvSpPr>
            <a:spLocks noGrp="1" noRot="1" noChangeAspect="1"/>
          </p:cNvSpPr>
          <p:nvPr>
            <p:ph type="sldImg" idx="2"/>
          </p:nvPr>
        </p:nvSpPr>
        <p:spPr>
          <a:xfrm>
            <a:off x="2533650" y="868363"/>
            <a:ext cx="4168775" cy="23463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44723"/>
            <a:ext cx="7388860" cy="2736593"/>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01365"/>
            <a:ext cx="4002299" cy="348710"/>
          </a:xfrm>
          <a:prstGeom prst="rect">
            <a:avLst/>
          </a:prstGeom>
        </p:spPr>
        <p:txBody>
          <a:bodyPr vert="horz" lIns="92492" tIns="46246" rIns="92492" bIns="46246" rtlCol="0" anchor="b"/>
          <a:lstStyle>
            <a:lvl1pPr algn="r">
              <a:defRPr sz="1200"/>
            </a:lvl1pPr>
          </a:lstStyle>
          <a:p>
            <a:fld id="{025E6954-2C4C-47B5-9248-B569792223C7}" type="slidenum">
              <a:rPr lang="en-US" smtClean="0"/>
              <a:t>‹#›</a:t>
            </a:fld>
            <a:endParaRPr lang="en-US"/>
          </a:p>
        </p:txBody>
      </p:sp>
    </p:spTree>
    <p:extLst>
      <p:ext uri="{BB962C8B-B14F-4D97-AF65-F5344CB8AC3E}">
        <p14:creationId xmlns:p14="http://schemas.microsoft.com/office/powerpoint/2010/main" val="122723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thsc.edu/student-finance/student-finance-form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mailto:ThirdParty@unthsc.edu"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Student Finance and the Cashier’s Office.  I will be going through some information about our office, best ways to contact us and the services we provide.</a:t>
            </a:r>
          </a:p>
        </p:txBody>
      </p:sp>
      <p:sp>
        <p:nvSpPr>
          <p:cNvPr id="4" name="Slide Number Placeholder 3"/>
          <p:cNvSpPr>
            <a:spLocks noGrp="1"/>
          </p:cNvSpPr>
          <p:nvPr>
            <p:ph type="sldNum" sz="quarter" idx="5"/>
          </p:nvPr>
        </p:nvSpPr>
        <p:spPr/>
        <p:txBody>
          <a:bodyPr/>
          <a:lstStyle/>
          <a:p>
            <a:fld id="{025E6954-2C4C-47B5-9248-B569792223C7}" type="slidenum">
              <a:rPr lang="en-US" smtClean="0"/>
              <a:t>1</a:t>
            </a:fld>
            <a:endParaRPr lang="en-US"/>
          </a:p>
        </p:txBody>
      </p:sp>
    </p:spTree>
    <p:extLst>
      <p:ext uri="{BB962C8B-B14F-4D97-AF65-F5344CB8AC3E}">
        <p14:creationId xmlns:p14="http://schemas.microsoft.com/office/powerpoint/2010/main" val="2273213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take you to the installment schedule to show your due dates and amounts due. Click on next.</a:t>
            </a:r>
          </a:p>
        </p:txBody>
      </p:sp>
      <p:sp>
        <p:nvSpPr>
          <p:cNvPr id="4" name="Slide Number Placeholder 3"/>
          <p:cNvSpPr>
            <a:spLocks noGrp="1"/>
          </p:cNvSpPr>
          <p:nvPr>
            <p:ph type="sldNum" sz="quarter" idx="5"/>
          </p:nvPr>
        </p:nvSpPr>
        <p:spPr/>
        <p:txBody>
          <a:bodyPr/>
          <a:lstStyle/>
          <a:p>
            <a:fld id="{025E6954-2C4C-47B5-9248-B569792223C7}" type="slidenum">
              <a:rPr lang="en-US" smtClean="0"/>
              <a:t>10</a:t>
            </a:fld>
            <a:endParaRPr lang="en-US"/>
          </a:p>
        </p:txBody>
      </p:sp>
    </p:spTree>
    <p:extLst>
      <p:ext uri="{BB962C8B-B14F-4D97-AF65-F5344CB8AC3E}">
        <p14:creationId xmlns:p14="http://schemas.microsoft.com/office/powerpoint/2010/main" val="20859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will see the terms for your installment plan. Continue to the QuickPay portal where you will see what is due now and the payment plan schedule.</a:t>
            </a:r>
          </a:p>
        </p:txBody>
      </p:sp>
      <p:sp>
        <p:nvSpPr>
          <p:cNvPr id="4" name="Slide Number Placeholder 3"/>
          <p:cNvSpPr>
            <a:spLocks noGrp="1"/>
          </p:cNvSpPr>
          <p:nvPr>
            <p:ph type="sldNum" sz="quarter" idx="5"/>
          </p:nvPr>
        </p:nvSpPr>
        <p:spPr/>
        <p:txBody>
          <a:bodyPr/>
          <a:lstStyle/>
          <a:p>
            <a:fld id="{025E6954-2C4C-47B5-9248-B569792223C7}" type="slidenum">
              <a:rPr lang="en-US" smtClean="0"/>
              <a:t>11</a:t>
            </a:fld>
            <a:endParaRPr lang="en-US"/>
          </a:p>
        </p:txBody>
      </p:sp>
    </p:spTree>
    <p:extLst>
      <p:ext uri="{BB962C8B-B14F-4D97-AF65-F5344CB8AC3E}">
        <p14:creationId xmlns:p14="http://schemas.microsoft.com/office/powerpoint/2010/main" val="1385953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QuickPay will show you again your total balance, upcoming due dates and amounts.</a:t>
            </a:r>
          </a:p>
        </p:txBody>
      </p:sp>
      <p:sp>
        <p:nvSpPr>
          <p:cNvPr id="4" name="Slide Number Placeholder 3"/>
          <p:cNvSpPr>
            <a:spLocks noGrp="1"/>
          </p:cNvSpPr>
          <p:nvPr>
            <p:ph type="sldNum" sz="quarter" idx="5"/>
          </p:nvPr>
        </p:nvSpPr>
        <p:spPr/>
        <p:txBody>
          <a:bodyPr/>
          <a:lstStyle/>
          <a:p>
            <a:fld id="{025E6954-2C4C-47B5-9248-B569792223C7}" type="slidenum">
              <a:rPr lang="en-US" smtClean="0"/>
              <a:t>12</a:t>
            </a:fld>
            <a:endParaRPr lang="en-US"/>
          </a:p>
        </p:txBody>
      </p:sp>
    </p:spTree>
    <p:extLst>
      <p:ext uri="{BB962C8B-B14F-4D97-AF65-F5344CB8AC3E}">
        <p14:creationId xmlns:p14="http://schemas.microsoft.com/office/powerpoint/2010/main" val="111600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Payment Plans are offered in the Fall and Spring terms ONLY. There is no payment plan for Summer. When you choose the installment plan the first payment is due BEFORE the first day of class. Keep in mind some fees are due in total regardless of the payment plan. (ex: Student Health Insurance).</a:t>
            </a:r>
          </a:p>
        </p:txBody>
      </p:sp>
      <p:sp>
        <p:nvSpPr>
          <p:cNvPr id="4" name="Slide Number Placeholder 3"/>
          <p:cNvSpPr>
            <a:spLocks noGrp="1"/>
          </p:cNvSpPr>
          <p:nvPr>
            <p:ph type="sldNum" sz="quarter" idx="5"/>
          </p:nvPr>
        </p:nvSpPr>
        <p:spPr/>
        <p:txBody>
          <a:bodyPr/>
          <a:lstStyle/>
          <a:p>
            <a:fld id="{025E6954-2C4C-47B5-9248-B569792223C7}" type="slidenum">
              <a:rPr lang="en-US" smtClean="0"/>
              <a:t>13</a:t>
            </a:fld>
            <a:endParaRPr lang="en-US"/>
          </a:p>
        </p:txBody>
      </p:sp>
    </p:spTree>
    <p:extLst>
      <p:ext uri="{BB962C8B-B14F-4D97-AF65-F5344CB8AC3E}">
        <p14:creationId xmlns:p14="http://schemas.microsoft.com/office/powerpoint/2010/main" val="3915208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Third party payments are payments made for your tuition and fees by a vendor or sponsor. If you have a sponsor that will be paying your tuition, they must sign a contract, and this must be submitted 10 days prior to the first day of class. To find the contract please click the hyperlink on this page or see our website, </a:t>
            </a:r>
            <a:r>
              <a:rPr lang="en-US" dirty="0">
                <a:hlinkClick r:id="rId3"/>
              </a:rPr>
              <a:t>Student finance forms at Student Finance at HSC Fort Worth (unthsc.edu)</a:t>
            </a:r>
            <a:endParaRPr lang="en-US" dirty="0"/>
          </a:p>
          <a:p>
            <a:pPr defTabSz="924916">
              <a:defRPr/>
            </a:pPr>
            <a:r>
              <a:rPr lang="en-US" dirty="0"/>
              <a:t>For any question related to Third Party Contract/Billing benefits please email: </a:t>
            </a:r>
            <a:r>
              <a:rPr lang="en-US" b="1" i="1" u="sng" dirty="0">
                <a:hlinkClick r:id="rId4"/>
              </a:rPr>
              <a:t>ThirdParty@unthsc.edu</a:t>
            </a:r>
            <a:r>
              <a:rPr lang="en-US" b="1" dirty="0"/>
              <a:t> or call 817-735-0676</a:t>
            </a:r>
            <a:endParaRPr lang="en-US" dirty="0"/>
          </a:p>
          <a:p>
            <a:endParaRPr lang="en-US" dirty="0"/>
          </a:p>
        </p:txBody>
      </p:sp>
      <p:sp>
        <p:nvSpPr>
          <p:cNvPr id="4" name="Slide Number Placeholder 3"/>
          <p:cNvSpPr>
            <a:spLocks noGrp="1"/>
          </p:cNvSpPr>
          <p:nvPr>
            <p:ph type="sldNum" sz="quarter" idx="5"/>
          </p:nvPr>
        </p:nvSpPr>
        <p:spPr/>
        <p:txBody>
          <a:bodyPr/>
          <a:lstStyle/>
          <a:p>
            <a:fld id="{025E6954-2C4C-47B5-9248-B569792223C7}" type="slidenum">
              <a:rPr lang="en-US" smtClean="0"/>
              <a:t>14</a:t>
            </a:fld>
            <a:endParaRPr lang="en-US"/>
          </a:p>
        </p:txBody>
      </p:sp>
    </p:spTree>
    <p:extLst>
      <p:ext uri="{BB962C8B-B14F-4D97-AF65-F5344CB8AC3E}">
        <p14:creationId xmlns:p14="http://schemas.microsoft.com/office/powerpoint/2010/main" val="412009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now for the information you really want to know! Refunds! You can expect to see your financial aid disburse approximately 10 days prior to the first day of class. Refunds are normally processed on Tuesdays and Thursdays. You may receive your refund by direct deposit or reloadable debit card. All students are REQUIRED to make their Student Choice Refund option in your </a:t>
            </a:r>
            <a:r>
              <a:rPr lang="en-US" dirty="0" err="1"/>
              <a:t>MyHSC</a:t>
            </a:r>
            <a:r>
              <a:rPr lang="en-US" dirty="0"/>
              <a:t>&gt;Student Account&gt;Direct Deposit.</a:t>
            </a:r>
          </a:p>
        </p:txBody>
      </p:sp>
      <p:sp>
        <p:nvSpPr>
          <p:cNvPr id="4" name="Slide Number Placeholder 3"/>
          <p:cNvSpPr>
            <a:spLocks noGrp="1"/>
          </p:cNvSpPr>
          <p:nvPr>
            <p:ph type="sldNum" sz="quarter" idx="5"/>
          </p:nvPr>
        </p:nvSpPr>
        <p:spPr/>
        <p:txBody>
          <a:bodyPr/>
          <a:lstStyle/>
          <a:p>
            <a:fld id="{025E6954-2C4C-47B5-9248-B569792223C7}" type="slidenum">
              <a:rPr lang="en-US" smtClean="0"/>
              <a:t>15</a:t>
            </a:fld>
            <a:endParaRPr lang="en-US"/>
          </a:p>
        </p:txBody>
      </p:sp>
    </p:spTree>
    <p:extLst>
      <p:ext uri="{BB962C8B-B14F-4D97-AF65-F5344CB8AC3E}">
        <p14:creationId xmlns:p14="http://schemas.microsoft.com/office/powerpoint/2010/main" val="165901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latin typeface="Calibri" panose="020F0502020204030204" pitchFamily="34" charset="0"/>
                <a:ea typeface="Calibri" panose="020F0502020204030204" pitchFamily="34" charset="0"/>
                <a:cs typeface="Times New Roman" panose="02020603050405020304" pitchFamily="18" charset="0"/>
              </a:rPr>
              <a:t>1098-t’s are disbursed on January 31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When logged into your student account you can view and download your 1098-t by clicking on the last tab labeled view 1098-t. </a:t>
            </a:r>
          </a:p>
          <a:p>
            <a:endParaRPr lang="en-US" dirty="0"/>
          </a:p>
        </p:txBody>
      </p:sp>
      <p:sp>
        <p:nvSpPr>
          <p:cNvPr id="4" name="Slide Number Placeholder 3"/>
          <p:cNvSpPr>
            <a:spLocks noGrp="1"/>
          </p:cNvSpPr>
          <p:nvPr>
            <p:ph type="sldNum" sz="quarter" idx="5"/>
          </p:nvPr>
        </p:nvSpPr>
        <p:spPr/>
        <p:txBody>
          <a:bodyPr/>
          <a:lstStyle/>
          <a:p>
            <a:fld id="{025E6954-2C4C-47B5-9248-B569792223C7}" type="slidenum">
              <a:rPr lang="en-US" smtClean="0"/>
              <a:t>16</a:t>
            </a:fld>
            <a:endParaRPr lang="en-US"/>
          </a:p>
        </p:txBody>
      </p:sp>
    </p:spTree>
    <p:extLst>
      <p:ext uri="{BB962C8B-B14F-4D97-AF65-F5344CB8AC3E}">
        <p14:creationId xmlns:p14="http://schemas.microsoft.com/office/powerpoint/2010/main" val="1128685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553">
              <a:defRPr/>
            </a:pPr>
            <a:r>
              <a:rPr lang="en-US" dirty="0"/>
              <a:t>Authorization to release education records is a form you can fill out if you wish for someone else to be able to discuss your records and billing. We will not share any information about your student account unless there is a form for them on file. </a:t>
            </a:r>
          </a:p>
          <a:p>
            <a:r>
              <a:rPr lang="en-US" dirty="0"/>
              <a:t>This is governed under the FERPA Act - </a:t>
            </a:r>
            <a:r>
              <a:rPr lang="en-US" b="1" i="0" dirty="0">
                <a:solidFill>
                  <a:srgbClr val="444444"/>
                </a:solidFill>
                <a:effectLst/>
                <a:latin typeface="Roboto" panose="02000000000000000000" pitchFamily="2" charset="0"/>
              </a:rPr>
              <a:t>Family Educational Rights and Privacy Act.</a:t>
            </a:r>
            <a:endParaRPr lang="en-US" dirty="0"/>
          </a:p>
          <a:p>
            <a:endParaRPr lang="en-US" dirty="0"/>
          </a:p>
        </p:txBody>
      </p:sp>
      <p:sp>
        <p:nvSpPr>
          <p:cNvPr id="4" name="Slide Number Placeholder 3"/>
          <p:cNvSpPr>
            <a:spLocks noGrp="1"/>
          </p:cNvSpPr>
          <p:nvPr>
            <p:ph type="sldNum" sz="quarter" idx="5"/>
          </p:nvPr>
        </p:nvSpPr>
        <p:spPr/>
        <p:txBody>
          <a:bodyPr/>
          <a:lstStyle/>
          <a:p>
            <a:fld id="{025E6954-2C4C-47B5-9248-B569792223C7}" type="slidenum">
              <a:rPr lang="en-US" smtClean="0"/>
              <a:t>17</a:t>
            </a:fld>
            <a:endParaRPr lang="en-US"/>
          </a:p>
        </p:txBody>
      </p:sp>
    </p:spTree>
    <p:extLst>
      <p:ext uri="{BB962C8B-B14F-4D97-AF65-F5344CB8AC3E}">
        <p14:creationId xmlns:p14="http://schemas.microsoft.com/office/powerpoint/2010/main" val="607672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Please be sure that your contact information is up to date. We will primarily communicate with you through your student email, but it is very important that your mailing address and phone numbers are correct.</a:t>
            </a:r>
          </a:p>
          <a:p>
            <a:endParaRPr lang="en-US" dirty="0"/>
          </a:p>
        </p:txBody>
      </p:sp>
      <p:sp>
        <p:nvSpPr>
          <p:cNvPr id="4" name="Slide Number Placeholder 3"/>
          <p:cNvSpPr>
            <a:spLocks noGrp="1"/>
          </p:cNvSpPr>
          <p:nvPr>
            <p:ph type="sldNum" sz="quarter" idx="5"/>
          </p:nvPr>
        </p:nvSpPr>
        <p:spPr/>
        <p:txBody>
          <a:bodyPr/>
          <a:lstStyle/>
          <a:p>
            <a:fld id="{025E6954-2C4C-47B5-9248-B569792223C7}" type="slidenum">
              <a:rPr lang="en-US" smtClean="0"/>
              <a:t>18</a:t>
            </a:fld>
            <a:endParaRPr lang="en-US"/>
          </a:p>
        </p:txBody>
      </p:sp>
    </p:spTree>
    <p:extLst>
      <p:ext uri="{BB962C8B-B14F-4D97-AF65-F5344CB8AC3E}">
        <p14:creationId xmlns:p14="http://schemas.microsoft.com/office/powerpoint/2010/main" val="2095913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Lastly, here is our main contact information again. Our business hours are from 8-5  Monday thru Friday. The best way to contact us is through email. If you choose to leave a phone message, we will get back to you at our earliest convenience.  Thank you for your time and if you have any questions, please don’t hesitate to reach out to us.</a:t>
            </a:r>
          </a:p>
          <a:p>
            <a:endParaRPr lang="en-US" dirty="0"/>
          </a:p>
        </p:txBody>
      </p:sp>
      <p:sp>
        <p:nvSpPr>
          <p:cNvPr id="4" name="Slide Number Placeholder 3"/>
          <p:cNvSpPr>
            <a:spLocks noGrp="1"/>
          </p:cNvSpPr>
          <p:nvPr>
            <p:ph type="sldNum" sz="quarter" idx="5"/>
          </p:nvPr>
        </p:nvSpPr>
        <p:spPr/>
        <p:txBody>
          <a:bodyPr/>
          <a:lstStyle/>
          <a:p>
            <a:fld id="{025E6954-2C4C-47B5-9248-B569792223C7}" type="slidenum">
              <a:rPr lang="en-US" smtClean="0"/>
              <a:t>19</a:t>
            </a:fld>
            <a:endParaRPr lang="en-US"/>
          </a:p>
        </p:txBody>
      </p:sp>
    </p:spTree>
    <p:extLst>
      <p:ext uri="{BB962C8B-B14F-4D97-AF65-F5344CB8AC3E}">
        <p14:creationId xmlns:p14="http://schemas.microsoft.com/office/powerpoint/2010/main" val="229539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way to contact us is through email. The SFAccounts email will be able to answer questions about your account, past due balances and payment plans. Also, there is a third-party email that will be able to assist you if you have third-party sponsor questions. The cashier email is the best contact to know when you can make an appointment to pay in person.  Lastly the 1098-t email will be the email you correspond with if you are needing to submit a W-9 form or get information about your 1098-t.  Follow our Facebook page.  There we post reminders and other helpful information.</a:t>
            </a:r>
          </a:p>
        </p:txBody>
      </p:sp>
      <p:sp>
        <p:nvSpPr>
          <p:cNvPr id="4" name="Slide Number Placeholder 3"/>
          <p:cNvSpPr>
            <a:spLocks noGrp="1"/>
          </p:cNvSpPr>
          <p:nvPr>
            <p:ph type="sldNum" sz="quarter" idx="5"/>
          </p:nvPr>
        </p:nvSpPr>
        <p:spPr/>
        <p:txBody>
          <a:bodyPr/>
          <a:lstStyle/>
          <a:p>
            <a:fld id="{025E6954-2C4C-47B5-9248-B569792223C7}" type="slidenum">
              <a:rPr lang="en-US" smtClean="0"/>
              <a:t>2</a:t>
            </a:fld>
            <a:endParaRPr lang="en-US"/>
          </a:p>
        </p:txBody>
      </p:sp>
    </p:spTree>
    <p:extLst>
      <p:ext uri="{BB962C8B-B14F-4D97-AF65-F5344CB8AC3E}">
        <p14:creationId xmlns:p14="http://schemas.microsoft.com/office/powerpoint/2010/main" val="800120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E6954-2C4C-47B5-9248-B569792223C7}" type="slidenum">
              <a:rPr lang="en-US" smtClean="0"/>
              <a:t>20</a:t>
            </a:fld>
            <a:endParaRPr lang="en-US"/>
          </a:p>
        </p:txBody>
      </p:sp>
    </p:spTree>
    <p:extLst>
      <p:ext uri="{BB962C8B-B14F-4D97-AF65-F5344CB8AC3E}">
        <p14:creationId xmlns:p14="http://schemas.microsoft.com/office/powerpoint/2010/main" val="374400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stop by our offices to make a payment or drop off any forms, we are in the Student Service Center, Suite 150 and the Cashier Office is in Suite 101. Payments are made by appointment only and available appointment times are Monday thru Friday between </a:t>
            </a:r>
            <a:r>
              <a:rPr lang="en-US" sz="1400" b="1" dirty="0"/>
              <a:t>9 am and 4 pm</a:t>
            </a:r>
            <a:r>
              <a:rPr lang="en-US" dirty="0"/>
              <a:t>. </a:t>
            </a:r>
            <a:r>
              <a:rPr lang="en-US" sz="1400" b="1" dirty="0"/>
              <a:t>The Cashier Office is closed daily for a lunch break, but assistance is always available in Suite 150</a:t>
            </a:r>
            <a:r>
              <a:rPr lang="en-US" dirty="0"/>
              <a:t>. You can make an appointment online on the Cashier Services page using this QR code.</a:t>
            </a:r>
          </a:p>
        </p:txBody>
      </p:sp>
      <p:sp>
        <p:nvSpPr>
          <p:cNvPr id="4" name="Slide Number Placeholder 3"/>
          <p:cNvSpPr>
            <a:spLocks noGrp="1"/>
          </p:cNvSpPr>
          <p:nvPr>
            <p:ph type="sldNum" sz="quarter" idx="5"/>
          </p:nvPr>
        </p:nvSpPr>
        <p:spPr/>
        <p:txBody>
          <a:bodyPr/>
          <a:lstStyle/>
          <a:p>
            <a:fld id="{025E6954-2C4C-47B5-9248-B569792223C7}" type="slidenum">
              <a:rPr lang="en-US" smtClean="0"/>
              <a:t>3</a:t>
            </a:fld>
            <a:endParaRPr lang="en-US"/>
          </a:p>
        </p:txBody>
      </p:sp>
    </p:spTree>
    <p:extLst>
      <p:ext uri="{BB962C8B-B14F-4D97-AF65-F5344CB8AC3E}">
        <p14:creationId xmlns:p14="http://schemas.microsoft.com/office/powerpoint/2010/main" val="252830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confusing as to what Student Finance does versus Financial Aid and the Registrar’s Office.  We do work closely together, but we are separate offices.  The services we provide are listed here.  We manage student accounts by posting tuition and fees. We also process online payments and third-party sponsor payments.  We offer payment plans, and we apply any approved waivers or exemptions to your account.  We process refunds and distribute 1098-ts.  The cashier’s office processes payments made by check, money order and flywire. Detailed information about what we do can also be found on our website.</a:t>
            </a:r>
          </a:p>
        </p:txBody>
      </p:sp>
      <p:sp>
        <p:nvSpPr>
          <p:cNvPr id="4" name="Slide Number Placeholder 3"/>
          <p:cNvSpPr>
            <a:spLocks noGrp="1"/>
          </p:cNvSpPr>
          <p:nvPr>
            <p:ph type="sldNum" sz="quarter" idx="5"/>
          </p:nvPr>
        </p:nvSpPr>
        <p:spPr/>
        <p:txBody>
          <a:bodyPr/>
          <a:lstStyle/>
          <a:p>
            <a:fld id="{025E6954-2C4C-47B5-9248-B569792223C7}" type="slidenum">
              <a:rPr lang="en-US" smtClean="0"/>
              <a:t>4</a:t>
            </a:fld>
            <a:endParaRPr lang="en-US"/>
          </a:p>
        </p:txBody>
      </p:sp>
    </p:spTree>
    <p:extLst>
      <p:ext uri="{BB962C8B-B14F-4D97-AF65-F5344CB8AC3E}">
        <p14:creationId xmlns:p14="http://schemas.microsoft.com/office/powerpoint/2010/main" val="376604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Times New Roman" panose="02020603050405020304" pitchFamily="18" charset="0"/>
                <a:cs typeface="Times New Roman" panose="02020603050405020304" pitchFamily="18" charset="0"/>
              </a:rPr>
              <a:t>Payment information. You can pay online through your student portal by clicking on the </a:t>
            </a:r>
            <a:r>
              <a:rPr lang="en-US" sz="1100" dirty="0" err="1">
                <a:latin typeface="Times New Roman" panose="02020603050405020304" pitchFamily="18" charset="0"/>
                <a:cs typeface="Times New Roman" panose="02020603050405020304" pitchFamily="18" charset="0"/>
              </a:rPr>
              <a:t>MyHSC</a:t>
            </a:r>
            <a:r>
              <a:rPr lang="en-US" sz="1100" dirty="0">
                <a:latin typeface="Times New Roman" panose="02020603050405020304" pitchFamily="18" charset="0"/>
                <a:cs typeface="Times New Roman" panose="02020603050405020304" pitchFamily="18" charset="0"/>
              </a:rPr>
              <a:t> link here. </a:t>
            </a:r>
            <a:r>
              <a:rPr lang="en-US" sz="1100" dirty="0" err="1">
                <a:latin typeface="Times New Roman" panose="02020603050405020304" pitchFamily="18" charset="0"/>
                <a:cs typeface="Times New Roman" panose="02020603050405020304" pitchFamily="18" charset="0"/>
              </a:rPr>
              <a:t>MyHSC</a:t>
            </a:r>
            <a:r>
              <a:rPr lang="en-US" sz="1100" dirty="0">
                <a:latin typeface="Times New Roman" panose="02020603050405020304" pitchFamily="18" charset="0"/>
                <a:cs typeface="Times New Roman" panose="02020603050405020304" pitchFamily="18" charset="0"/>
              </a:rPr>
              <a:t>&gt;Student Account&gt;View &amp; Pay bill. This takes you to the QuickPay portal where you can enter your information to pay by </a:t>
            </a:r>
            <a:r>
              <a:rPr lang="en-US" sz="1100" dirty="0" err="1">
                <a:latin typeface="Times New Roman" panose="02020603050405020304" pitchFamily="18" charset="0"/>
                <a:cs typeface="Times New Roman" panose="02020603050405020304" pitchFamily="18" charset="0"/>
              </a:rPr>
              <a:t>echeck</a:t>
            </a:r>
            <a:r>
              <a:rPr lang="en-US" sz="1100" dirty="0">
                <a:latin typeface="Times New Roman" panose="02020603050405020304" pitchFamily="18" charset="0"/>
                <a:cs typeface="Times New Roman" panose="02020603050405020304" pitchFamily="18" charset="0"/>
              </a:rPr>
              <a:t> or credit card. If you choose to pay by </a:t>
            </a:r>
            <a:r>
              <a:rPr lang="en-US" sz="1100" dirty="0" err="1">
                <a:latin typeface="Times New Roman" panose="02020603050405020304" pitchFamily="18" charset="0"/>
                <a:cs typeface="Times New Roman" panose="02020603050405020304" pitchFamily="18" charset="0"/>
              </a:rPr>
              <a:t>echeck</a:t>
            </a:r>
            <a:r>
              <a:rPr lang="en-US" sz="1100" dirty="0">
                <a:latin typeface="Times New Roman" panose="02020603050405020304" pitchFamily="18" charset="0"/>
                <a:cs typeface="Times New Roman" panose="02020603050405020304" pitchFamily="18" charset="0"/>
              </a:rPr>
              <a:t>, you can avoid the credit card service fee.  You can also enroll in a payment plan here as well. </a:t>
            </a:r>
            <a:r>
              <a:rPr lang="en-US" sz="1100" b="1" dirty="0">
                <a:latin typeface="Times New Roman" panose="02020603050405020304" pitchFamily="18" charset="0"/>
                <a:cs typeface="Times New Roman" panose="02020603050405020304" pitchFamily="18" charset="0"/>
              </a:rPr>
              <a:t>Please make checks payable to UNTHSC or Health Science Center.  </a:t>
            </a:r>
            <a:r>
              <a:rPr lang="en-US" sz="1100" dirty="0">
                <a:latin typeface="Times New Roman" panose="02020603050405020304" pitchFamily="18" charset="0"/>
                <a:cs typeface="Times New Roman" panose="02020603050405020304" pitchFamily="18" charset="0"/>
              </a:rPr>
              <a:t>Again, payments are due the day before classes start. Never send cash through the mail.</a:t>
            </a:r>
          </a:p>
        </p:txBody>
      </p:sp>
      <p:sp>
        <p:nvSpPr>
          <p:cNvPr id="4" name="Slide Number Placeholder 3"/>
          <p:cNvSpPr>
            <a:spLocks noGrp="1"/>
          </p:cNvSpPr>
          <p:nvPr>
            <p:ph type="sldNum" sz="quarter" idx="5"/>
          </p:nvPr>
        </p:nvSpPr>
        <p:spPr/>
        <p:txBody>
          <a:bodyPr/>
          <a:lstStyle/>
          <a:p>
            <a:fld id="{025E6954-2C4C-47B5-9248-B569792223C7}" type="slidenum">
              <a:rPr lang="en-US" smtClean="0"/>
              <a:t>5</a:t>
            </a:fld>
            <a:endParaRPr lang="en-US"/>
          </a:p>
        </p:txBody>
      </p:sp>
    </p:spTree>
    <p:extLst>
      <p:ext uri="{BB962C8B-B14F-4D97-AF65-F5344CB8AC3E}">
        <p14:creationId xmlns:p14="http://schemas.microsoft.com/office/powerpoint/2010/main" val="267926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or Money order options. Here you can see information on nearby banks that offer checking accounts, cashier checks and money orders. If you are needing a prepaid card or money order you can purchase one at the CVS near campus. Additionally, the 7-11 offers money orders as well.</a:t>
            </a:r>
          </a:p>
        </p:txBody>
      </p:sp>
      <p:sp>
        <p:nvSpPr>
          <p:cNvPr id="4" name="Slide Number Placeholder 3"/>
          <p:cNvSpPr>
            <a:spLocks noGrp="1"/>
          </p:cNvSpPr>
          <p:nvPr>
            <p:ph type="sldNum" sz="quarter" idx="5"/>
          </p:nvPr>
        </p:nvSpPr>
        <p:spPr/>
        <p:txBody>
          <a:bodyPr/>
          <a:lstStyle/>
          <a:p>
            <a:fld id="{025E6954-2C4C-47B5-9248-B569792223C7}" type="slidenum">
              <a:rPr lang="en-US" smtClean="0"/>
              <a:t>6</a:t>
            </a:fld>
            <a:endParaRPr lang="en-US"/>
          </a:p>
        </p:txBody>
      </p:sp>
    </p:spTree>
    <p:extLst>
      <p:ext uri="{BB962C8B-B14F-4D97-AF65-F5344CB8AC3E}">
        <p14:creationId xmlns:p14="http://schemas.microsoft.com/office/powerpoint/2010/main" val="3281652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Payments are accepted through Flywire. Go to:  pay.flywire.com, find your education institution (University of North Texas Health Science Center), select your country, and choose a payment method. Fill in your details, make your payment and then you will receive your confirmation. Please not when you receive confirmation that payment is processed, it may take 7-10 business days to reflect in your student portal. If you have questions, you can contact Flywire at:  1-800-346-9262; their email address which is: support@flywire.com or visit their website which is noted on this slide.  Western Union will become another option for international payments in the future.</a:t>
            </a:r>
          </a:p>
        </p:txBody>
      </p:sp>
      <p:sp>
        <p:nvSpPr>
          <p:cNvPr id="4" name="Slide Number Placeholder 3"/>
          <p:cNvSpPr>
            <a:spLocks noGrp="1"/>
          </p:cNvSpPr>
          <p:nvPr>
            <p:ph type="sldNum" sz="quarter" idx="5"/>
          </p:nvPr>
        </p:nvSpPr>
        <p:spPr/>
        <p:txBody>
          <a:bodyPr/>
          <a:lstStyle/>
          <a:p>
            <a:fld id="{025E6954-2C4C-47B5-9248-B569792223C7}" type="slidenum">
              <a:rPr lang="en-US" smtClean="0"/>
              <a:t>7</a:t>
            </a:fld>
            <a:endParaRPr lang="en-US"/>
          </a:p>
        </p:txBody>
      </p:sp>
    </p:spTree>
    <p:extLst>
      <p:ext uri="{BB962C8B-B14F-4D97-AF65-F5344CB8AC3E}">
        <p14:creationId xmlns:p14="http://schemas.microsoft.com/office/powerpoint/2010/main" val="2251278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Financial Obligation Agreement (usually referred to as the SFO) is to be completed each academic year. This too is a part of your task list.  The agreement in its entirety is printable in .pdf form from the Student Finance web page.</a:t>
            </a:r>
          </a:p>
        </p:txBody>
      </p:sp>
      <p:sp>
        <p:nvSpPr>
          <p:cNvPr id="4" name="Slide Number Placeholder 3"/>
          <p:cNvSpPr>
            <a:spLocks noGrp="1"/>
          </p:cNvSpPr>
          <p:nvPr>
            <p:ph type="sldNum" sz="quarter" idx="5"/>
          </p:nvPr>
        </p:nvSpPr>
        <p:spPr/>
        <p:txBody>
          <a:bodyPr/>
          <a:lstStyle/>
          <a:p>
            <a:fld id="{025E6954-2C4C-47B5-9248-B569792223C7}" type="slidenum">
              <a:rPr lang="en-US" smtClean="0"/>
              <a:t>8</a:t>
            </a:fld>
            <a:endParaRPr lang="en-US"/>
          </a:p>
        </p:txBody>
      </p:sp>
    </p:spTree>
    <p:extLst>
      <p:ext uri="{BB962C8B-B14F-4D97-AF65-F5344CB8AC3E}">
        <p14:creationId xmlns:p14="http://schemas.microsoft.com/office/powerpoint/2010/main" val="525469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process when enrolling in a Payment Plan. Once you log in to your </a:t>
            </a:r>
            <a:r>
              <a:rPr lang="en-US" dirty="0" err="1"/>
              <a:t>MyHSC</a:t>
            </a:r>
            <a:r>
              <a:rPr lang="en-US" dirty="0"/>
              <a:t> portal, you can click on enroll in Payment Plan. This will show you the options available. Make your selection and click on next.</a:t>
            </a:r>
          </a:p>
        </p:txBody>
      </p:sp>
      <p:sp>
        <p:nvSpPr>
          <p:cNvPr id="4" name="Slide Number Placeholder 3"/>
          <p:cNvSpPr>
            <a:spLocks noGrp="1"/>
          </p:cNvSpPr>
          <p:nvPr>
            <p:ph type="sldNum" sz="quarter" idx="5"/>
          </p:nvPr>
        </p:nvSpPr>
        <p:spPr/>
        <p:txBody>
          <a:bodyPr/>
          <a:lstStyle/>
          <a:p>
            <a:fld id="{025E6954-2C4C-47B5-9248-B569792223C7}" type="slidenum">
              <a:rPr lang="en-US" smtClean="0"/>
              <a:t>9</a:t>
            </a:fld>
            <a:endParaRPr lang="en-US"/>
          </a:p>
        </p:txBody>
      </p:sp>
    </p:spTree>
    <p:extLst>
      <p:ext uri="{BB962C8B-B14F-4D97-AF65-F5344CB8AC3E}">
        <p14:creationId xmlns:p14="http://schemas.microsoft.com/office/powerpoint/2010/main" val="283861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A8EA-2EF4-627B-31BC-884F1A625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EF3952-7819-0BC7-CDD4-628C9644B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E6E945-DEA5-D48A-D781-278C870D6E99}"/>
              </a:ext>
            </a:extLst>
          </p:cNvPr>
          <p:cNvSpPr>
            <a:spLocks noGrp="1"/>
          </p:cNvSpPr>
          <p:nvPr>
            <p:ph type="dt" sz="half" idx="10"/>
          </p:nvPr>
        </p:nvSpPr>
        <p:spPr/>
        <p:txBody>
          <a:bodyPr/>
          <a:lstStyle/>
          <a:p>
            <a:fld id="{8C3036A0-069A-4A37-8E4A-3A2A1553E185}" type="datetimeFigureOut">
              <a:rPr lang="en-US" smtClean="0"/>
              <a:t>6/11/2024</a:t>
            </a:fld>
            <a:endParaRPr lang="en-US"/>
          </a:p>
        </p:txBody>
      </p:sp>
      <p:sp>
        <p:nvSpPr>
          <p:cNvPr id="5" name="Footer Placeholder 4">
            <a:extLst>
              <a:ext uri="{FF2B5EF4-FFF2-40B4-BE49-F238E27FC236}">
                <a16:creationId xmlns:a16="http://schemas.microsoft.com/office/drawing/2014/main" id="{A3780F87-8FE4-62F6-50C5-820D9B85F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5176D-00A6-2C63-BD04-46C6C035A69B}"/>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192984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337D-5F8B-E06B-A489-765754DD2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E34DF0-61C9-4CE5-A216-997DE92AC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BE0A7-0C0E-6A7D-315F-9F51E425FA15}"/>
              </a:ext>
            </a:extLst>
          </p:cNvPr>
          <p:cNvSpPr>
            <a:spLocks noGrp="1"/>
          </p:cNvSpPr>
          <p:nvPr>
            <p:ph type="dt" sz="half" idx="10"/>
          </p:nvPr>
        </p:nvSpPr>
        <p:spPr/>
        <p:txBody>
          <a:bodyPr/>
          <a:lstStyle/>
          <a:p>
            <a:fld id="{8C3036A0-069A-4A37-8E4A-3A2A1553E185}" type="datetimeFigureOut">
              <a:rPr lang="en-US" smtClean="0"/>
              <a:t>6/11/2024</a:t>
            </a:fld>
            <a:endParaRPr lang="en-US"/>
          </a:p>
        </p:txBody>
      </p:sp>
      <p:sp>
        <p:nvSpPr>
          <p:cNvPr id="5" name="Footer Placeholder 4">
            <a:extLst>
              <a:ext uri="{FF2B5EF4-FFF2-40B4-BE49-F238E27FC236}">
                <a16:creationId xmlns:a16="http://schemas.microsoft.com/office/drawing/2014/main" id="{C44FA84F-2584-2D03-7343-707B8134C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D61B3-3267-B6CB-2269-46977D72543B}"/>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173991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6045CE-84FE-60BB-5600-867CC9B9B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28E825-4DEC-D03F-C325-09B123B3A0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7DD1FC-0F04-CB7D-4FDF-0B4A78CA64D5}"/>
              </a:ext>
            </a:extLst>
          </p:cNvPr>
          <p:cNvSpPr>
            <a:spLocks noGrp="1"/>
          </p:cNvSpPr>
          <p:nvPr>
            <p:ph type="dt" sz="half" idx="10"/>
          </p:nvPr>
        </p:nvSpPr>
        <p:spPr/>
        <p:txBody>
          <a:bodyPr/>
          <a:lstStyle/>
          <a:p>
            <a:fld id="{8C3036A0-069A-4A37-8E4A-3A2A1553E185}" type="datetimeFigureOut">
              <a:rPr lang="en-US" smtClean="0"/>
              <a:t>6/11/2024</a:t>
            </a:fld>
            <a:endParaRPr lang="en-US"/>
          </a:p>
        </p:txBody>
      </p:sp>
      <p:sp>
        <p:nvSpPr>
          <p:cNvPr id="5" name="Footer Placeholder 4">
            <a:extLst>
              <a:ext uri="{FF2B5EF4-FFF2-40B4-BE49-F238E27FC236}">
                <a16:creationId xmlns:a16="http://schemas.microsoft.com/office/drawing/2014/main" id="{FA5C45BC-F7A8-496A-5467-F19346BB3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2115C-20FB-3265-875D-C7B574EC40F7}"/>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1227557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0782885"/>
      </p:ext>
    </p:extLst>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D05B-175C-E78F-EAEB-9226DF20B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0B5FF-0365-2595-CA64-741340CE02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FEDFE-9B0F-DC39-D256-7A14057BB363}"/>
              </a:ext>
            </a:extLst>
          </p:cNvPr>
          <p:cNvSpPr>
            <a:spLocks noGrp="1"/>
          </p:cNvSpPr>
          <p:nvPr>
            <p:ph type="dt" sz="half" idx="10"/>
          </p:nvPr>
        </p:nvSpPr>
        <p:spPr/>
        <p:txBody>
          <a:bodyPr/>
          <a:lstStyle/>
          <a:p>
            <a:fld id="{8C3036A0-069A-4A37-8E4A-3A2A1553E185}" type="datetimeFigureOut">
              <a:rPr lang="en-US" smtClean="0"/>
              <a:t>6/11/2024</a:t>
            </a:fld>
            <a:endParaRPr lang="en-US"/>
          </a:p>
        </p:txBody>
      </p:sp>
      <p:sp>
        <p:nvSpPr>
          <p:cNvPr id="5" name="Footer Placeholder 4">
            <a:extLst>
              <a:ext uri="{FF2B5EF4-FFF2-40B4-BE49-F238E27FC236}">
                <a16:creationId xmlns:a16="http://schemas.microsoft.com/office/drawing/2014/main" id="{EC5DFADF-2A5A-428A-EB3B-CBE1DC012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D2DAE-7843-5638-845B-D7146BCE3C3D}"/>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14092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BABE-D109-6080-9578-DB72953691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9EDF6D-8570-C535-9D61-2DA3D64C44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914BDD-33B5-DD18-C0C1-B4AF76412835}"/>
              </a:ext>
            </a:extLst>
          </p:cNvPr>
          <p:cNvSpPr>
            <a:spLocks noGrp="1"/>
          </p:cNvSpPr>
          <p:nvPr>
            <p:ph type="dt" sz="half" idx="10"/>
          </p:nvPr>
        </p:nvSpPr>
        <p:spPr/>
        <p:txBody>
          <a:bodyPr/>
          <a:lstStyle/>
          <a:p>
            <a:fld id="{8C3036A0-069A-4A37-8E4A-3A2A1553E185}" type="datetimeFigureOut">
              <a:rPr lang="en-US" smtClean="0"/>
              <a:t>6/11/2024</a:t>
            </a:fld>
            <a:endParaRPr lang="en-US"/>
          </a:p>
        </p:txBody>
      </p:sp>
      <p:sp>
        <p:nvSpPr>
          <p:cNvPr id="5" name="Footer Placeholder 4">
            <a:extLst>
              <a:ext uri="{FF2B5EF4-FFF2-40B4-BE49-F238E27FC236}">
                <a16:creationId xmlns:a16="http://schemas.microsoft.com/office/drawing/2014/main" id="{842429FE-6ACF-3CEA-7A56-94C5DEB10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D1D79-A1DD-0C46-2BF6-6C002259DBCE}"/>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3148488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187E8-6380-027F-31D1-4228DB4F77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476B73-7144-E9D1-2077-D64140D819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4F181-0542-0207-63FC-F4DDEBC6EF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D83B3-6712-7077-3F4C-EE08F5BEBC5C}"/>
              </a:ext>
            </a:extLst>
          </p:cNvPr>
          <p:cNvSpPr>
            <a:spLocks noGrp="1"/>
          </p:cNvSpPr>
          <p:nvPr>
            <p:ph type="dt" sz="half" idx="10"/>
          </p:nvPr>
        </p:nvSpPr>
        <p:spPr/>
        <p:txBody>
          <a:bodyPr/>
          <a:lstStyle/>
          <a:p>
            <a:fld id="{8C3036A0-069A-4A37-8E4A-3A2A1553E185}" type="datetimeFigureOut">
              <a:rPr lang="en-US" smtClean="0"/>
              <a:t>6/11/2024</a:t>
            </a:fld>
            <a:endParaRPr lang="en-US"/>
          </a:p>
        </p:txBody>
      </p:sp>
      <p:sp>
        <p:nvSpPr>
          <p:cNvPr id="6" name="Footer Placeholder 5">
            <a:extLst>
              <a:ext uri="{FF2B5EF4-FFF2-40B4-BE49-F238E27FC236}">
                <a16:creationId xmlns:a16="http://schemas.microsoft.com/office/drawing/2014/main" id="{F9AE1519-9D2A-9215-B364-6A0D0C7E6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C9751-B523-339B-F498-8DF5B90C7C00}"/>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220114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137F-EA55-DF63-EB13-4F2286ED88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20B74A-576F-FDE6-7296-52B616D461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C7E2C2-63A8-0EE7-202E-E18A612674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569BA2-3C19-B8C1-B5C1-61491B4D2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C53314-6646-BFA4-50C4-07037B879C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904EE2-A3F1-DE59-9EDE-E4FC74938706}"/>
              </a:ext>
            </a:extLst>
          </p:cNvPr>
          <p:cNvSpPr>
            <a:spLocks noGrp="1"/>
          </p:cNvSpPr>
          <p:nvPr>
            <p:ph type="dt" sz="half" idx="10"/>
          </p:nvPr>
        </p:nvSpPr>
        <p:spPr/>
        <p:txBody>
          <a:bodyPr/>
          <a:lstStyle/>
          <a:p>
            <a:fld id="{8C3036A0-069A-4A37-8E4A-3A2A1553E185}" type="datetimeFigureOut">
              <a:rPr lang="en-US" smtClean="0"/>
              <a:t>6/11/2024</a:t>
            </a:fld>
            <a:endParaRPr lang="en-US"/>
          </a:p>
        </p:txBody>
      </p:sp>
      <p:sp>
        <p:nvSpPr>
          <p:cNvPr id="8" name="Footer Placeholder 7">
            <a:extLst>
              <a:ext uri="{FF2B5EF4-FFF2-40B4-BE49-F238E27FC236}">
                <a16:creationId xmlns:a16="http://schemas.microsoft.com/office/drawing/2014/main" id="{E8E16B96-B56E-ED2B-19A8-2870B873E7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7AAD15-2738-85CC-CA46-D39B82B57D52}"/>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200801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ECC4-8C99-242C-FD6B-0A782CAF54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EF5BA7-0ADB-9F6A-B86E-94EF67B1CAF8}"/>
              </a:ext>
            </a:extLst>
          </p:cNvPr>
          <p:cNvSpPr>
            <a:spLocks noGrp="1"/>
          </p:cNvSpPr>
          <p:nvPr>
            <p:ph type="dt" sz="half" idx="10"/>
          </p:nvPr>
        </p:nvSpPr>
        <p:spPr/>
        <p:txBody>
          <a:bodyPr/>
          <a:lstStyle/>
          <a:p>
            <a:fld id="{8C3036A0-069A-4A37-8E4A-3A2A1553E185}" type="datetimeFigureOut">
              <a:rPr lang="en-US" smtClean="0"/>
              <a:t>6/11/2024</a:t>
            </a:fld>
            <a:endParaRPr lang="en-US"/>
          </a:p>
        </p:txBody>
      </p:sp>
      <p:sp>
        <p:nvSpPr>
          <p:cNvPr id="4" name="Footer Placeholder 3">
            <a:extLst>
              <a:ext uri="{FF2B5EF4-FFF2-40B4-BE49-F238E27FC236}">
                <a16:creationId xmlns:a16="http://schemas.microsoft.com/office/drawing/2014/main" id="{E7708579-705F-58EE-2BDD-F706611361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38329B-D71E-66FC-2AD6-E03494C984E3}"/>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118058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FB49D2-5606-A600-2DAA-2FA9F4EFB132}"/>
              </a:ext>
            </a:extLst>
          </p:cNvPr>
          <p:cNvSpPr>
            <a:spLocks noGrp="1"/>
          </p:cNvSpPr>
          <p:nvPr>
            <p:ph type="dt" sz="half" idx="10"/>
          </p:nvPr>
        </p:nvSpPr>
        <p:spPr/>
        <p:txBody>
          <a:bodyPr/>
          <a:lstStyle/>
          <a:p>
            <a:fld id="{8C3036A0-069A-4A37-8E4A-3A2A1553E185}" type="datetimeFigureOut">
              <a:rPr lang="en-US" smtClean="0"/>
              <a:t>6/11/2024</a:t>
            </a:fld>
            <a:endParaRPr lang="en-US"/>
          </a:p>
        </p:txBody>
      </p:sp>
      <p:sp>
        <p:nvSpPr>
          <p:cNvPr id="3" name="Footer Placeholder 2">
            <a:extLst>
              <a:ext uri="{FF2B5EF4-FFF2-40B4-BE49-F238E27FC236}">
                <a16:creationId xmlns:a16="http://schemas.microsoft.com/office/drawing/2014/main" id="{30F3D271-3CE2-A79B-C3CD-7C7AED01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45B470-6765-2467-BAFE-274D41C864AA}"/>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314371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12DC-8098-70DC-7FE7-67023408F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D7DF64-CBC8-BB99-683A-B71D5CFF7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1E2E83-0ABF-F9CC-E833-FCE6CD4DB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5F966-0D8C-B584-9E23-971CEB886A4F}"/>
              </a:ext>
            </a:extLst>
          </p:cNvPr>
          <p:cNvSpPr>
            <a:spLocks noGrp="1"/>
          </p:cNvSpPr>
          <p:nvPr>
            <p:ph type="dt" sz="half" idx="10"/>
          </p:nvPr>
        </p:nvSpPr>
        <p:spPr/>
        <p:txBody>
          <a:bodyPr/>
          <a:lstStyle/>
          <a:p>
            <a:fld id="{8C3036A0-069A-4A37-8E4A-3A2A1553E185}" type="datetimeFigureOut">
              <a:rPr lang="en-US" smtClean="0"/>
              <a:t>6/11/2024</a:t>
            </a:fld>
            <a:endParaRPr lang="en-US"/>
          </a:p>
        </p:txBody>
      </p:sp>
      <p:sp>
        <p:nvSpPr>
          <p:cNvPr id="6" name="Footer Placeholder 5">
            <a:extLst>
              <a:ext uri="{FF2B5EF4-FFF2-40B4-BE49-F238E27FC236}">
                <a16:creationId xmlns:a16="http://schemas.microsoft.com/office/drawing/2014/main" id="{5CBDC3F9-4F8D-C849-EF8D-FBB023B73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891B6D-4400-6303-F9B0-B03F2D7EADA0}"/>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7562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3DCE-1498-9DC6-79C7-B6A0032CA3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FD73DA-F6EA-FB70-5373-EF59CFCB20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7E489E-B8B7-C059-BBBE-4D817858C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33162-3B99-F8FC-62FB-9C3317B2FA68}"/>
              </a:ext>
            </a:extLst>
          </p:cNvPr>
          <p:cNvSpPr>
            <a:spLocks noGrp="1"/>
          </p:cNvSpPr>
          <p:nvPr>
            <p:ph type="dt" sz="half" idx="10"/>
          </p:nvPr>
        </p:nvSpPr>
        <p:spPr/>
        <p:txBody>
          <a:bodyPr/>
          <a:lstStyle/>
          <a:p>
            <a:fld id="{8C3036A0-069A-4A37-8E4A-3A2A1553E185}" type="datetimeFigureOut">
              <a:rPr lang="en-US" smtClean="0"/>
              <a:t>6/11/2024</a:t>
            </a:fld>
            <a:endParaRPr lang="en-US"/>
          </a:p>
        </p:txBody>
      </p:sp>
      <p:sp>
        <p:nvSpPr>
          <p:cNvPr id="6" name="Footer Placeholder 5">
            <a:extLst>
              <a:ext uri="{FF2B5EF4-FFF2-40B4-BE49-F238E27FC236}">
                <a16:creationId xmlns:a16="http://schemas.microsoft.com/office/drawing/2014/main" id="{02EF6BFA-F1F1-27EF-E864-2D506DEBC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7FCD5-4822-265C-4A14-B3E1E7D1A3D6}"/>
              </a:ext>
            </a:extLst>
          </p:cNvPr>
          <p:cNvSpPr>
            <a:spLocks noGrp="1"/>
          </p:cNvSpPr>
          <p:nvPr>
            <p:ph type="sldNum" sz="quarter" idx="12"/>
          </p:nvPr>
        </p:nvSpPr>
        <p:spPr/>
        <p:txBody>
          <a:bodyPr/>
          <a:lstStyle/>
          <a:p>
            <a:fld id="{21781741-8840-4729-868B-D78D29187F77}" type="slidenum">
              <a:rPr lang="en-US" smtClean="0"/>
              <a:t>‹#›</a:t>
            </a:fld>
            <a:endParaRPr lang="en-US"/>
          </a:p>
        </p:txBody>
      </p:sp>
    </p:spTree>
    <p:extLst>
      <p:ext uri="{BB962C8B-B14F-4D97-AF65-F5344CB8AC3E}">
        <p14:creationId xmlns:p14="http://schemas.microsoft.com/office/powerpoint/2010/main" val="348189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1DEF83-79A6-2564-4B3E-BA5B08E7E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B449FC-B7BE-366F-E4A5-99B406C52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FC57B-9F95-B341-FED5-08A60A3D30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3036A0-069A-4A37-8E4A-3A2A1553E185}" type="datetimeFigureOut">
              <a:rPr lang="en-US" smtClean="0"/>
              <a:t>6/11/2024</a:t>
            </a:fld>
            <a:endParaRPr lang="en-US"/>
          </a:p>
        </p:txBody>
      </p:sp>
      <p:sp>
        <p:nvSpPr>
          <p:cNvPr id="5" name="Footer Placeholder 4">
            <a:extLst>
              <a:ext uri="{FF2B5EF4-FFF2-40B4-BE49-F238E27FC236}">
                <a16:creationId xmlns:a16="http://schemas.microsoft.com/office/drawing/2014/main" id="{7E34E3D2-EFFD-74CE-893D-DBC275E73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1AFC76-B6E6-EFB6-1605-8D98CAE581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781741-8840-4729-868B-D78D29187F77}" type="slidenum">
              <a:rPr lang="en-US" smtClean="0"/>
              <a:t>‹#›</a:t>
            </a:fld>
            <a:endParaRPr lang="en-US"/>
          </a:p>
        </p:txBody>
      </p:sp>
    </p:spTree>
    <p:extLst>
      <p:ext uri="{BB962C8B-B14F-4D97-AF65-F5344CB8AC3E}">
        <p14:creationId xmlns:p14="http://schemas.microsoft.com/office/powerpoint/2010/main" val="2472020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unthsc.edu/student-finance/student-finance-forms/"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hyperlink" Target="mailto:ThirdParty@unthsc.edu" TargetMode="External"/><Relationship Id="rId4" Type="http://schemas.openxmlformats.org/officeDocument/2006/relationships/hyperlink" Target="https://www.unthsc.edu/student-finance/student-finance-form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1098T@unthsc.edu"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hyperlink" Target="https://www.unthsc.edu/student-financ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FB8D3-244B-3986-FE4A-9C56D453ABFC}"/>
              </a:ext>
            </a:extLst>
          </p:cNvPr>
          <p:cNvSpPr txBox="1"/>
          <p:nvPr/>
        </p:nvSpPr>
        <p:spPr>
          <a:xfrm>
            <a:off x="2352026" y="1982450"/>
            <a:ext cx="7487947" cy="1446550"/>
          </a:xfrm>
          <a:prstGeom prst="rect">
            <a:avLst/>
          </a:prstGeom>
          <a:noFill/>
        </p:spPr>
        <p:txBody>
          <a:bodyPr wrap="none" rtlCol="0">
            <a:spAutoFit/>
          </a:bodyPr>
          <a:lstStyle/>
          <a:p>
            <a:r>
              <a:rPr lang="en-US" sz="8800" dirty="0">
                <a:solidFill>
                  <a:schemeClr val="accent4">
                    <a:lumMod val="75000"/>
                  </a:schemeClr>
                </a:solidFill>
                <a:latin typeface="Times New Roman" panose="02020603050405020304" pitchFamily="18" charset="0"/>
                <a:cs typeface="Times New Roman" panose="02020603050405020304" pitchFamily="18" charset="0"/>
              </a:rPr>
              <a:t>Student Finance</a:t>
            </a:r>
          </a:p>
        </p:txBody>
      </p:sp>
    </p:spTree>
    <p:extLst>
      <p:ext uri="{BB962C8B-B14F-4D97-AF65-F5344CB8AC3E}">
        <p14:creationId xmlns:p14="http://schemas.microsoft.com/office/powerpoint/2010/main" val="2998929584"/>
      </p:ext>
    </p:extLst>
  </p:cSld>
  <p:clrMapOvr>
    <a:masterClrMapping/>
  </p:clrMapOvr>
  <mc:AlternateContent xmlns:mc="http://schemas.openxmlformats.org/markup-compatibility/2006" xmlns:p14="http://schemas.microsoft.com/office/powerpoint/2010/main">
    <mc:Choice Requires="p14">
      <p:transition spd="slow" p14:dur="2000" advTm="15044">
        <p14:ferris dir="l"/>
      </p:transition>
    </mc:Choice>
    <mc:Fallback xmlns="">
      <p:transition spd="slow" advTm="1504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155C72FF-496F-6CE8-2E62-61DD27EC02F0}"/>
              </a:ext>
            </a:extLst>
          </p:cNvPr>
          <p:cNvPicPr>
            <a:picLocks/>
          </p:cNvPicPr>
          <p:nvPr/>
        </p:nvPicPr>
        <p:blipFill>
          <a:blip r:embed="rId3"/>
          <a:stretch>
            <a:fillRect/>
          </a:stretch>
        </p:blipFill>
        <p:spPr>
          <a:xfrm>
            <a:off x="529855" y="2179674"/>
            <a:ext cx="5137298" cy="2245585"/>
          </a:xfrm>
          <a:prstGeom prst="rect">
            <a:avLst/>
          </a:prstGeom>
          <a:ln w="25400">
            <a:solidFill>
              <a:scrgbClr r="0" g="0" b="0"/>
            </a:solidFill>
          </a:ln>
        </p:spPr>
      </p:pic>
      <p:pic>
        <p:nvPicPr>
          <p:cNvPr id="4" name="Content Placeholder 7">
            <a:extLst>
              <a:ext uri="{FF2B5EF4-FFF2-40B4-BE49-F238E27FC236}">
                <a16:creationId xmlns:a16="http://schemas.microsoft.com/office/drawing/2014/main" id="{C06C17E9-556A-7785-C4D2-588049DBA46B}"/>
              </a:ext>
            </a:extLst>
          </p:cNvPr>
          <p:cNvPicPr>
            <a:picLocks noChangeAspect="1"/>
          </p:cNvPicPr>
          <p:nvPr/>
        </p:nvPicPr>
        <p:blipFill>
          <a:blip r:embed="rId4"/>
          <a:stretch>
            <a:fillRect/>
          </a:stretch>
        </p:blipFill>
        <p:spPr>
          <a:xfrm>
            <a:off x="1638865" y="1055700"/>
            <a:ext cx="9886827" cy="4996046"/>
          </a:xfrm>
          <a:prstGeom prst="rect">
            <a:avLst/>
          </a:prstGeom>
          <a:ln w="25400">
            <a:solidFill>
              <a:scrgbClr r="0" g="0" b="0"/>
            </a:solidFill>
          </a:ln>
        </p:spPr>
      </p:pic>
    </p:spTree>
    <p:extLst>
      <p:ext uri="{BB962C8B-B14F-4D97-AF65-F5344CB8AC3E}">
        <p14:creationId xmlns:p14="http://schemas.microsoft.com/office/powerpoint/2010/main" val="4182863131"/>
      </p:ext>
    </p:extLst>
  </p:cSld>
  <p:clrMapOvr>
    <a:masterClrMapping/>
  </p:clrMapOvr>
  <mc:AlternateContent xmlns:mc="http://schemas.openxmlformats.org/markup-compatibility/2006" xmlns:p14="http://schemas.microsoft.com/office/powerpoint/2010/main">
    <mc:Choice Requires="p14">
      <p:transition spd="slow" p14:dur="1500" advTm="9565">
        <p14:window dir="vert"/>
      </p:transition>
    </mc:Choice>
    <mc:Fallback xmlns="">
      <p:transition spd="slow" advTm="9565">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66E343C8-346A-E8B9-B375-FA1D0281CCFC}"/>
              </a:ext>
            </a:extLst>
          </p:cNvPr>
          <p:cNvPicPr>
            <a:picLocks/>
          </p:cNvPicPr>
          <p:nvPr/>
        </p:nvPicPr>
        <p:blipFill>
          <a:blip r:embed="rId3"/>
          <a:stretch>
            <a:fillRect/>
          </a:stretch>
        </p:blipFill>
        <p:spPr>
          <a:xfrm>
            <a:off x="367488" y="2136237"/>
            <a:ext cx="4872592" cy="2474138"/>
          </a:xfrm>
          <a:prstGeom prst="rect">
            <a:avLst/>
          </a:prstGeom>
          <a:ln w="25400">
            <a:solidFill>
              <a:schemeClr val="tx1"/>
            </a:solidFill>
          </a:ln>
        </p:spPr>
      </p:pic>
      <p:pic>
        <p:nvPicPr>
          <p:cNvPr id="4" name="Content Placeholder 7">
            <a:extLst>
              <a:ext uri="{FF2B5EF4-FFF2-40B4-BE49-F238E27FC236}">
                <a16:creationId xmlns:a16="http://schemas.microsoft.com/office/drawing/2014/main" id="{2F29105C-6BE8-DF1D-B3E3-C2F1343DF1AF}"/>
              </a:ext>
            </a:extLst>
          </p:cNvPr>
          <p:cNvPicPr>
            <a:picLocks/>
          </p:cNvPicPr>
          <p:nvPr/>
        </p:nvPicPr>
        <p:blipFill>
          <a:blip r:embed="rId4"/>
          <a:stretch>
            <a:fillRect/>
          </a:stretch>
        </p:blipFill>
        <p:spPr>
          <a:xfrm>
            <a:off x="6728607" y="2583309"/>
            <a:ext cx="4628940" cy="1579996"/>
          </a:xfrm>
          <a:prstGeom prst="rect">
            <a:avLst/>
          </a:prstGeom>
          <a:ln w="25400">
            <a:solidFill>
              <a:schemeClr val="tx1"/>
            </a:solidFill>
          </a:ln>
        </p:spPr>
      </p:pic>
      <p:pic>
        <p:nvPicPr>
          <p:cNvPr id="5" name="Picture 4">
            <a:extLst>
              <a:ext uri="{FF2B5EF4-FFF2-40B4-BE49-F238E27FC236}">
                <a16:creationId xmlns:a16="http://schemas.microsoft.com/office/drawing/2014/main" id="{0B6AF953-ABA1-01B9-B206-71B06316147C}"/>
              </a:ext>
            </a:extLst>
          </p:cNvPr>
          <p:cNvPicPr/>
          <p:nvPr/>
        </p:nvPicPr>
        <p:blipFill>
          <a:blip r:embed="rId5"/>
          <a:stretch>
            <a:fillRect/>
          </a:stretch>
        </p:blipFill>
        <p:spPr>
          <a:xfrm>
            <a:off x="1568069" y="1296403"/>
            <a:ext cx="8247788" cy="4664825"/>
          </a:xfrm>
          <a:prstGeom prst="rect">
            <a:avLst/>
          </a:prstGeom>
          <a:ln w="25400">
            <a:solidFill>
              <a:schemeClr val="tx1"/>
            </a:solidFill>
          </a:ln>
        </p:spPr>
      </p:pic>
      <p:sp>
        <p:nvSpPr>
          <p:cNvPr id="6" name="Down Arrow 20">
            <a:extLst>
              <a:ext uri="{FF2B5EF4-FFF2-40B4-BE49-F238E27FC236}">
                <a16:creationId xmlns:a16="http://schemas.microsoft.com/office/drawing/2014/main" id="{733EA861-2E38-7B81-E711-B9806462D72C}"/>
              </a:ext>
            </a:extLst>
          </p:cNvPr>
          <p:cNvSpPr/>
          <p:nvPr/>
        </p:nvSpPr>
        <p:spPr>
          <a:xfrm rot="16200000">
            <a:off x="11621990" y="3076880"/>
            <a:ext cx="362160" cy="59285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1149683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2081">
        <p15:prstTrans prst="prestige"/>
      </p:transition>
    </mc:Choice>
    <mc:Fallback xmlns="">
      <p:transition spd="slow" advTm="1208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a:extLst>
              <a:ext uri="{FF2B5EF4-FFF2-40B4-BE49-F238E27FC236}">
                <a16:creationId xmlns:a16="http://schemas.microsoft.com/office/drawing/2014/main" id="{9E29D976-DB0D-9F9E-CA0C-1616EB40A3FE}"/>
              </a:ext>
            </a:extLst>
          </p:cNvPr>
          <p:cNvPicPr>
            <a:picLocks/>
          </p:cNvPicPr>
          <p:nvPr/>
        </p:nvPicPr>
        <p:blipFill>
          <a:blip r:embed="rId3"/>
          <a:stretch>
            <a:fillRect/>
          </a:stretch>
        </p:blipFill>
        <p:spPr>
          <a:xfrm>
            <a:off x="687962" y="1436482"/>
            <a:ext cx="4603829" cy="1992518"/>
          </a:xfrm>
          <a:prstGeom prst="rect">
            <a:avLst/>
          </a:prstGeom>
          <a:ln w="25400">
            <a:solidFill>
              <a:schemeClr val="tx1"/>
            </a:solidFill>
          </a:ln>
        </p:spPr>
      </p:pic>
      <p:pic>
        <p:nvPicPr>
          <p:cNvPr id="8" name="Picture 7">
            <a:extLst>
              <a:ext uri="{FF2B5EF4-FFF2-40B4-BE49-F238E27FC236}">
                <a16:creationId xmlns:a16="http://schemas.microsoft.com/office/drawing/2014/main" id="{7BFDC58B-0DAB-6758-D6C0-47C67AF40041}"/>
              </a:ext>
            </a:extLst>
          </p:cNvPr>
          <p:cNvPicPr/>
          <p:nvPr/>
        </p:nvPicPr>
        <p:blipFill>
          <a:blip r:embed="rId4"/>
          <a:stretch>
            <a:fillRect/>
          </a:stretch>
        </p:blipFill>
        <p:spPr>
          <a:xfrm>
            <a:off x="687962" y="4171958"/>
            <a:ext cx="4250453" cy="2045698"/>
          </a:xfrm>
          <a:prstGeom prst="rect">
            <a:avLst/>
          </a:prstGeom>
          <a:ln w="25400">
            <a:solidFill>
              <a:schemeClr val="tx1"/>
            </a:solidFill>
          </a:ln>
        </p:spPr>
      </p:pic>
      <p:pic>
        <p:nvPicPr>
          <p:cNvPr id="9" name="Picture 8">
            <a:extLst>
              <a:ext uri="{FF2B5EF4-FFF2-40B4-BE49-F238E27FC236}">
                <a16:creationId xmlns:a16="http://schemas.microsoft.com/office/drawing/2014/main" id="{B14D29F2-9DC5-2DE2-C93A-AE910A9F248A}"/>
              </a:ext>
            </a:extLst>
          </p:cNvPr>
          <p:cNvPicPr>
            <a:picLocks noChangeAspect="1"/>
          </p:cNvPicPr>
          <p:nvPr/>
        </p:nvPicPr>
        <p:blipFill>
          <a:blip r:embed="rId5"/>
          <a:stretch>
            <a:fillRect/>
          </a:stretch>
        </p:blipFill>
        <p:spPr>
          <a:xfrm>
            <a:off x="1815804" y="957173"/>
            <a:ext cx="9922600" cy="5018325"/>
          </a:xfrm>
          <a:prstGeom prst="rect">
            <a:avLst/>
          </a:prstGeom>
          <a:ln w="25400">
            <a:solidFill>
              <a:schemeClr val="tx1"/>
            </a:solidFill>
          </a:ln>
        </p:spPr>
      </p:pic>
    </p:spTree>
    <p:extLst>
      <p:ext uri="{BB962C8B-B14F-4D97-AF65-F5344CB8AC3E}">
        <p14:creationId xmlns:p14="http://schemas.microsoft.com/office/powerpoint/2010/main" val="2396203701"/>
      </p:ext>
    </p:extLst>
  </p:cSld>
  <p:clrMapOvr>
    <a:masterClrMapping/>
  </p:clrMapOvr>
  <mc:AlternateContent xmlns:mc="http://schemas.openxmlformats.org/markup-compatibility/2006" xmlns:p14="http://schemas.microsoft.com/office/powerpoint/2010/main">
    <mc:Choice Requires="p14">
      <p:transition spd="slow" p14:dur="2000" advTm="8066">
        <p14:prism isContent="1"/>
      </p:transition>
    </mc:Choice>
    <mc:Fallback xmlns="">
      <p:transition spd="slow" advTm="8066">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421754-5AF8-4734-C7ED-45B74E275F74}"/>
              </a:ext>
            </a:extLst>
          </p:cNvPr>
          <p:cNvSpPr txBox="1"/>
          <p:nvPr/>
        </p:nvSpPr>
        <p:spPr>
          <a:xfrm>
            <a:off x="1975883" y="1022129"/>
            <a:ext cx="9856382"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Payment Plans Fall &amp; Spring terms ONLY</a:t>
            </a:r>
            <a:endParaRPr lang="en-US" sz="3600" dirty="0"/>
          </a:p>
        </p:txBody>
      </p:sp>
      <p:pic>
        <p:nvPicPr>
          <p:cNvPr id="4" name="Content Placeholder 6">
            <a:extLst>
              <a:ext uri="{FF2B5EF4-FFF2-40B4-BE49-F238E27FC236}">
                <a16:creationId xmlns:a16="http://schemas.microsoft.com/office/drawing/2014/main" id="{13DB8A95-ED3C-B874-2B99-3C152150A229}"/>
              </a:ext>
            </a:extLst>
          </p:cNvPr>
          <p:cNvPicPr>
            <a:picLocks/>
          </p:cNvPicPr>
          <p:nvPr/>
        </p:nvPicPr>
        <p:blipFill>
          <a:blip r:embed="rId3"/>
          <a:stretch>
            <a:fillRect/>
          </a:stretch>
        </p:blipFill>
        <p:spPr>
          <a:xfrm>
            <a:off x="609093" y="1821322"/>
            <a:ext cx="4275992" cy="1992518"/>
          </a:xfrm>
          <a:prstGeom prst="rect">
            <a:avLst/>
          </a:prstGeom>
          <a:ln w="25400">
            <a:solidFill>
              <a:schemeClr val="tx1"/>
            </a:solidFill>
          </a:ln>
        </p:spPr>
      </p:pic>
      <p:pic>
        <p:nvPicPr>
          <p:cNvPr id="5" name="Picture 4">
            <a:extLst>
              <a:ext uri="{FF2B5EF4-FFF2-40B4-BE49-F238E27FC236}">
                <a16:creationId xmlns:a16="http://schemas.microsoft.com/office/drawing/2014/main" id="{683B7808-C45E-A11B-39F7-65D9576A2FD1}"/>
              </a:ext>
            </a:extLst>
          </p:cNvPr>
          <p:cNvPicPr/>
          <p:nvPr/>
        </p:nvPicPr>
        <p:blipFill>
          <a:blip r:embed="rId4"/>
          <a:stretch>
            <a:fillRect/>
          </a:stretch>
        </p:blipFill>
        <p:spPr>
          <a:xfrm>
            <a:off x="634632" y="4225122"/>
            <a:ext cx="4250453" cy="2045698"/>
          </a:xfrm>
          <a:prstGeom prst="rect">
            <a:avLst/>
          </a:prstGeom>
          <a:ln w="25400">
            <a:solidFill>
              <a:schemeClr val="tx1"/>
            </a:solidFill>
          </a:ln>
        </p:spPr>
      </p:pic>
      <p:pic>
        <p:nvPicPr>
          <p:cNvPr id="6" name="Content Placeholder 7">
            <a:extLst>
              <a:ext uri="{FF2B5EF4-FFF2-40B4-BE49-F238E27FC236}">
                <a16:creationId xmlns:a16="http://schemas.microsoft.com/office/drawing/2014/main" id="{0817275D-C303-5BAF-5D4A-91AEBB69B52E}"/>
              </a:ext>
            </a:extLst>
          </p:cNvPr>
          <p:cNvPicPr>
            <a:picLocks/>
          </p:cNvPicPr>
          <p:nvPr/>
        </p:nvPicPr>
        <p:blipFill>
          <a:blip r:embed="rId5"/>
          <a:stretch>
            <a:fillRect/>
          </a:stretch>
        </p:blipFill>
        <p:spPr>
          <a:xfrm>
            <a:off x="6240953" y="1821322"/>
            <a:ext cx="4628940" cy="1579996"/>
          </a:xfrm>
          <a:prstGeom prst="rect">
            <a:avLst/>
          </a:prstGeom>
          <a:ln w="25400">
            <a:solidFill>
              <a:schemeClr val="tx1"/>
            </a:solidFill>
          </a:ln>
        </p:spPr>
      </p:pic>
      <p:pic>
        <p:nvPicPr>
          <p:cNvPr id="7" name="Picture 6">
            <a:extLst>
              <a:ext uri="{FF2B5EF4-FFF2-40B4-BE49-F238E27FC236}">
                <a16:creationId xmlns:a16="http://schemas.microsoft.com/office/drawing/2014/main" id="{D7AF9A7C-BD4B-4A8A-4C3E-FA4E6C3C8288}"/>
              </a:ext>
            </a:extLst>
          </p:cNvPr>
          <p:cNvPicPr/>
          <p:nvPr/>
        </p:nvPicPr>
        <p:blipFill>
          <a:blip r:embed="rId6"/>
          <a:stretch>
            <a:fillRect/>
          </a:stretch>
        </p:blipFill>
        <p:spPr>
          <a:xfrm>
            <a:off x="5804467" y="4225122"/>
            <a:ext cx="5430087" cy="1937665"/>
          </a:xfrm>
          <a:prstGeom prst="rect">
            <a:avLst/>
          </a:prstGeom>
          <a:ln w="25400">
            <a:solidFill>
              <a:schemeClr val="tx1"/>
            </a:solidFill>
          </a:ln>
        </p:spPr>
      </p:pic>
      <p:sp>
        <p:nvSpPr>
          <p:cNvPr id="8" name="Down Arrow 19">
            <a:extLst>
              <a:ext uri="{FF2B5EF4-FFF2-40B4-BE49-F238E27FC236}">
                <a16:creationId xmlns:a16="http://schemas.microsoft.com/office/drawing/2014/main" id="{B47DB715-A30E-B89B-9E1D-2F9CEF3117A3}"/>
              </a:ext>
            </a:extLst>
          </p:cNvPr>
          <p:cNvSpPr/>
          <p:nvPr/>
        </p:nvSpPr>
        <p:spPr>
          <a:xfrm rot="16200000">
            <a:off x="5381939" y="2254707"/>
            <a:ext cx="362160" cy="59285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19">
            <a:extLst>
              <a:ext uri="{FF2B5EF4-FFF2-40B4-BE49-F238E27FC236}">
                <a16:creationId xmlns:a16="http://schemas.microsoft.com/office/drawing/2014/main" id="{CA83864C-0667-2153-4353-BC3489CFF9EE}"/>
              </a:ext>
            </a:extLst>
          </p:cNvPr>
          <p:cNvSpPr/>
          <p:nvPr/>
        </p:nvSpPr>
        <p:spPr>
          <a:xfrm rot="16200000">
            <a:off x="5143121" y="4933187"/>
            <a:ext cx="362160" cy="59285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19">
            <a:extLst>
              <a:ext uri="{FF2B5EF4-FFF2-40B4-BE49-F238E27FC236}">
                <a16:creationId xmlns:a16="http://schemas.microsoft.com/office/drawing/2014/main" id="{4ABCF827-8D1C-79D1-2823-E18827A59E59}"/>
              </a:ext>
            </a:extLst>
          </p:cNvPr>
          <p:cNvSpPr/>
          <p:nvPr/>
        </p:nvSpPr>
        <p:spPr>
          <a:xfrm rot="16200000">
            <a:off x="11563001" y="4770465"/>
            <a:ext cx="362160" cy="59285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9">
            <a:extLst>
              <a:ext uri="{FF2B5EF4-FFF2-40B4-BE49-F238E27FC236}">
                <a16:creationId xmlns:a16="http://schemas.microsoft.com/office/drawing/2014/main" id="{1DA668DA-688E-C027-F842-671229ED40C1}"/>
              </a:ext>
            </a:extLst>
          </p:cNvPr>
          <p:cNvSpPr/>
          <p:nvPr/>
        </p:nvSpPr>
        <p:spPr>
          <a:xfrm rot="16200000">
            <a:off x="11105401" y="2252127"/>
            <a:ext cx="362160" cy="59285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490568"/>
      </p:ext>
    </p:extLst>
  </p:cSld>
  <p:clrMapOvr>
    <a:masterClrMapping/>
  </p:clrMapOvr>
  <p:transition spd="slow" advTm="25756">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BFF8F9-540A-7FB1-0F80-5A1202CFA185}"/>
              </a:ext>
            </a:extLst>
          </p:cNvPr>
          <p:cNvSpPr txBox="1"/>
          <p:nvPr/>
        </p:nvSpPr>
        <p:spPr>
          <a:xfrm>
            <a:off x="3155212" y="937069"/>
            <a:ext cx="6097772"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Third Party Payments</a:t>
            </a:r>
            <a:endParaRPr lang="en-US" sz="3600" dirty="0"/>
          </a:p>
        </p:txBody>
      </p:sp>
      <p:sp>
        <p:nvSpPr>
          <p:cNvPr id="6" name="Content Placeholder 2">
            <a:extLst>
              <a:ext uri="{FF2B5EF4-FFF2-40B4-BE49-F238E27FC236}">
                <a16:creationId xmlns:a16="http://schemas.microsoft.com/office/drawing/2014/main" id="{B09CF47D-F603-BD5A-208C-A0D0BA474CB9}"/>
              </a:ext>
            </a:extLst>
          </p:cNvPr>
          <p:cNvSpPr txBox="1">
            <a:spLocks/>
          </p:cNvSpPr>
          <p:nvPr/>
        </p:nvSpPr>
        <p:spPr>
          <a:xfrm>
            <a:off x="637953" y="1722474"/>
            <a:ext cx="5797571" cy="4256514"/>
          </a:xfrm>
          <a:prstGeom prst="rect">
            <a:avLst/>
          </a:prstGeom>
          <a:solidFill>
            <a:schemeClr val="bg1">
              <a:lumMod val="75000"/>
            </a:schemeClr>
          </a:solidFill>
          <a:ln w="25400"/>
        </p:spPr>
        <p:style>
          <a:lnRef idx="1">
            <a:schemeClr val="accent3"/>
          </a:lnRef>
          <a:fillRef idx="2">
            <a:schemeClr val="accent3"/>
          </a:fillRef>
          <a:effectRef idx="1">
            <a:schemeClr val="accent3"/>
          </a:effectRef>
          <a:fontRef idx="minor">
            <a:schemeClr val="dk1"/>
          </a:fontRef>
        </p:style>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5200" dirty="0">
                <a:latin typeface="Times New Roman" panose="02020603050405020304" pitchFamily="18" charset="0"/>
                <a:cs typeface="Times New Roman" panose="02020603050405020304" pitchFamily="18" charset="0"/>
              </a:rPr>
              <a:t>Vendor/Sponsor must sign a contract (promise of payment). </a:t>
            </a:r>
          </a:p>
          <a:p>
            <a:pPr lvl="1">
              <a:buFont typeface="Wingdings" panose="05000000000000000000" pitchFamily="2" charset="2"/>
              <a:buChar char="§"/>
            </a:pPr>
            <a:r>
              <a:rPr lang="en-US" sz="5200" dirty="0">
                <a:solidFill>
                  <a:schemeClr val="accent4">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Third Party Contract </a:t>
            </a:r>
            <a:r>
              <a:rPr lang="en-US" sz="5200" dirty="0">
                <a:latin typeface="Times New Roman" panose="02020603050405020304" pitchFamily="18" charset="0"/>
                <a:cs typeface="Times New Roman" panose="02020603050405020304" pitchFamily="18" charset="0"/>
              </a:rPr>
              <a:t>can be found on our website, </a:t>
            </a:r>
            <a:r>
              <a:rPr lang="en-US" sz="5200" dirty="0">
                <a:solidFill>
                  <a:schemeClr val="accent4">
                    <a:lumMod val="7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https://www.unthsc.edu/student-finance/student-finance-forms</a:t>
            </a:r>
            <a:endParaRPr lang="en-US" sz="5200" dirty="0">
              <a:solidFill>
                <a:schemeClr val="accent4">
                  <a:lumMod val="7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5200" dirty="0">
                <a:latin typeface="Times New Roman" panose="02020603050405020304" pitchFamily="18" charset="0"/>
                <a:cs typeface="Times New Roman" panose="02020603050405020304" pitchFamily="18" charset="0"/>
              </a:rPr>
              <a:t>Contracts must be submitted 10 days prior to the first day of class. </a:t>
            </a:r>
          </a:p>
          <a:p>
            <a:pPr>
              <a:buFont typeface="Wingdings" panose="05000000000000000000" pitchFamily="2" charset="2"/>
              <a:buChar char="§"/>
            </a:pPr>
            <a:r>
              <a:rPr lang="en-US" sz="5200" dirty="0">
                <a:latin typeface="Times New Roman" panose="02020603050405020304" pitchFamily="18" charset="0"/>
                <a:cs typeface="Times New Roman" panose="02020603050405020304" pitchFamily="18" charset="0"/>
              </a:rPr>
              <a:t>Students who use the Texas Guaranteed Tuition Plan-Texas Tomorrow (TGTP) must submit a copy of their TGTP card or In-state enrollment verification statement and Third-Party Student Agreement for TGTP to the Third-Party Coordinator </a:t>
            </a:r>
            <a:r>
              <a:rPr lang="en-US" sz="5200" b="1" dirty="0">
                <a:latin typeface="Times New Roman" panose="02020603050405020304" pitchFamily="18" charset="0"/>
                <a:cs typeface="Times New Roman" panose="02020603050405020304" pitchFamily="18" charset="0"/>
              </a:rPr>
              <a:t>at least 10 days prior to the first day of the term</a:t>
            </a:r>
            <a:endParaRPr lang="en-US" sz="5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5200" b="1" dirty="0">
                <a:latin typeface="Times New Roman" panose="02020603050405020304" pitchFamily="18" charset="0"/>
                <a:cs typeface="Times New Roman" panose="02020603050405020304" pitchFamily="18" charset="0"/>
              </a:rPr>
              <a:t>For any question related to Third Party Contract/Billing benefits please email: </a:t>
            </a:r>
            <a:r>
              <a:rPr lang="en-US" sz="5200" b="1" i="1" u="sng" dirty="0">
                <a:solidFill>
                  <a:schemeClr val="accent4">
                    <a:lumMod val="7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ThirdParty@unthsc.edu</a:t>
            </a:r>
            <a:r>
              <a:rPr lang="en-US" sz="5200" b="1" dirty="0">
                <a:solidFill>
                  <a:schemeClr val="accent4">
                    <a:lumMod val="75000"/>
                  </a:schemeClr>
                </a:solidFill>
                <a:latin typeface="Times New Roman" panose="02020603050405020304" pitchFamily="18" charset="0"/>
                <a:cs typeface="Times New Roman" panose="02020603050405020304" pitchFamily="18" charset="0"/>
              </a:rPr>
              <a:t> </a:t>
            </a:r>
            <a:r>
              <a:rPr lang="en-US" sz="5200" b="1" dirty="0">
                <a:latin typeface="Times New Roman" panose="02020603050405020304" pitchFamily="18" charset="0"/>
                <a:cs typeface="Times New Roman" panose="02020603050405020304" pitchFamily="18" charset="0"/>
              </a:rPr>
              <a:t>or call 817-735-0676</a:t>
            </a:r>
          </a:p>
        </p:txBody>
      </p:sp>
      <p:pic>
        <p:nvPicPr>
          <p:cNvPr id="7" name="Content Placeholder 7">
            <a:extLst>
              <a:ext uri="{FF2B5EF4-FFF2-40B4-BE49-F238E27FC236}">
                <a16:creationId xmlns:a16="http://schemas.microsoft.com/office/drawing/2014/main" id="{95A01898-007A-194F-AEB5-D3435940D336}"/>
              </a:ext>
            </a:extLst>
          </p:cNvPr>
          <p:cNvPicPr>
            <a:picLocks noChangeAspect="1"/>
          </p:cNvPicPr>
          <p:nvPr/>
        </p:nvPicPr>
        <p:blipFill>
          <a:blip r:embed="rId6"/>
          <a:stretch>
            <a:fillRect/>
          </a:stretch>
        </p:blipFill>
        <p:spPr>
          <a:xfrm>
            <a:off x="6949464" y="1722323"/>
            <a:ext cx="3938276" cy="4222449"/>
          </a:xfrm>
          <a:prstGeom prst="rect">
            <a:avLst/>
          </a:prstGeom>
          <a:ln w="25400">
            <a:solidFill>
              <a:srgbClr val="253746"/>
            </a:solidFill>
          </a:ln>
        </p:spPr>
      </p:pic>
    </p:spTree>
    <p:extLst>
      <p:ext uri="{BB962C8B-B14F-4D97-AF65-F5344CB8AC3E}">
        <p14:creationId xmlns:p14="http://schemas.microsoft.com/office/powerpoint/2010/main" val="2190629711"/>
      </p:ext>
    </p:extLst>
  </p:cSld>
  <p:clrMapOvr>
    <a:masterClrMapping/>
  </p:clrMapOvr>
  <mc:AlternateContent xmlns:mc="http://schemas.openxmlformats.org/markup-compatibility/2006" xmlns:p14="http://schemas.microsoft.com/office/powerpoint/2010/main">
    <mc:Choice Requires="p14">
      <p:transition spd="slow" p14:dur="1600" advTm="53404">
        <p14:prism isContent="1" isInverted="1"/>
      </p:transition>
    </mc:Choice>
    <mc:Fallback xmlns="">
      <p:transition spd="slow" advTm="53404">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0D3B67-1FE2-8785-15C7-0A0860472927}"/>
              </a:ext>
            </a:extLst>
          </p:cNvPr>
          <p:cNvSpPr txBox="1"/>
          <p:nvPr/>
        </p:nvSpPr>
        <p:spPr>
          <a:xfrm>
            <a:off x="2485360" y="830743"/>
            <a:ext cx="6097772"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Refunds</a:t>
            </a:r>
            <a:endParaRPr lang="en-US" sz="4000" dirty="0"/>
          </a:p>
        </p:txBody>
      </p:sp>
      <p:graphicFrame>
        <p:nvGraphicFramePr>
          <p:cNvPr id="4" name="Content Placeholder 5">
            <a:extLst>
              <a:ext uri="{FF2B5EF4-FFF2-40B4-BE49-F238E27FC236}">
                <a16:creationId xmlns:a16="http://schemas.microsoft.com/office/drawing/2014/main" id="{BD2222AF-486F-BC1A-E5C3-7070CF71E912}"/>
              </a:ext>
            </a:extLst>
          </p:cNvPr>
          <p:cNvGraphicFramePr>
            <a:graphicFrameLocks/>
          </p:cNvGraphicFramePr>
          <p:nvPr>
            <p:extLst>
              <p:ext uri="{D42A27DB-BD31-4B8C-83A1-F6EECF244321}">
                <p14:modId xmlns:p14="http://schemas.microsoft.com/office/powerpoint/2010/main" val="3336555675"/>
              </p:ext>
            </p:extLst>
          </p:nvPr>
        </p:nvGraphicFramePr>
        <p:xfrm>
          <a:off x="567743" y="1538629"/>
          <a:ext cx="7517840" cy="4513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8DF1415-4C29-BCAB-635B-B7D02A21BB06}"/>
              </a:ext>
            </a:extLst>
          </p:cNvPr>
          <p:cNvPicPr>
            <a:picLocks noChangeAspect="1"/>
          </p:cNvPicPr>
          <p:nvPr/>
        </p:nvPicPr>
        <p:blipFill>
          <a:blip r:embed="rId8"/>
          <a:stretch>
            <a:fillRect/>
          </a:stretch>
        </p:blipFill>
        <p:spPr>
          <a:xfrm>
            <a:off x="7381122" y="2734931"/>
            <a:ext cx="5161077" cy="2327715"/>
          </a:xfrm>
          <a:prstGeom prst="rect">
            <a:avLst/>
          </a:prstGeom>
        </p:spPr>
      </p:pic>
    </p:spTree>
    <p:extLst>
      <p:ext uri="{BB962C8B-B14F-4D97-AF65-F5344CB8AC3E}">
        <p14:creationId xmlns:p14="http://schemas.microsoft.com/office/powerpoint/2010/main" val="1301864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6747">
        <p15:prstTrans prst="curtains"/>
      </p:transition>
    </mc:Choice>
    <mc:Fallback xmlns="">
      <p:transition spd="slow" advTm="36747">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4D90A1-429E-011B-DCE2-AC02A165BE3F}"/>
              </a:ext>
            </a:extLst>
          </p:cNvPr>
          <p:cNvSpPr txBox="1"/>
          <p:nvPr/>
        </p:nvSpPr>
        <p:spPr>
          <a:xfrm>
            <a:off x="2761807" y="724418"/>
            <a:ext cx="6097772"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1098-t</a:t>
            </a:r>
            <a:endParaRPr lang="en-US" sz="4000" dirty="0"/>
          </a:p>
        </p:txBody>
      </p:sp>
      <p:sp>
        <p:nvSpPr>
          <p:cNvPr id="4" name="Content Placeholder 2">
            <a:extLst>
              <a:ext uri="{FF2B5EF4-FFF2-40B4-BE49-F238E27FC236}">
                <a16:creationId xmlns:a16="http://schemas.microsoft.com/office/drawing/2014/main" id="{BDFC56B4-BF62-021F-5511-44DE9F320889}"/>
              </a:ext>
            </a:extLst>
          </p:cNvPr>
          <p:cNvSpPr txBox="1">
            <a:spLocks/>
          </p:cNvSpPr>
          <p:nvPr/>
        </p:nvSpPr>
        <p:spPr>
          <a:xfrm>
            <a:off x="616688" y="1656635"/>
            <a:ext cx="6549656" cy="4169699"/>
          </a:xfrm>
          <a:prstGeom prst="rect">
            <a:avLst/>
          </a:prstGeom>
          <a:ln w="25400">
            <a:solidFill>
              <a:srgbClr val="253746"/>
            </a:solid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700" b="1" dirty="0">
                <a:latin typeface="Times New Roman" panose="02020603050405020304" pitchFamily="18" charset="0"/>
                <a:cs typeface="Times New Roman" panose="02020603050405020304" pitchFamily="18" charset="0"/>
              </a:rPr>
              <a:t>When</a:t>
            </a:r>
          </a:p>
          <a:p>
            <a:pPr marL="0" indent="0">
              <a:buFont typeface="Arial" panose="020B0604020202020204" pitchFamily="34" charset="0"/>
              <a:buNone/>
            </a:pPr>
            <a:r>
              <a:rPr lang="en-US" sz="2700" dirty="0">
                <a:latin typeface="Times New Roman" panose="02020603050405020304" pitchFamily="18" charset="0"/>
                <a:cs typeface="Times New Roman" panose="02020603050405020304" pitchFamily="18" charset="0"/>
              </a:rPr>
              <a:t>     Disbursement Date </a:t>
            </a:r>
            <a:r>
              <a:rPr lang="en-US" sz="2700" dirty="0">
                <a:solidFill>
                  <a:srgbClr val="FF0000"/>
                </a:solidFill>
                <a:latin typeface="Times New Roman" panose="02020603050405020304" pitchFamily="18" charset="0"/>
                <a:cs typeface="Times New Roman" panose="02020603050405020304" pitchFamily="18" charset="0"/>
              </a:rPr>
              <a:t>January 31</a:t>
            </a:r>
            <a:r>
              <a:rPr lang="en-US" sz="2700" baseline="30000" dirty="0">
                <a:solidFill>
                  <a:srgbClr val="FF0000"/>
                </a:solidFill>
                <a:latin typeface="Times New Roman" panose="02020603050405020304" pitchFamily="18" charset="0"/>
                <a:cs typeface="Times New Roman" panose="02020603050405020304" pitchFamily="18" charset="0"/>
              </a:rPr>
              <a:t>st</a:t>
            </a:r>
            <a:r>
              <a:rPr lang="en-US" sz="2700" dirty="0">
                <a:solidFill>
                  <a:srgbClr val="FF000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en-US" sz="2700" b="1" dirty="0">
                <a:latin typeface="Times New Roman" panose="02020603050405020304" pitchFamily="18" charset="0"/>
                <a:cs typeface="Times New Roman" panose="02020603050405020304" pitchFamily="18" charset="0"/>
              </a:rPr>
              <a:t>Where</a:t>
            </a:r>
          </a:p>
          <a:p>
            <a:pPr marL="324000" lvl="1" indent="0">
              <a:buFont typeface="Arial" panose="020B0604020202020204" pitchFamily="34" charset="0"/>
              <a:buNone/>
            </a:pPr>
            <a:r>
              <a:rPr lang="en-US" sz="2300" i="1" dirty="0" err="1">
                <a:latin typeface="Times New Roman" panose="02020603050405020304" pitchFamily="18" charset="0"/>
                <a:cs typeface="Times New Roman" panose="02020603050405020304" pitchFamily="18" charset="0"/>
              </a:rPr>
              <a:t>MyHSC</a:t>
            </a:r>
            <a:r>
              <a:rPr lang="en-US" sz="2300" dirty="0">
                <a:latin typeface="Times New Roman" panose="02020603050405020304" pitchFamily="18" charset="0"/>
                <a:cs typeface="Times New Roman" panose="02020603050405020304" pitchFamily="18" charset="0"/>
              </a:rPr>
              <a:t> Student Portal &gt; Student Account &gt; 1098T</a:t>
            </a:r>
          </a:p>
          <a:p>
            <a:pPr>
              <a:buFont typeface="Wingdings" panose="05000000000000000000" pitchFamily="2" charset="2"/>
              <a:buChar char="§"/>
            </a:pPr>
            <a:r>
              <a:rPr lang="en-US" sz="2700" b="1" dirty="0">
                <a:latin typeface="Times New Roman" panose="02020603050405020304" pitchFamily="18" charset="0"/>
                <a:cs typeface="Times New Roman" panose="02020603050405020304" pitchFamily="18" charset="0"/>
              </a:rPr>
              <a:t>Why</a:t>
            </a:r>
          </a:p>
          <a:p>
            <a:pPr marL="324000" lvl="1" indent="0">
              <a:buFont typeface="Arial" panose="020B0604020202020204" pitchFamily="34" charset="0"/>
              <a:buNone/>
            </a:pPr>
            <a:r>
              <a:rPr lang="en-US" sz="2700" dirty="0">
                <a:latin typeface="Times New Roman" panose="02020603050405020304" pitchFamily="18" charset="0"/>
                <a:cs typeface="Times New Roman" panose="02020603050405020304" pitchFamily="18" charset="0"/>
              </a:rPr>
              <a:t>The 1098-t Tax Form provides information to the student about tuition and fees paid to HSC. This information can be used by the student to potentially receive a credit on the student’s tax return or, if the student is a dependent, on the parent’s tax return. W-9 emails are sent to those missing SSN/ITIN. For more information email </a:t>
            </a:r>
            <a:r>
              <a:rPr lang="en-US" sz="2700" dirty="0">
                <a:latin typeface="Times New Roman" panose="02020603050405020304" pitchFamily="18" charset="0"/>
                <a:cs typeface="Times New Roman" panose="02020603050405020304" pitchFamily="18" charset="0"/>
                <a:hlinkClick r:id="rId3"/>
              </a:rPr>
              <a:t>1098T@unthsc.edu</a:t>
            </a:r>
            <a:r>
              <a:rPr lang="en-US" sz="2700" dirty="0">
                <a:latin typeface="Times New Roman" panose="02020603050405020304" pitchFamily="18" charset="0"/>
                <a:cs typeface="Times New Roman" panose="02020603050405020304" pitchFamily="18" charset="0"/>
              </a:rPr>
              <a:t> </a:t>
            </a:r>
          </a:p>
          <a:p>
            <a:pPr marL="324000" lvl="1" indent="0">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83BF559D-AE82-4F61-8AAC-606BBE481E14}"/>
              </a:ext>
            </a:extLst>
          </p:cNvPr>
          <p:cNvPicPr>
            <a:picLocks noChangeAspect="1"/>
          </p:cNvPicPr>
          <p:nvPr/>
        </p:nvPicPr>
        <p:blipFill>
          <a:blip r:embed="rId4"/>
          <a:stretch>
            <a:fillRect/>
          </a:stretch>
        </p:blipFill>
        <p:spPr>
          <a:xfrm>
            <a:off x="7979422" y="2538833"/>
            <a:ext cx="3595890" cy="2405305"/>
          </a:xfrm>
          <a:prstGeom prst="rect">
            <a:avLst/>
          </a:prstGeom>
        </p:spPr>
      </p:pic>
    </p:spTree>
    <p:extLst>
      <p:ext uri="{BB962C8B-B14F-4D97-AF65-F5344CB8AC3E}">
        <p14:creationId xmlns:p14="http://schemas.microsoft.com/office/powerpoint/2010/main" val="1642656244"/>
      </p:ext>
    </p:extLst>
  </p:cSld>
  <p:clrMapOvr>
    <a:masterClrMapping/>
  </p:clrMapOvr>
  <mc:AlternateContent xmlns:mc="http://schemas.openxmlformats.org/markup-compatibility/2006" xmlns:p14="http://schemas.microsoft.com/office/powerpoint/2010/main">
    <mc:Choice Requires="p14">
      <p:transition spd="slow" p14:dur="1500" advTm="17359">
        <p:random/>
      </p:transition>
    </mc:Choice>
    <mc:Fallback xmlns="">
      <p:transition spd="slow" advTm="17359">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82ABB9-C6FE-769E-96C3-EF96B152E74B}"/>
              </a:ext>
            </a:extLst>
          </p:cNvPr>
          <p:cNvSpPr txBox="1"/>
          <p:nvPr/>
        </p:nvSpPr>
        <p:spPr>
          <a:xfrm>
            <a:off x="1502735" y="479868"/>
            <a:ext cx="9186530" cy="1323439"/>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Authorization To Release Education Records</a:t>
            </a:r>
            <a:endParaRPr lang="en-US" sz="4000" dirty="0"/>
          </a:p>
        </p:txBody>
      </p:sp>
      <p:sp>
        <p:nvSpPr>
          <p:cNvPr id="4" name="Content Placeholder 2">
            <a:extLst>
              <a:ext uri="{FF2B5EF4-FFF2-40B4-BE49-F238E27FC236}">
                <a16:creationId xmlns:a16="http://schemas.microsoft.com/office/drawing/2014/main" id="{0D420624-D536-3A38-F96B-176515C3D74D}"/>
              </a:ext>
            </a:extLst>
          </p:cNvPr>
          <p:cNvSpPr txBox="1">
            <a:spLocks/>
          </p:cNvSpPr>
          <p:nvPr/>
        </p:nvSpPr>
        <p:spPr>
          <a:xfrm>
            <a:off x="574159" y="2164814"/>
            <a:ext cx="4821752" cy="4121983"/>
          </a:xfrm>
          <a:prstGeom prst="rect">
            <a:avLst/>
          </a:prstGeom>
          <a:ln w="25400">
            <a:solidFill>
              <a:srgbClr val="253746"/>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300000"/>
              </a:lnSpc>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EXAMPLE OF AUTHORIZATION TO RELEASE EDUCATION RECORDS FORM</a:t>
            </a:r>
          </a:p>
          <a:p>
            <a:pPr marL="0" indent="0" algn="ctr">
              <a:lnSpc>
                <a:spcPct val="300000"/>
              </a:lnSpc>
              <a:buFont typeface="Arial" panose="020B0604020202020204" pitchFamily="34" charset="0"/>
              <a:buNone/>
            </a:pPr>
            <a:r>
              <a:rPr lang="en-US" sz="1000" dirty="0"/>
              <a:t>This is governed under the FERPA Act - </a:t>
            </a:r>
            <a:r>
              <a:rPr lang="en-US" sz="1000" b="1" dirty="0">
                <a:solidFill>
                  <a:srgbClr val="444444"/>
                </a:solidFill>
              </a:rPr>
              <a:t>Family Educational Rights and Privacy Act.</a:t>
            </a:r>
            <a:endParaRPr lang="en-US" sz="1000" dirty="0"/>
          </a:p>
          <a:p>
            <a:pPr marL="0" indent="0" algn="ctr">
              <a:lnSpc>
                <a:spcPct val="300000"/>
              </a:lnSpc>
              <a:buFont typeface="Arial" panose="020B0604020202020204" pitchFamily="34" charset="0"/>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CAA3598-FB63-E9C5-AB9D-54716588914E}"/>
              </a:ext>
            </a:extLst>
          </p:cNvPr>
          <p:cNvPicPr>
            <a:picLocks noChangeAspect="1"/>
          </p:cNvPicPr>
          <p:nvPr/>
        </p:nvPicPr>
        <p:blipFill>
          <a:blip r:embed="rId3"/>
          <a:stretch>
            <a:fillRect/>
          </a:stretch>
        </p:blipFill>
        <p:spPr>
          <a:xfrm>
            <a:off x="6652548" y="2164814"/>
            <a:ext cx="4965293" cy="3994995"/>
          </a:xfrm>
          <a:prstGeom prst="rect">
            <a:avLst/>
          </a:prstGeom>
          <a:ln w="25400">
            <a:solidFill>
              <a:srgbClr val="253746"/>
            </a:solidFill>
          </a:ln>
        </p:spPr>
      </p:pic>
      <p:sp>
        <p:nvSpPr>
          <p:cNvPr id="6" name="Arrow: Down 5">
            <a:extLst>
              <a:ext uri="{FF2B5EF4-FFF2-40B4-BE49-F238E27FC236}">
                <a16:creationId xmlns:a16="http://schemas.microsoft.com/office/drawing/2014/main" id="{87E6C30F-A4B1-FC89-576F-08332207CFF1}"/>
              </a:ext>
            </a:extLst>
          </p:cNvPr>
          <p:cNvSpPr/>
          <p:nvPr/>
        </p:nvSpPr>
        <p:spPr>
          <a:xfrm rot="16200000">
            <a:off x="5622829" y="2844478"/>
            <a:ext cx="802802" cy="1169043"/>
          </a:xfrm>
          <a:prstGeom prst="downArrow">
            <a:avLst/>
          </a:prstGeom>
          <a:solidFill>
            <a:srgbClr val="83C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173312"/>
      </p:ext>
    </p:extLst>
  </p:cSld>
  <p:clrMapOvr>
    <a:masterClrMapping/>
  </p:clrMapOvr>
  <mc:AlternateContent xmlns:mc="http://schemas.openxmlformats.org/markup-compatibility/2006" xmlns:p14="http://schemas.microsoft.com/office/powerpoint/2010/main">
    <mc:Choice Requires="p14">
      <p:transition spd="slow" p14:dur="1600" advTm="28186">
        <p14:prism isContent="1" isInverted="1"/>
      </p:transition>
    </mc:Choice>
    <mc:Fallback xmlns="">
      <p:transition spd="slow" advTm="28186">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20C3D5-A228-433D-0F77-E154492441AB}"/>
              </a:ext>
            </a:extLst>
          </p:cNvPr>
          <p:cNvSpPr txBox="1"/>
          <p:nvPr/>
        </p:nvSpPr>
        <p:spPr>
          <a:xfrm>
            <a:off x="719469" y="1351738"/>
            <a:ext cx="11621387"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Make Sure Your Contact Information Is Up To Date</a:t>
            </a:r>
            <a:endParaRPr lang="en-US" sz="3600" dirty="0"/>
          </a:p>
        </p:txBody>
      </p:sp>
      <p:sp>
        <p:nvSpPr>
          <p:cNvPr id="4" name="Content Placeholder 2">
            <a:extLst>
              <a:ext uri="{FF2B5EF4-FFF2-40B4-BE49-F238E27FC236}">
                <a16:creationId xmlns:a16="http://schemas.microsoft.com/office/drawing/2014/main" id="{B786BF5A-8918-DD24-88F4-E52BD98CED0B}"/>
              </a:ext>
            </a:extLst>
          </p:cNvPr>
          <p:cNvSpPr txBox="1">
            <a:spLocks/>
          </p:cNvSpPr>
          <p:nvPr/>
        </p:nvSpPr>
        <p:spPr>
          <a:xfrm>
            <a:off x="838200" y="2243470"/>
            <a:ext cx="10515600" cy="3965943"/>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sz="3200" b="1" kern="0" dirty="0">
                <a:latin typeface="Times New Roman" panose="02020603050405020304" pitchFamily="18" charset="0"/>
                <a:cs typeface="Times New Roman" panose="02020603050405020304" pitchFamily="18" charset="0"/>
              </a:rPr>
              <a:t>It is vital that your information with the school stays up to date.</a:t>
            </a:r>
          </a:p>
          <a:p>
            <a:pPr marL="0" indent="0">
              <a:buFontTx/>
              <a:buNone/>
            </a:pPr>
            <a:endParaRPr lang="en-US" sz="3200" b="1" kern="0" dirty="0">
              <a:latin typeface="Times New Roman" panose="02020603050405020304" pitchFamily="18" charset="0"/>
              <a:cs typeface="Times New Roman" panose="02020603050405020304" pitchFamily="18" charset="0"/>
            </a:endParaRPr>
          </a:p>
          <a:p>
            <a:pPr marL="0" indent="0">
              <a:buFontTx/>
              <a:buNone/>
            </a:pPr>
            <a:r>
              <a:rPr lang="en-US" sz="3200" b="1" kern="0" dirty="0">
                <a:latin typeface="Times New Roman" panose="02020603050405020304" pitchFamily="18" charset="0"/>
                <a:cs typeface="Times New Roman" panose="02020603050405020304" pitchFamily="18" charset="0"/>
              </a:rPr>
              <a:t>	Mailing Address      </a:t>
            </a:r>
            <a:r>
              <a:rPr lang="en-US" sz="3200" kern="0" dirty="0">
                <a:latin typeface="Times New Roman" panose="02020603050405020304" pitchFamily="18" charset="0"/>
                <a:cs typeface="Times New Roman" panose="02020603050405020304" pitchFamily="18" charset="0"/>
              </a:rPr>
              <a:t>		</a:t>
            </a:r>
            <a:r>
              <a:rPr lang="en-US" sz="3200" b="1" kern="0" dirty="0">
                <a:latin typeface="Times New Roman" panose="02020603050405020304" pitchFamily="18" charset="0"/>
                <a:cs typeface="Times New Roman" panose="02020603050405020304" pitchFamily="18" charset="0"/>
              </a:rPr>
              <a:t>Email Address</a:t>
            </a:r>
            <a:r>
              <a:rPr lang="en-US" sz="3200" kern="0" dirty="0">
                <a:latin typeface="Times New Roman" panose="02020603050405020304" pitchFamily="18" charset="0"/>
                <a:cs typeface="Times New Roman" panose="02020603050405020304" pitchFamily="18" charset="0"/>
              </a:rPr>
              <a:t>	      </a:t>
            </a:r>
            <a:r>
              <a:rPr lang="en-US" sz="3200" b="1" kern="0" dirty="0">
                <a:latin typeface="Times New Roman" panose="02020603050405020304" pitchFamily="18" charset="0"/>
                <a:cs typeface="Times New Roman" panose="02020603050405020304" pitchFamily="18" charset="0"/>
              </a:rPr>
              <a:t>Phone Number</a:t>
            </a:r>
          </a:p>
          <a:p>
            <a:pPr marL="0" indent="0" algn="ctr">
              <a:buFontTx/>
              <a:buNone/>
            </a:pPr>
            <a:endParaRPr lang="en-US" sz="3200" kern="0" dirty="0">
              <a:latin typeface="Times New Roman" panose="02020603050405020304" pitchFamily="18" charset="0"/>
              <a:cs typeface="Times New Roman" panose="02020603050405020304" pitchFamily="18" charset="0"/>
            </a:endParaRPr>
          </a:p>
          <a:p>
            <a:pPr marL="0" indent="0">
              <a:buFontTx/>
              <a:buNone/>
            </a:pPr>
            <a:endParaRPr lang="en-US" sz="3200" kern="0" dirty="0">
              <a:latin typeface="Times New Roman" panose="02020603050405020304" pitchFamily="18" charset="0"/>
              <a:cs typeface="Times New Roman" panose="02020603050405020304" pitchFamily="18" charset="0"/>
            </a:endParaRPr>
          </a:p>
          <a:p>
            <a:pPr marL="0" indent="0">
              <a:buFontTx/>
              <a:buNone/>
            </a:pPr>
            <a:r>
              <a:rPr lang="en-US" sz="3200" kern="0" dirty="0">
                <a:latin typeface="Times New Roman" panose="02020603050405020304" pitchFamily="18" charset="0"/>
                <a:cs typeface="Times New Roman" panose="02020603050405020304" pitchFamily="18" charset="0"/>
              </a:rPr>
              <a:t>Current Students – 	Update information on your Student Home Page &gt; Profile </a:t>
            </a:r>
          </a:p>
          <a:p>
            <a:pPr marL="0" indent="0">
              <a:buFontTx/>
              <a:buNone/>
            </a:pPr>
            <a:endParaRPr lang="en-US" sz="3200" kern="0" dirty="0">
              <a:latin typeface="Times New Roman" panose="02020603050405020304" pitchFamily="18" charset="0"/>
              <a:cs typeface="Times New Roman" panose="02020603050405020304" pitchFamily="18" charset="0"/>
            </a:endParaRPr>
          </a:p>
          <a:p>
            <a:pPr marL="0" indent="0" algn="ctr">
              <a:buFontTx/>
              <a:buNone/>
            </a:pPr>
            <a:r>
              <a:rPr lang="en-US" sz="3200" b="1" i="1" kern="0" dirty="0">
                <a:latin typeface="Times New Roman" panose="02020603050405020304" pitchFamily="18" charset="0"/>
                <a:cs typeface="Times New Roman" panose="02020603050405020304" pitchFamily="18" charset="0"/>
              </a:rPr>
              <a:t>All official school communication is sent to your unthsc.edu email.  It is your responsibility to check this.  Remember you can forward unthsc.edu email to your personal email.</a:t>
            </a:r>
          </a:p>
          <a:p>
            <a:endParaRPr lang="en-US" dirty="0"/>
          </a:p>
        </p:txBody>
      </p:sp>
      <p:pic>
        <p:nvPicPr>
          <p:cNvPr id="5" name="Graphic 4" descr="Mailbox with solid fill">
            <a:extLst>
              <a:ext uri="{FF2B5EF4-FFF2-40B4-BE49-F238E27FC236}">
                <a16:creationId xmlns:a16="http://schemas.microsoft.com/office/drawing/2014/main" id="{6A9F7EEF-75BC-15B0-2EA9-10394046ED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13908"/>
            <a:ext cx="914400" cy="914400"/>
          </a:xfrm>
          <a:prstGeom prst="rect">
            <a:avLst/>
          </a:prstGeom>
        </p:spPr>
      </p:pic>
      <p:pic>
        <p:nvPicPr>
          <p:cNvPr id="6" name="Graphic 5" descr="Email with solid fill">
            <a:extLst>
              <a:ext uri="{FF2B5EF4-FFF2-40B4-BE49-F238E27FC236}">
                <a16:creationId xmlns:a16="http://schemas.microsoft.com/office/drawing/2014/main" id="{187FFC2D-6C53-8667-8238-D6510A25BC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69583" y="2713908"/>
            <a:ext cx="914400" cy="914400"/>
          </a:xfrm>
          <a:prstGeom prst="rect">
            <a:avLst/>
          </a:prstGeom>
        </p:spPr>
      </p:pic>
      <p:pic>
        <p:nvPicPr>
          <p:cNvPr id="7" name="Graphic 6" descr="Smart Phone with solid fill">
            <a:extLst>
              <a:ext uri="{FF2B5EF4-FFF2-40B4-BE49-F238E27FC236}">
                <a16:creationId xmlns:a16="http://schemas.microsoft.com/office/drawing/2014/main" id="{C4DAF501-0C99-76A2-66A2-8EA1F30715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11691" y="2737779"/>
            <a:ext cx="914400" cy="914400"/>
          </a:xfrm>
          <a:prstGeom prst="rect">
            <a:avLst/>
          </a:prstGeom>
        </p:spPr>
      </p:pic>
    </p:spTree>
    <p:extLst>
      <p:ext uri="{BB962C8B-B14F-4D97-AF65-F5344CB8AC3E}">
        <p14:creationId xmlns:p14="http://schemas.microsoft.com/office/powerpoint/2010/main" val="2157165040"/>
      </p:ext>
    </p:extLst>
  </p:cSld>
  <p:clrMapOvr>
    <a:masterClrMapping/>
  </p:clrMapOvr>
  <mc:AlternateContent xmlns:mc="http://schemas.openxmlformats.org/markup-compatibility/2006" xmlns:p14="http://schemas.microsoft.com/office/powerpoint/2010/main">
    <mc:Choice Requires="p14">
      <p:transition spd="slow" p14:dur="1500" advTm="15873">
        <p14:window dir="vert"/>
      </p:transition>
    </mc:Choice>
    <mc:Fallback xmlns="">
      <p:transition spd="slow" advTm="15873">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FA225-2074-0D82-A269-BEE8D73F1C1B}"/>
              </a:ext>
            </a:extLst>
          </p:cNvPr>
          <p:cNvSpPr txBox="1"/>
          <p:nvPr/>
        </p:nvSpPr>
        <p:spPr>
          <a:xfrm>
            <a:off x="4527698" y="1256046"/>
            <a:ext cx="3136604" cy="707886"/>
          </a:xfrm>
          <a:prstGeom prst="rect">
            <a:avLst/>
          </a:prstGeom>
          <a:noFill/>
        </p:spPr>
        <p:txBody>
          <a:bodyPr wrap="square">
            <a:spAutoFit/>
          </a:bodyPr>
          <a:lstStyle/>
          <a:p>
            <a:pPr algn="ctr"/>
            <a:r>
              <a:rPr lang="en-US" altLang="en-US" sz="4000" b="1" dirty="0">
                <a:latin typeface="Times New Roman" panose="02020603050405020304" pitchFamily="18" charset="0"/>
                <a:cs typeface="Times New Roman" panose="02020603050405020304" pitchFamily="18" charset="0"/>
              </a:rPr>
              <a:t>Contact Us</a:t>
            </a:r>
            <a:endParaRPr lang="en-US" sz="4000" dirty="0"/>
          </a:p>
        </p:txBody>
      </p:sp>
      <p:pic>
        <p:nvPicPr>
          <p:cNvPr id="6" name="Picture 5">
            <a:extLst>
              <a:ext uri="{FF2B5EF4-FFF2-40B4-BE49-F238E27FC236}">
                <a16:creationId xmlns:a16="http://schemas.microsoft.com/office/drawing/2014/main" id="{93EC4041-CD72-2C8B-5B75-5974F620B07F}"/>
              </a:ext>
            </a:extLst>
          </p:cNvPr>
          <p:cNvPicPr>
            <a:picLocks noChangeAspect="1"/>
          </p:cNvPicPr>
          <p:nvPr/>
        </p:nvPicPr>
        <p:blipFill>
          <a:blip r:embed="rId3"/>
          <a:stretch>
            <a:fillRect/>
          </a:stretch>
        </p:blipFill>
        <p:spPr>
          <a:xfrm>
            <a:off x="776177" y="1933762"/>
            <a:ext cx="10675088" cy="3584536"/>
          </a:xfrm>
          <a:prstGeom prst="rect">
            <a:avLst/>
          </a:prstGeom>
        </p:spPr>
      </p:pic>
    </p:spTree>
    <p:extLst>
      <p:ext uri="{BB962C8B-B14F-4D97-AF65-F5344CB8AC3E}">
        <p14:creationId xmlns:p14="http://schemas.microsoft.com/office/powerpoint/2010/main" val="1291177822"/>
      </p:ext>
    </p:extLst>
  </p:cSld>
  <p:clrMapOvr>
    <a:masterClrMapping/>
  </p:clrMapOvr>
  <mc:AlternateContent xmlns:mc="http://schemas.openxmlformats.org/markup-compatibility/2006" xmlns:p14="http://schemas.microsoft.com/office/powerpoint/2010/main">
    <mc:Choice Requires="p14">
      <p:transition spd="slow" p14:dur="2000" advTm="32502">
        <p14:ferris dir="l"/>
      </p:transition>
    </mc:Choice>
    <mc:Fallback xmlns="">
      <p:transition spd="slow" advTm="32502">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E943B-9451-61E2-2C25-5E87993D36C4}"/>
              </a:ext>
            </a:extLst>
          </p:cNvPr>
          <p:cNvSpPr txBox="1"/>
          <p:nvPr/>
        </p:nvSpPr>
        <p:spPr>
          <a:xfrm>
            <a:off x="3041316" y="942680"/>
            <a:ext cx="4733989" cy="707886"/>
          </a:xfrm>
          <a:prstGeom prst="rect">
            <a:avLst/>
          </a:prstGeom>
          <a:noFill/>
        </p:spPr>
        <p:txBody>
          <a:bodyPr wrap="none" rtlCol="0">
            <a:spAutoFit/>
          </a:bodyPr>
          <a:lstStyle/>
          <a:p>
            <a:pPr algn="ctr"/>
            <a:r>
              <a:rPr lang="en-US" sz="4000" b="1" dirty="0">
                <a:latin typeface="Times New Roman" panose="02020603050405020304" pitchFamily="18" charset="0"/>
                <a:cs typeface="Times New Roman" panose="02020603050405020304" pitchFamily="18" charset="0"/>
              </a:rPr>
              <a:t>Contact Information</a:t>
            </a:r>
          </a:p>
        </p:txBody>
      </p:sp>
      <p:pic>
        <p:nvPicPr>
          <p:cNvPr id="5" name="Picture 4">
            <a:extLst>
              <a:ext uri="{FF2B5EF4-FFF2-40B4-BE49-F238E27FC236}">
                <a16:creationId xmlns:a16="http://schemas.microsoft.com/office/drawing/2014/main" id="{55F3C228-D5FD-BA0B-637B-DEBD1E4B4ABD}"/>
              </a:ext>
            </a:extLst>
          </p:cNvPr>
          <p:cNvPicPr>
            <a:picLocks noChangeAspect="1"/>
          </p:cNvPicPr>
          <p:nvPr/>
        </p:nvPicPr>
        <p:blipFill>
          <a:blip r:embed="rId3"/>
          <a:stretch>
            <a:fillRect/>
          </a:stretch>
        </p:blipFill>
        <p:spPr>
          <a:xfrm>
            <a:off x="476803" y="2030658"/>
            <a:ext cx="5714286" cy="3400000"/>
          </a:xfrm>
          <a:prstGeom prst="rect">
            <a:avLst/>
          </a:prstGeom>
          <a:ln w="25400">
            <a:solidFill>
              <a:schemeClr val="tx1"/>
            </a:solidFill>
          </a:ln>
        </p:spPr>
      </p:pic>
      <p:pic>
        <p:nvPicPr>
          <p:cNvPr id="6" name="Picture 2" descr="Follow Us On Facebook Icon Design Stock Photo, Picture And Royalty Free  Image. Image 48530331.">
            <a:extLst>
              <a:ext uri="{FF2B5EF4-FFF2-40B4-BE49-F238E27FC236}">
                <a16:creationId xmlns:a16="http://schemas.microsoft.com/office/drawing/2014/main" id="{D6A25DEB-67A0-FA73-C7E5-3036451516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0794" y="2030658"/>
            <a:ext cx="4729184" cy="163869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Qr code&#10;&#10;Description automatically generated">
            <a:extLst>
              <a:ext uri="{FF2B5EF4-FFF2-40B4-BE49-F238E27FC236}">
                <a16:creationId xmlns:a16="http://schemas.microsoft.com/office/drawing/2014/main" id="{55C97117-1D36-132A-8D4D-04D010924A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2050" y="4049448"/>
            <a:ext cx="2026671" cy="2026671"/>
          </a:xfrm>
          <a:prstGeom prst="rect">
            <a:avLst/>
          </a:prstGeom>
        </p:spPr>
      </p:pic>
    </p:spTree>
    <p:extLst>
      <p:ext uri="{BB962C8B-B14F-4D97-AF65-F5344CB8AC3E}">
        <p14:creationId xmlns:p14="http://schemas.microsoft.com/office/powerpoint/2010/main" val="937913730"/>
      </p:ext>
    </p:extLst>
  </p:cSld>
  <p:clrMapOvr>
    <a:masterClrMapping/>
  </p:clrMapOvr>
  <mc:AlternateContent xmlns:mc="http://schemas.openxmlformats.org/markup-compatibility/2006" xmlns:p14="http://schemas.microsoft.com/office/powerpoint/2010/main">
    <mc:Choice Requires="p14">
      <p:transition spd="slow" p14:dur="1600" advTm="51732">
        <p14:prism isContent="1" isInverted="1"/>
      </p:transition>
    </mc:Choice>
    <mc:Fallback xmlns="">
      <p:transition spd="slow" advTm="51732">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DE59D-BB1E-8D66-4350-22A7DE17CF4B}"/>
              </a:ext>
            </a:extLst>
          </p:cNvPr>
          <p:cNvPicPr>
            <a:picLocks noChangeAspect="1"/>
          </p:cNvPicPr>
          <p:nvPr/>
        </p:nvPicPr>
        <p:blipFill>
          <a:blip r:embed="rId3"/>
          <a:stretch>
            <a:fillRect/>
          </a:stretch>
        </p:blipFill>
        <p:spPr>
          <a:xfrm>
            <a:off x="1848293" y="1238652"/>
            <a:ext cx="8495414" cy="4380696"/>
          </a:xfrm>
          <a:prstGeom prst="rect">
            <a:avLst/>
          </a:prstGeom>
        </p:spPr>
      </p:pic>
    </p:spTree>
    <p:extLst>
      <p:ext uri="{BB962C8B-B14F-4D97-AF65-F5344CB8AC3E}">
        <p14:creationId xmlns:p14="http://schemas.microsoft.com/office/powerpoint/2010/main" val="69099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8B1F5B-8405-DBDE-C739-3053FF6B72DA}"/>
              </a:ext>
            </a:extLst>
          </p:cNvPr>
          <p:cNvSpPr txBox="1"/>
          <p:nvPr/>
        </p:nvSpPr>
        <p:spPr>
          <a:xfrm>
            <a:off x="2012131" y="688125"/>
            <a:ext cx="8320134" cy="1569660"/>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Location &amp; Hours</a:t>
            </a:r>
            <a:br>
              <a:rPr lang="en-US" sz="3600" b="1"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1051 Haskell St. Fort Worth, Texas 76107</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aphicFrame>
        <p:nvGraphicFramePr>
          <p:cNvPr id="5" name="Content Placeholder 6">
            <a:extLst>
              <a:ext uri="{FF2B5EF4-FFF2-40B4-BE49-F238E27FC236}">
                <a16:creationId xmlns:a16="http://schemas.microsoft.com/office/drawing/2014/main" id="{E0DBD18D-5F8B-43A9-5FB9-5F818E463C89}"/>
              </a:ext>
            </a:extLst>
          </p:cNvPr>
          <p:cNvGraphicFramePr>
            <a:graphicFrameLocks/>
          </p:cNvGraphicFramePr>
          <p:nvPr>
            <p:extLst>
              <p:ext uri="{D42A27DB-BD31-4B8C-83A1-F6EECF244321}">
                <p14:modId xmlns:p14="http://schemas.microsoft.com/office/powerpoint/2010/main" val="3661303228"/>
              </p:ext>
            </p:extLst>
          </p:nvPr>
        </p:nvGraphicFramePr>
        <p:xfrm>
          <a:off x="345729" y="2417579"/>
          <a:ext cx="4857748" cy="381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4">
            <a:extLst>
              <a:ext uri="{FF2B5EF4-FFF2-40B4-BE49-F238E27FC236}">
                <a16:creationId xmlns:a16="http://schemas.microsoft.com/office/drawing/2014/main" id="{F9B0477D-16C7-7F1F-D32E-6F7B4E4A9D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393751" y="2998277"/>
            <a:ext cx="3785980" cy="2678290"/>
          </a:xfrm>
          <a:prstGeom prst="rect">
            <a:avLst/>
          </a:prstGeom>
          <a:ln w="25400">
            <a:solidFill>
              <a:schemeClr val="tx1"/>
            </a:solidFill>
          </a:ln>
        </p:spPr>
      </p:pic>
      <p:sp>
        <p:nvSpPr>
          <p:cNvPr id="8" name="TextBox 7">
            <a:extLst>
              <a:ext uri="{FF2B5EF4-FFF2-40B4-BE49-F238E27FC236}">
                <a16:creationId xmlns:a16="http://schemas.microsoft.com/office/drawing/2014/main" id="{A72550A1-9BA3-0BE8-C8F6-5366F5DD8A93}"/>
              </a:ext>
            </a:extLst>
          </p:cNvPr>
          <p:cNvSpPr txBox="1"/>
          <p:nvPr/>
        </p:nvSpPr>
        <p:spPr>
          <a:xfrm>
            <a:off x="9370005" y="2444432"/>
            <a:ext cx="2476266" cy="646331"/>
          </a:xfrm>
          <a:prstGeom prst="rect">
            <a:avLst/>
          </a:prstGeom>
          <a:noFill/>
          <a:ln w="25400">
            <a:solidFill>
              <a:schemeClr val="tx1"/>
            </a:solidFill>
          </a:ln>
        </p:spPr>
        <p:txBody>
          <a:bodyPr wrap="square" rtlCol="0">
            <a:spAutoFit/>
          </a:bodyPr>
          <a:lstStyle/>
          <a:p>
            <a:pPr algn="ctr"/>
            <a:r>
              <a:rPr lang="en-US" b="1" dirty="0">
                <a:effectLst>
                  <a:outerShdw blurRad="38100" dist="38100" dir="2700000" algn="tl">
                    <a:srgbClr val="000000">
                      <a:alpha val="43137"/>
                    </a:srgbClr>
                  </a:outerShdw>
                </a:effectLst>
              </a:rPr>
              <a:t>Schedule Appointments Here! </a:t>
            </a:r>
          </a:p>
        </p:txBody>
      </p:sp>
      <p:pic>
        <p:nvPicPr>
          <p:cNvPr id="9" name="Picture 8">
            <a:extLst>
              <a:ext uri="{FF2B5EF4-FFF2-40B4-BE49-F238E27FC236}">
                <a16:creationId xmlns:a16="http://schemas.microsoft.com/office/drawing/2014/main" id="{ABDD086D-0CE6-23F7-02F6-9A2C3C6441B9}"/>
              </a:ext>
            </a:extLst>
          </p:cNvPr>
          <p:cNvPicPr>
            <a:picLocks noChangeAspect="1"/>
          </p:cNvPicPr>
          <p:nvPr/>
        </p:nvPicPr>
        <p:blipFill>
          <a:blip r:embed="rId9"/>
          <a:stretch>
            <a:fillRect/>
          </a:stretch>
        </p:blipFill>
        <p:spPr>
          <a:xfrm>
            <a:off x="9674278" y="3426737"/>
            <a:ext cx="1867719" cy="1932709"/>
          </a:xfrm>
          <a:prstGeom prst="rect">
            <a:avLst/>
          </a:prstGeom>
        </p:spPr>
      </p:pic>
    </p:spTree>
    <p:extLst>
      <p:ext uri="{BB962C8B-B14F-4D97-AF65-F5344CB8AC3E}">
        <p14:creationId xmlns:p14="http://schemas.microsoft.com/office/powerpoint/2010/main" val="450063244"/>
      </p:ext>
    </p:extLst>
  </p:cSld>
  <p:clrMapOvr>
    <a:masterClrMapping/>
  </p:clrMapOvr>
  <mc:AlternateContent xmlns:mc="http://schemas.openxmlformats.org/markup-compatibility/2006" xmlns:p14="http://schemas.microsoft.com/office/powerpoint/2010/main">
    <mc:Choice Requires="p14">
      <p:transition spd="slow" p14:dur="1400" advTm="43009">
        <p14:doors dir="vert"/>
      </p:transition>
    </mc:Choice>
    <mc:Fallback xmlns="">
      <p:transition spd="slow" advTm="4300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7B9D6B-15D6-6607-63E9-5AAFEF2104DC}"/>
              </a:ext>
            </a:extLst>
          </p:cNvPr>
          <p:cNvSpPr txBox="1"/>
          <p:nvPr/>
        </p:nvSpPr>
        <p:spPr>
          <a:xfrm>
            <a:off x="2752253" y="1037551"/>
            <a:ext cx="5884753"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Services We Provide </a:t>
            </a:r>
            <a:endParaRPr lang="en-US" sz="4400" dirty="0"/>
          </a:p>
        </p:txBody>
      </p:sp>
      <p:pic>
        <p:nvPicPr>
          <p:cNvPr id="5" name="Picture 4">
            <a:extLst>
              <a:ext uri="{FF2B5EF4-FFF2-40B4-BE49-F238E27FC236}">
                <a16:creationId xmlns:a16="http://schemas.microsoft.com/office/drawing/2014/main" id="{2F38C2A6-BCD9-4417-E23F-C02C7F72546A}"/>
              </a:ext>
            </a:extLst>
          </p:cNvPr>
          <p:cNvPicPr>
            <a:picLocks noChangeAspect="1"/>
          </p:cNvPicPr>
          <p:nvPr/>
        </p:nvPicPr>
        <p:blipFill>
          <a:blip r:embed="rId3"/>
          <a:stretch>
            <a:fillRect/>
          </a:stretch>
        </p:blipFill>
        <p:spPr>
          <a:xfrm>
            <a:off x="295378" y="2302718"/>
            <a:ext cx="4957599" cy="3618248"/>
          </a:xfrm>
          <a:prstGeom prst="rect">
            <a:avLst/>
          </a:prstGeom>
        </p:spPr>
      </p:pic>
      <p:sp>
        <p:nvSpPr>
          <p:cNvPr id="7" name="TextBox 6">
            <a:extLst>
              <a:ext uri="{FF2B5EF4-FFF2-40B4-BE49-F238E27FC236}">
                <a16:creationId xmlns:a16="http://schemas.microsoft.com/office/drawing/2014/main" id="{70D31CA5-C00A-B9E0-5816-ED52E129AA9E}"/>
              </a:ext>
            </a:extLst>
          </p:cNvPr>
          <p:cNvSpPr txBox="1"/>
          <p:nvPr/>
        </p:nvSpPr>
        <p:spPr>
          <a:xfrm>
            <a:off x="5799114" y="1933386"/>
            <a:ext cx="6097508" cy="461665"/>
          </a:xfrm>
          <a:prstGeom prst="rect">
            <a:avLst/>
          </a:prstGeom>
          <a:noFill/>
        </p:spPr>
        <p:txBody>
          <a:bodyPr wrap="square">
            <a:spAutoFit/>
          </a:bodyPr>
          <a:lstStyle/>
          <a:p>
            <a:pPr marL="0" indent="0" algn="ctr">
              <a:buNone/>
            </a:pPr>
            <a:r>
              <a:rPr lang="en-US" sz="2400" dirty="0">
                <a:solidFill>
                  <a:schemeClr val="accent4">
                    <a:lumMod val="7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Student Finance website </a:t>
            </a:r>
            <a:endParaRPr lang="en-US" sz="24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F70558E-183F-C918-23D4-1DCFADA19618}"/>
              </a:ext>
            </a:extLst>
          </p:cNvPr>
          <p:cNvPicPr>
            <a:picLocks noChangeAspect="1"/>
          </p:cNvPicPr>
          <p:nvPr/>
        </p:nvPicPr>
        <p:blipFill>
          <a:blip r:embed="rId5"/>
          <a:stretch>
            <a:fillRect/>
          </a:stretch>
        </p:blipFill>
        <p:spPr>
          <a:xfrm>
            <a:off x="5968655" y="2675203"/>
            <a:ext cx="5943946" cy="2720661"/>
          </a:xfrm>
          <a:prstGeom prst="rect">
            <a:avLst/>
          </a:prstGeom>
          <a:ln w="25400">
            <a:solidFill>
              <a:schemeClr val="tx1"/>
            </a:solidFill>
          </a:ln>
        </p:spPr>
      </p:pic>
    </p:spTree>
    <p:extLst>
      <p:ext uri="{BB962C8B-B14F-4D97-AF65-F5344CB8AC3E}">
        <p14:creationId xmlns:p14="http://schemas.microsoft.com/office/powerpoint/2010/main" val="4248151440"/>
      </p:ext>
    </p:extLst>
  </p:cSld>
  <p:clrMapOvr>
    <a:masterClrMapping/>
  </p:clrMapOvr>
  <mc:AlternateContent xmlns:mc="http://schemas.openxmlformats.org/markup-compatibility/2006" xmlns:p14="http://schemas.microsoft.com/office/powerpoint/2010/main">
    <mc:Choice Requires="p14">
      <p:transition spd="slow" p14:dur="1300" advTm="51547">
        <p14:pan dir="u"/>
      </p:transition>
    </mc:Choice>
    <mc:Fallback xmlns="">
      <p:transition spd="slow" advTm="51547">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E24278-F94C-613C-6D1E-8507880845CF}"/>
              </a:ext>
            </a:extLst>
          </p:cNvPr>
          <p:cNvSpPr txBox="1"/>
          <p:nvPr/>
        </p:nvSpPr>
        <p:spPr>
          <a:xfrm>
            <a:off x="2963018" y="425490"/>
            <a:ext cx="6097772"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Payment Information</a:t>
            </a:r>
            <a:endParaRPr lang="en-US" sz="4000" dirty="0"/>
          </a:p>
        </p:txBody>
      </p:sp>
      <p:graphicFrame>
        <p:nvGraphicFramePr>
          <p:cNvPr id="4" name="Content Placeholder 2">
            <a:extLst>
              <a:ext uri="{FF2B5EF4-FFF2-40B4-BE49-F238E27FC236}">
                <a16:creationId xmlns:a16="http://schemas.microsoft.com/office/drawing/2014/main" id="{56A6987F-A35C-6199-7E13-1A2FD58A4C98}"/>
              </a:ext>
            </a:extLst>
          </p:cNvPr>
          <p:cNvGraphicFramePr>
            <a:graphicFrameLocks/>
          </p:cNvGraphicFramePr>
          <p:nvPr>
            <p:extLst>
              <p:ext uri="{D42A27DB-BD31-4B8C-83A1-F6EECF244321}">
                <p14:modId xmlns:p14="http://schemas.microsoft.com/office/powerpoint/2010/main" val="73523137"/>
              </p:ext>
            </p:extLst>
          </p:nvPr>
        </p:nvGraphicFramePr>
        <p:xfrm>
          <a:off x="531628" y="1403498"/>
          <a:ext cx="10738076" cy="427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2F8E250C-D9BA-6C54-585C-821861FBCF85}"/>
              </a:ext>
            </a:extLst>
          </p:cNvPr>
          <p:cNvPicPr>
            <a:picLocks noChangeAspect="1"/>
          </p:cNvPicPr>
          <p:nvPr/>
        </p:nvPicPr>
        <p:blipFill>
          <a:blip r:embed="rId8"/>
          <a:stretch>
            <a:fillRect/>
          </a:stretch>
        </p:blipFill>
        <p:spPr>
          <a:xfrm>
            <a:off x="9060790" y="3809227"/>
            <a:ext cx="1487553" cy="1493649"/>
          </a:xfrm>
          <a:prstGeom prst="rect">
            <a:avLst/>
          </a:prstGeom>
        </p:spPr>
      </p:pic>
    </p:spTree>
    <p:extLst>
      <p:ext uri="{BB962C8B-B14F-4D97-AF65-F5344CB8AC3E}">
        <p14:creationId xmlns:p14="http://schemas.microsoft.com/office/powerpoint/2010/main" val="1097260346"/>
      </p:ext>
    </p:extLst>
  </p:cSld>
  <p:clrMapOvr>
    <a:masterClrMapping/>
  </p:clrMapOvr>
  <mc:AlternateContent xmlns:mc="http://schemas.openxmlformats.org/markup-compatibility/2006" xmlns:p14="http://schemas.microsoft.com/office/powerpoint/2010/main">
    <mc:Choice Requires="p14">
      <p:transition spd="slow" p14:dur="2000" advTm="47132">
        <p14:ferris dir="l"/>
      </p:transition>
    </mc:Choice>
    <mc:Fallback xmlns="">
      <p:transition spd="slow" advTm="47132">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FB2860-A93D-3946-3915-C266D1C9B335}"/>
              </a:ext>
            </a:extLst>
          </p:cNvPr>
          <p:cNvSpPr txBox="1"/>
          <p:nvPr/>
        </p:nvSpPr>
        <p:spPr>
          <a:xfrm>
            <a:off x="2910662" y="671255"/>
            <a:ext cx="7456081" cy="70788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Check &amp; Money Order Options</a:t>
            </a:r>
            <a:endParaRPr lang="en-US" sz="4000" dirty="0"/>
          </a:p>
        </p:txBody>
      </p:sp>
      <p:grpSp>
        <p:nvGrpSpPr>
          <p:cNvPr id="4" name="Group 3">
            <a:extLst>
              <a:ext uri="{FF2B5EF4-FFF2-40B4-BE49-F238E27FC236}">
                <a16:creationId xmlns:a16="http://schemas.microsoft.com/office/drawing/2014/main" id="{08C2CB1A-06EA-4BAB-8EE6-E0569EEA4B2F}"/>
              </a:ext>
            </a:extLst>
          </p:cNvPr>
          <p:cNvGrpSpPr/>
          <p:nvPr/>
        </p:nvGrpSpPr>
        <p:grpSpPr>
          <a:xfrm>
            <a:off x="324546" y="1977258"/>
            <a:ext cx="2312328" cy="3669030"/>
            <a:chOff x="0" y="0"/>
            <a:chExt cx="2101195" cy="3669030"/>
          </a:xfrm>
        </p:grpSpPr>
        <p:sp>
          <p:nvSpPr>
            <p:cNvPr id="5" name="Rectangle: Rounded Corners 4">
              <a:extLst>
                <a:ext uri="{FF2B5EF4-FFF2-40B4-BE49-F238E27FC236}">
                  <a16:creationId xmlns:a16="http://schemas.microsoft.com/office/drawing/2014/main" id="{337322D9-7643-7559-914D-533C33608EAD}"/>
                </a:ext>
              </a:extLst>
            </p:cNvPr>
            <p:cNvSpPr/>
            <p:nvPr/>
          </p:nvSpPr>
          <p:spPr>
            <a:xfrm>
              <a:off x="0" y="0"/>
              <a:ext cx="2101195" cy="3669030"/>
            </a:xfrm>
            <a:prstGeom prst="roundRect">
              <a:avLst/>
            </a:prstGeom>
            <a:ln w="25400">
              <a:solidFill>
                <a:schemeClr val="tx1"/>
              </a:solid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F4604FA8-3750-CE69-5EB2-8F2D17779C08}"/>
                </a:ext>
              </a:extLst>
            </p:cNvPr>
            <p:cNvSpPr txBox="1"/>
            <p:nvPr/>
          </p:nvSpPr>
          <p:spPr>
            <a:xfrm>
              <a:off x="102572" y="102572"/>
              <a:ext cx="1896051" cy="3463886"/>
            </a:xfrm>
            <a:prstGeom prst="rect">
              <a:avLst/>
            </a:prstGeom>
            <a:ln w="2540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US" sz="5000" kern="1200"/>
                <a:t>Local Banks</a:t>
              </a:r>
            </a:p>
          </p:txBody>
        </p:sp>
      </p:grpSp>
      <p:grpSp>
        <p:nvGrpSpPr>
          <p:cNvPr id="7" name="Group 6">
            <a:extLst>
              <a:ext uri="{FF2B5EF4-FFF2-40B4-BE49-F238E27FC236}">
                <a16:creationId xmlns:a16="http://schemas.microsoft.com/office/drawing/2014/main" id="{9D5D81B2-455A-6F2F-D2FE-421A6AE4EB2E}"/>
              </a:ext>
            </a:extLst>
          </p:cNvPr>
          <p:cNvGrpSpPr/>
          <p:nvPr/>
        </p:nvGrpSpPr>
        <p:grpSpPr>
          <a:xfrm>
            <a:off x="2636874" y="2344161"/>
            <a:ext cx="3735458" cy="2935224"/>
            <a:chOff x="2101195" y="358567"/>
            <a:chExt cx="3735458" cy="2935224"/>
          </a:xfrm>
        </p:grpSpPr>
        <p:sp>
          <p:nvSpPr>
            <p:cNvPr id="8" name="Rectangle: Top Corners Rounded 7">
              <a:extLst>
                <a:ext uri="{FF2B5EF4-FFF2-40B4-BE49-F238E27FC236}">
                  <a16:creationId xmlns:a16="http://schemas.microsoft.com/office/drawing/2014/main" id="{724C7E98-346B-03C8-57E1-A56BA61DF917}"/>
                </a:ext>
              </a:extLst>
            </p:cNvPr>
            <p:cNvSpPr/>
            <p:nvPr/>
          </p:nvSpPr>
          <p:spPr>
            <a:xfrm rot="5400000">
              <a:off x="2501312" y="-41550"/>
              <a:ext cx="2935224" cy="3735458"/>
            </a:xfrm>
            <a:prstGeom prst="round2SameRect">
              <a:avLst/>
            </a:prstGeom>
            <a:ln w="25400">
              <a:solidFill>
                <a:schemeClr val="tx1"/>
              </a:solidFill>
            </a:ln>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Top Corners Rounded 4">
              <a:extLst>
                <a:ext uri="{FF2B5EF4-FFF2-40B4-BE49-F238E27FC236}">
                  <a16:creationId xmlns:a16="http://schemas.microsoft.com/office/drawing/2014/main" id="{B24F3C00-9772-010E-CE29-53AF1839E721}"/>
                </a:ext>
              </a:extLst>
            </p:cNvPr>
            <p:cNvSpPr txBox="1"/>
            <p:nvPr/>
          </p:nvSpPr>
          <p:spPr>
            <a:xfrm>
              <a:off x="2101195" y="501853"/>
              <a:ext cx="3592172" cy="2648652"/>
            </a:xfrm>
            <a:prstGeom prst="rect">
              <a:avLst/>
            </a:prstGeom>
            <a:ln w="25400">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t>EECU</a:t>
              </a:r>
            </a:p>
            <a:p>
              <a:pPr marL="0" lvl="1" algn="l" defTabSz="1778000">
                <a:lnSpc>
                  <a:spcPct val="90000"/>
                </a:lnSpc>
                <a:spcBef>
                  <a:spcPct val="0"/>
                </a:spcBef>
                <a:spcAft>
                  <a:spcPct val="15000"/>
                </a:spcAft>
              </a:pPr>
              <a:r>
                <a:rPr lang="en-US" sz="1400" dirty="0"/>
                <a:t>Educational Employees Credit Union</a:t>
              </a:r>
              <a:endParaRPr lang="en-US" sz="4000" kern="1200" dirty="0"/>
            </a:p>
            <a:p>
              <a:pPr marL="285750" lvl="1" indent="-285750" algn="l" defTabSz="1778000">
                <a:lnSpc>
                  <a:spcPct val="90000"/>
                </a:lnSpc>
                <a:spcBef>
                  <a:spcPct val="0"/>
                </a:spcBef>
                <a:spcAft>
                  <a:spcPct val="15000"/>
                </a:spcAft>
                <a:buChar char="•"/>
              </a:pPr>
              <a:r>
                <a:rPr lang="en-US" sz="4000"/>
                <a:t>Truist Bank</a:t>
              </a:r>
              <a:r>
                <a:rPr lang="en-US" sz="4000" kern="1200"/>
                <a:t> </a:t>
              </a:r>
              <a:endParaRPr lang="en-US" sz="4000" kern="1200" dirty="0"/>
            </a:p>
          </p:txBody>
        </p:sp>
      </p:grpSp>
      <p:graphicFrame>
        <p:nvGraphicFramePr>
          <p:cNvPr id="10" name="Diagram 9">
            <a:extLst>
              <a:ext uri="{FF2B5EF4-FFF2-40B4-BE49-F238E27FC236}">
                <a16:creationId xmlns:a16="http://schemas.microsoft.com/office/drawing/2014/main" id="{F8EE681D-B720-1B52-A26B-EB92CB0BF171}"/>
              </a:ext>
            </a:extLst>
          </p:cNvPr>
          <p:cNvGraphicFramePr/>
          <p:nvPr>
            <p:extLst>
              <p:ext uri="{D42A27DB-BD31-4B8C-83A1-F6EECF244321}">
                <p14:modId xmlns:p14="http://schemas.microsoft.com/office/powerpoint/2010/main" val="2099947594"/>
              </p:ext>
            </p:extLst>
          </p:nvPr>
        </p:nvGraphicFramePr>
        <p:xfrm>
          <a:off x="6638702" y="1977258"/>
          <a:ext cx="5137386" cy="3302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363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7719">
        <p15:prstTrans prst="peelOff"/>
      </p:transition>
    </mc:Choice>
    <mc:Fallback xmlns="">
      <p:transition spd="slow" advTm="2771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8474D9-52D3-3099-D85E-C9D3BEBD3E36}"/>
              </a:ext>
            </a:extLst>
          </p:cNvPr>
          <p:cNvSpPr txBox="1"/>
          <p:nvPr/>
        </p:nvSpPr>
        <p:spPr>
          <a:xfrm>
            <a:off x="3047114" y="703152"/>
            <a:ext cx="6097772" cy="70788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International Payments</a:t>
            </a:r>
            <a:endParaRPr lang="en-US" sz="4000" dirty="0"/>
          </a:p>
        </p:txBody>
      </p:sp>
      <p:graphicFrame>
        <p:nvGraphicFramePr>
          <p:cNvPr id="4" name="Content Placeholder 3">
            <a:extLst>
              <a:ext uri="{FF2B5EF4-FFF2-40B4-BE49-F238E27FC236}">
                <a16:creationId xmlns:a16="http://schemas.microsoft.com/office/drawing/2014/main" id="{59A33438-9718-D06B-946B-3E35E1AC5689}"/>
              </a:ext>
            </a:extLst>
          </p:cNvPr>
          <p:cNvGraphicFramePr>
            <a:graphicFrameLocks/>
          </p:cNvGraphicFramePr>
          <p:nvPr>
            <p:extLst>
              <p:ext uri="{D42A27DB-BD31-4B8C-83A1-F6EECF244321}">
                <p14:modId xmlns:p14="http://schemas.microsoft.com/office/powerpoint/2010/main" val="3550131923"/>
              </p:ext>
            </p:extLst>
          </p:nvPr>
        </p:nvGraphicFramePr>
        <p:xfrm>
          <a:off x="752775" y="1411038"/>
          <a:ext cx="10515600" cy="4344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3273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6244">
        <p15:prstTrans prst="airplane"/>
      </p:transition>
    </mc:Choice>
    <mc:Fallback xmlns="">
      <p:transition spd="slow" advTm="6624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DA04E6-97C3-F68F-BB2D-CBCD210FB3AB}"/>
              </a:ext>
            </a:extLst>
          </p:cNvPr>
          <p:cNvSpPr txBox="1"/>
          <p:nvPr/>
        </p:nvSpPr>
        <p:spPr>
          <a:xfrm>
            <a:off x="1765004" y="893135"/>
            <a:ext cx="9048307"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Student Financial Obligation Agreement</a:t>
            </a:r>
            <a:endParaRPr lang="en-US" sz="4000" dirty="0"/>
          </a:p>
        </p:txBody>
      </p:sp>
      <p:pic>
        <p:nvPicPr>
          <p:cNvPr id="4" name="Picture 3">
            <a:extLst>
              <a:ext uri="{FF2B5EF4-FFF2-40B4-BE49-F238E27FC236}">
                <a16:creationId xmlns:a16="http://schemas.microsoft.com/office/drawing/2014/main" id="{1BBC9225-EE3C-53BA-DFF2-5EF5BC084B52}"/>
              </a:ext>
            </a:extLst>
          </p:cNvPr>
          <p:cNvPicPr>
            <a:picLocks noChangeAspect="1"/>
          </p:cNvPicPr>
          <p:nvPr/>
        </p:nvPicPr>
        <p:blipFill>
          <a:blip r:embed="rId3"/>
          <a:stretch>
            <a:fillRect/>
          </a:stretch>
        </p:blipFill>
        <p:spPr>
          <a:xfrm>
            <a:off x="294640" y="2232102"/>
            <a:ext cx="4936579" cy="2233571"/>
          </a:xfrm>
          <a:prstGeom prst="rect">
            <a:avLst/>
          </a:prstGeom>
          <a:ln w="25400">
            <a:solidFill>
              <a:schemeClr val="tx1"/>
            </a:solidFill>
          </a:ln>
        </p:spPr>
      </p:pic>
      <p:pic>
        <p:nvPicPr>
          <p:cNvPr id="5" name="Picture 4">
            <a:extLst>
              <a:ext uri="{FF2B5EF4-FFF2-40B4-BE49-F238E27FC236}">
                <a16:creationId xmlns:a16="http://schemas.microsoft.com/office/drawing/2014/main" id="{17F269E9-819E-7AE8-5768-64D293A5FB67}"/>
              </a:ext>
            </a:extLst>
          </p:cNvPr>
          <p:cNvPicPr>
            <a:picLocks noChangeAspect="1"/>
          </p:cNvPicPr>
          <p:nvPr/>
        </p:nvPicPr>
        <p:blipFill>
          <a:blip r:embed="rId4"/>
          <a:stretch>
            <a:fillRect/>
          </a:stretch>
        </p:blipFill>
        <p:spPr>
          <a:xfrm>
            <a:off x="1668746" y="3177513"/>
            <a:ext cx="5625189" cy="2552032"/>
          </a:xfrm>
          <a:prstGeom prst="rect">
            <a:avLst/>
          </a:prstGeom>
          <a:ln w="25400">
            <a:solidFill>
              <a:schemeClr val="tx1"/>
            </a:solidFill>
          </a:ln>
        </p:spPr>
      </p:pic>
      <p:pic>
        <p:nvPicPr>
          <p:cNvPr id="6" name="Picture 5">
            <a:extLst>
              <a:ext uri="{FF2B5EF4-FFF2-40B4-BE49-F238E27FC236}">
                <a16:creationId xmlns:a16="http://schemas.microsoft.com/office/drawing/2014/main" id="{0E67A1C7-DEAB-E728-30BA-04A425D3ED73}"/>
              </a:ext>
            </a:extLst>
          </p:cNvPr>
          <p:cNvPicPr>
            <a:picLocks noChangeAspect="1"/>
          </p:cNvPicPr>
          <p:nvPr/>
        </p:nvPicPr>
        <p:blipFill>
          <a:blip r:embed="rId5"/>
          <a:stretch>
            <a:fillRect/>
          </a:stretch>
        </p:blipFill>
        <p:spPr>
          <a:xfrm>
            <a:off x="5782520" y="1965241"/>
            <a:ext cx="5913293" cy="3999624"/>
          </a:xfrm>
          <a:prstGeom prst="rect">
            <a:avLst/>
          </a:prstGeom>
          <a:ln w="25400">
            <a:solidFill>
              <a:schemeClr val="tx1"/>
            </a:solidFill>
          </a:ln>
        </p:spPr>
      </p:pic>
    </p:spTree>
    <p:extLst>
      <p:ext uri="{BB962C8B-B14F-4D97-AF65-F5344CB8AC3E}">
        <p14:creationId xmlns:p14="http://schemas.microsoft.com/office/powerpoint/2010/main" val="2795742055"/>
      </p:ext>
    </p:extLst>
  </p:cSld>
  <p:clrMapOvr>
    <a:masterClrMapping/>
  </p:clrMapOvr>
  <mc:AlternateContent xmlns:mc="http://schemas.openxmlformats.org/markup-compatibility/2006" xmlns:p14="http://schemas.microsoft.com/office/powerpoint/2010/main">
    <mc:Choice Requires="p14">
      <p:transition spd="slow" p14:dur="1500" advTm="22492">
        <p:random/>
      </p:transition>
    </mc:Choice>
    <mc:Fallback xmlns="">
      <p:transition spd="slow" advTm="22492">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0EEF7B-F368-75BD-F478-F4E65637AD6D}"/>
              </a:ext>
            </a:extLst>
          </p:cNvPr>
          <p:cNvSpPr txBox="1"/>
          <p:nvPr/>
        </p:nvSpPr>
        <p:spPr>
          <a:xfrm>
            <a:off x="1734878" y="596826"/>
            <a:ext cx="10005238" cy="707886"/>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Payment Plans – Fall &amp; Spring terms ONLY</a:t>
            </a:r>
            <a:endParaRPr lang="en-US" sz="4000" dirty="0"/>
          </a:p>
        </p:txBody>
      </p:sp>
      <p:pic>
        <p:nvPicPr>
          <p:cNvPr id="4" name="Content Placeholder 6">
            <a:extLst>
              <a:ext uri="{FF2B5EF4-FFF2-40B4-BE49-F238E27FC236}">
                <a16:creationId xmlns:a16="http://schemas.microsoft.com/office/drawing/2014/main" id="{3A93EF82-13AA-D0A4-6E5E-E0061A0C1922}"/>
              </a:ext>
            </a:extLst>
          </p:cNvPr>
          <p:cNvPicPr>
            <a:picLocks noChangeAspect="1"/>
          </p:cNvPicPr>
          <p:nvPr/>
        </p:nvPicPr>
        <p:blipFill>
          <a:blip r:embed="rId3"/>
          <a:stretch>
            <a:fillRect/>
          </a:stretch>
        </p:blipFill>
        <p:spPr>
          <a:xfrm>
            <a:off x="1804081" y="1267958"/>
            <a:ext cx="8653041" cy="4993216"/>
          </a:xfrm>
          <a:prstGeom prst="rect">
            <a:avLst/>
          </a:prstGeom>
          <a:ln w="25400">
            <a:solidFill>
              <a:scrgbClr r="0" g="0" b="0"/>
            </a:solidFill>
          </a:ln>
        </p:spPr>
      </p:pic>
    </p:spTree>
    <p:extLst>
      <p:ext uri="{BB962C8B-B14F-4D97-AF65-F5344CB8AC3E}">
        <p14:creationId xmlns:p14="http://schemas.microsoft.com/office/powerpoint/2010/main" val="3702374697"/>
      </p:ext>
    </p:extLst>
  </p:cSld>
  <p:clrMapOvr>
    <a:masterClrMapping/>
  </p:clrMapOvr>
  <mc:AlternateContent xmlns:mc="http://schemas.openxmlformats.org/markup-compatibility/2006" xmlns:p14="http://schemas.microsoft.com/office/powerpoint/2010/main">
    <mc:Choice Requires="p14">
      <p:transition spd="slow" p14:dur="2000" advTm="20044">
        <p14:ferris dir="l"/>
      </p:transition>
    </mc:Choice>
    <mc:Fallback xmlns="">
      <p:transition spd="slow" advTm="20044">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1617</TotalTime>
  <Words>1986</Words>
  <Application>Microsoft Office PowerPoint</Application>
  <PresentationFormat>Widescreen</PresentationFormat>
  <Paragraphs>118</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Aptos Display</vt:lpstr>
      <vt:lpstr>Arial</vt:lpstr>
      <vt:lpstr>Calibri</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Rains, Donna</dc:creator>
  <cp:lastModifiedBy>Rains, Donna</cp:lastModifiedBy>
  <cp:revision>62</cp:revision>
  <cp:lastPrinted>2024-04-02T16:09:59Z</cp:lastPrinted>
  <dcterms:created xsi:type="dcterms:W3CDTF">2024-03-15T20:46:40Z</dcterms:created>
  <dcterms:modified xsi:type="dcterms:W3CDTF">2024-06-11T16:56:18Z</dcterms:modified>
</cp:coreProperties>
</file>