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3" r:id="rId2"/>
    <p:sldMasterId id="2147483725" r:id="rId3"/>
    <p:sldMasterId id="2147483738" r:id="rId4"/>
  </p:sldMasterIdLst>
  <p:notesMasterIdLst>
    <p:notesMasterId r:id="rId20"/>
  </p:notesMasterIdLst>
  <p:handoutMasterIdLst>
    <p:handoutMasterId r:id="rId21"/>
  </p:handoutMasterIdLst>
  <p:sldIdLst>
    <p:sldId id="375" r:id="rId5"/>
    <p:sldId id="278" r:id="rId6"/>
    <p:sldId id="277" r:id="rId7"/>
    <p:sldId id="324" r:id="rId8"/>
    <p:sldId id="323" r:id="rId9"/>
    <p:sldId id="321" r:id="rId10"/>
    <p:sldId id="377" r:id="rId11"/>
    <p:sldId id="354" r:id="rId12"/>
    <p:sldId id="326" r:id="rId13"/>
    <p:sldId id="379" r:id="rId14"/>
    <p:sldId id="373" r:id="rId15"/>
    <p:sldId id="343" r:id="rId16"/>
    <p:sldId id="382" r:id="rId17"/>
    <p:sldId id="383" r:id="rId18"/>
    <p:sldId id="29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fro, James" initials="RJ" lastIdx="1" clrIdx="0">
    <p:extLst>
      <p:ext uri="{19B8F6BF-5375-455C-9EA6-DF929625EA0E}">
        <p15:presenceInfo xmlns:p15="http://schemas.microsoft.com/office/powerpoint/2012/main" userId="S-1-5-21-3142625534-566024925-2387882230-53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253746"/>
    <a:srgbClr val="3F94BF"/>
    <a:srgbClr val="336600"/>
    <a:srgbClr val="006600"/>
    <a:srgbClr val="339966"/>
    <a:srgbClr val="28D639"/>
    <a:srgbClr val="339933"/>
    <a:srgbClr val="008080"/>
    <a:srgbClr val="2F2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09" autoAdjust="0"/>
    <p:restoredTop sz="82530"/>
  </p:normalViewPr>
  <p:slideViewPr>
    <p:cSldViewPr snapToGrid="0">
      <p:cViewPr varScale="1">
        <p:scale>
          <a:sx n="72" d="100"/>
          <a:sy n="72" d="100"/>
        </p:scale>
        <p:origin x="918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7E362-2F52-404E-8786-E3BC6042543F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D957B-20A1-43C7-9587-16C01FD600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521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D23EF-E3F9-AF4F-B553-EAC3453EDB80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FC4CB-3D95-E245-ABFA-3455484C67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673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1FC4CB-3D95-E245-ABFA-3455484C67F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1710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1FC4CB-3D95-E245-ABFA-3455484C67F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7633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1FC4CB-3D95-E245-ABFA-3455484C67F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0423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://www.untsystem.edu/about-us/branding-communication-guide/brand-identity-communications-guide" TargetMode="Externa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Guidelines - Referenc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 userDrawn="1"/>
        </p:nvSpPr>
        <p:spPr>
          <a:xfrm>
            <a:off x="385011" y="1581191"/>
            <a:ext cx="1121993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Limit presentations to a maximum of 10 slides when possible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Keep presentation</a:t>
            </a:r>
            <a:r>
              <a:rPr lang="en-US" baseline="0" dirty="0">
                <a:latin typeface="Calibri" panose="020F0502020204030204" pitchFamily="34" charset="0"/>
              </a:rPr>
              <a:t> to 20 minutes maximum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aseline="0" dirty="0">
                <a:latin typeface="Calibri" panose="020F0502020204030204" pitchFamily="34" charset="0"/>
              </a:rPr>
              <a:t>Font size between 28-30 pt. minimum</a:t>
            </a:r>
            <a:endParaRPr lang="en-US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Use this standard template with fewer words, larger type</a:t>
            </a:r>
          </a:p>
          <a:p>
            <a:pPr marL="342900" marR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Recommend fonts: Helvetica (sans serif) or Garamond (serif). Be consistent with one font.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Begin with a succinct summary statement on Opening Slide that defines </a:t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>what will be presented and why this is relevant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Simplify data to graphically show the key trend(s) or challenge(s)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high quality graphics and 300 dpi photos</a:t>
            </a:r>
            <a:endParaRPr lang="en-US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Don’t assume that complex data reveals a story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385011" y="431970"/>
            <a:ext cx="9887993" cy="717226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Content Guidelines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83047D-F325-8F47-9A24-745E92E5C9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7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13B90-7C2C-5D4F-8E83-C2C38A654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F9481-AB2D-E14C-A2E5-D08A21ADFB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664823"/>
            <a:ext cx="5181600" cy="3148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44169D-0A2A-BB4A-A6AA-BDFE1AFE5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664823"/>
            <a:ext cx="5181600" cy="31484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81EFA0-2211-B44A-8F4E-46E2E1B11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ED1D-4783-F849-8CFE-A7712EC6F304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28326C-0974-894C-8C77-5D82D34F9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E53BA-8FB1-6E49-8698-722AEAFB3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39F9-F9B4-6F42-8FBB-EEFCBE9A1F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915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798F6-EF5F-5A49-B18B-F3947FA46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221373"/>
            <a:ext cx="10515600" cy="74363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567D3-B6B1-0A4B-8C42-A12B13E75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12828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5DCDC6-65BA-AD41-AC33-BAC251A7F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15487"/>
            <a:ext cx="5157787" cy="29848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964FF7-8928-D84F-B167-D03BAF7EE9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12828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FDC176-D44A-EF46-8C06-B12F5636A4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15487"/>
            <a:ext cx="5183188" cy="29848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7447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3AE65-807E-F441-B83D-D90008706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7CF9B1-F2C3-2047-B10D-15640124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ED1D-4783-F849-8CFE-A7712EC6F304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F20730-1753-8D4B-93B4-7618F80E9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699A22-8AD6-1042-9E32-030AC4D50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39F9-F9B4-6F42-8FBB-EEFCBE9A1F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735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AC09F2-7599-CB40-8C87-BADE573D8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ED1D-4783-F849-8CFE-A7712EC6F304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D5187A-807A-2D45-BC7B-0FDABFF61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0AC7F-2620-D54C-AD3A-7E5CC82F4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39F9-F9B4-6F42-8FBB-EEFCBE9A1F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057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75148-B2D4-2546-BCC0-C2C94E241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226562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87412-C7D8-B24C-AB79-B03EF2180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226564"/>
            <a:ext cx="6172200" cy="45145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59CD0A-675C-3240-892D-22D4671C6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88474"/>
            <a:ext cx="3932237" cy="32526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CF5BCA-97BB-504B-A7AE-067D760BB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ED1D-4783-F849-8CFE-A7712EC6F304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45641-5C34-A24D-B016-309808B7D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6DFB3-312C-1B40-9A12-4E3B1A79D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39F9-F9B4-6F42-8FBB-EEFCBE9A1F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999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52AD7-CC08-6747-B537-34896D059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88719"/>
            <a:ext cx="3932237" cy="97318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16B09D-BD3E-324B-960F-E724E76AFF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188719"/>
            <a:ext cx="6172200" cy="46177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4F2683-D3CE-6241-9ED4-F0DB2B71E4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99062"/>
            <a:ext cx="3932237" cy="350737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3DEABD-B5FE-F148-ABFE-8384AF1A4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ED1D-4783-F849-8CFE-A7712EC6F304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7CE75F-A1CB-F043-B2EC-A120B5A2A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02FA1-A8F7-1049-8ADC-6F007BCB5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39F9-F9B4-6F42-8FBB-EEFCBE9A1F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7809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CBF02-E663-6B43-9225-7E32F24AF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295040-4014-724C-85C5-F0CE4EC31E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DEE85-A649-E542-863C-B5A7507D5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ED1D-4783-F849-8CFE-A7712EC6F304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34A10-6725-BA41-B545-CDB40250F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683F2-F804-2446-A2C0-50BDEA5A5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39F9-F9B4-6F42-8FBB-EEFCBE9A1F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26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E14CDF-2A42-614D-9258-35D20E2970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200512"/>
            <a:ext cx="2628900" cy="4945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6E5925-06A8-A94F-B656-369DB67DDB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20040" y="1200512"/>
            <a:ext cx="8252459" cy="4945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10667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D0B89-DD47-FF41-8699-5EB4951660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3C43C7-4E22-8F49-A632-FB4A27935B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23327-69CA-6C4F-82E6-F7E0B0B66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ED1D-4783-F849-8CFE-A7712EC6F30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E2118-A7E4-BC4A-8E97-99BD99E85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B2C65-55E0-F243-869B-EBDBDAD29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39F9-F9B4-6F42-8FBB-EEFCBE9A1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7038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D5ACF-08C0-D84F-97AB-3144A0203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3AF86-EA23-EC4A-B6A9-68C72205E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F082A-CAB1-1247-B1FC-C6B63B345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ED1D-4783-F849-8CFE-A7712EC6F30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19E28-4FAC-E74E-894A-D8FE73097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F7567-1952-DC4A-8CD6-BD98B4957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39F9-F9B4-6F42-8FBB-EEFCBE9A1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90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Guidelines - Referenc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 userDrawn="1"/>
        </p:nvSpPr>
        <p:spPr>
          <a:xfrm>
            <a:off x="385011" y="1698547"/>
            <a:ext cx="11219935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Include multiyear data when possible and connect the dots with succinct comments in bullet-point form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Last slide is a conclusion, e.g. the significance of what we’ve done, are going to do, recommend as next steps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Include a call to action for questions as part of closing.</a:t>
            </a:r>
          </a:p>
          <a:p>
            <a:pPr marL="342900" marR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Smile, make eye contact, keep your head up</a:t>
            </a:r>
          </a:p>
          <a:p>
            <a:pPr marL="342900" marR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Tell stories, don’t just read slides</a:t>
            </a:r>
            <a:endParaRPr lang="en-US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Additional UNT System style guidelines available online at: </a:t>
            </a:r>
            <a:r>
              <a:rPr lang="en-US" dirty="0">
                <a:latin typeface="Calibri" panose="020F0502020204030204" pitchFamily="34" charset="0"/>
                <a:hlinkClick r:id="rId2"/>
              </a:rPr>
              <a:t>http://www.untsystem.edu/about-us/branding-communication-guide/brand-identity-communications-guide</a:t>
            </a:r>
            <a:r>
              <a:rPr lang="en-US" dirty="0">
                <a:latin typeface="Calibri" panose="020F0502020204030204" pitchFamily="34" charset="0"/>
              </a:rPr>
              <a:t> </a:t>
            </a:r>
          </a:p>
          <a:p>
            <a:pPr fontAlgn="base"/>
            <a:endParaRPr lang="en-US" dirty="0">
              <a:latin typeface="Calibri" panose="020F0502020204030204" pitchFamily="34" charset="0"/>
            </a:endParaRPr>
          </a:p>
          <a:p>
            <a:endParaRPr lang="en-US" sz="3000" dirty="0">
              <a:latin typeface="Calibri" panose="020F0502020204030204" pitchFamily="34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385011" y="431970"/>
            <a:ext cx="9887993" cy="717226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Content Guidelines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02EB92-99CD-F849-8A01-00F9B982705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814D0-88D2-524C-A559-67F522FC5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31132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23D104-45CE-B74D-BF6E-D3014FA80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9455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6A04D-CE9B-2344-934E-D6195F803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ED1D-4783-F849-8CFE-A7712EC6F30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87FF2-11DF-E744-85B5-1F7016DC5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9A317-CA73-5D4B-900F-5F1888CA7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39F9-F9B4-6F42-8FBB-EEFCBE9A1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5300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13B90-7C2C-5D4F-8E83-C2C38A654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F9481-AB2D-E14C-A2E5-D08A21ADFB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664823"/>
            <a:ext cx="5181600" cy="3148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44169D-0A2A-BB4A-A6AA-BDFE1AFE5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664823"/>
            <a:ext cx="5181600" cy="31484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81EFA0-2211-B44A-8F4E-46E2E1B11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ED1D-4783-F849-8CFE-A7712EC6F30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28326C-0974-894C-8C77-5D82D34F9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E53BA-8FB1-6E49-8698-722AEAFB3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39F9-F9B4-6F42-8FBB-EEFCBE9A1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259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798F6-EF5F-5A49-B18B-F3947FA46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221373"/>
            <a:ext cx="10515600" cy="74363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567D3-B6B1-0A4B-8C42-A12B13E75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12828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5DCDC6-65BA-AD41-AC33-BAC251A7F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15487"/>
            <a:ext cx="5157787" cy="29848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964FF7-8928-D84F-B167-D03BAF7EE9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12828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FDC176-D44A-EF46-8C06-B12F5636A4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15487"/>
            <a:ext cx="5183188" cy="29848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2742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3AE65-807E-F441-B83D-D90008706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7CF9B1-F2C3-2047-B10D-15640124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ED1D-4783-F849-8CFE-A7712EC6F30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F20730-1753-8D4B-93B4-7618F80E9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699A22-8AD6-1042-9E32-030AC4D50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39F9-F9B4-6F42-8FBB-EEFCBE9A1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1147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AC09F2-7599-CB40-8C87-BADE573D8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ED1D-4783-F849-8CFE-A7712EC6F30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D5187A-807A-2D45-BC7B-0FDABFF61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0AC7F-2620-D54C-AD3A-7E5CC82F4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39F9-F9B4-6F42-8FBB-EEFCBE9A1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307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75148-B2D4-2546-BCC0-C2C94E241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226562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87412-C7D8-B24C-AB79-B03EF2180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226564"/>
            <a:ext cx="6172200" cy="45145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59CD0A-675C-3240-892D-22D4671C6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88474"/>
            <a:ext cx="3932237" cy="32526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CF5BCA-97BB-504B-A7AE-067D760BB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ED1D-4783-F849-8CFE-A7712EC6F30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45641-5C34-A24D-B016-309808B7D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6DFB3-312C-1B40-9A12-4E3B1A79D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39F9-F9B4-6F42-8FBB-EEFCBE9A1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689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52AD7-CC08-6747-B537-34896D059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88719"/>
            <a:ext cx="3932237" cy="97318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16B09D-BD3E-324B-960F-E724E76AFF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188719"/>
            <a:ext cx="6172200" cy="46177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4F2683-D3CE-6241-9ED4-F0DB2B71E4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99062"/>
            <a:ext cx="3932237" cy="350737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3DEABD-B5FE-F148-ABFE-8384AF1A4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ED1D-4783-F849-8CFE-A7712EC6F30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7CE75F-A1CB-F043-B2EC-A120B5A2A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02FA1-A8F7-1049-8ADC-6F007BCB5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39F9-F9B4-6F42-8FBB-EEFCBE9A1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118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CBF02-E663-6B43-9225-7E32F24AF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295040-4014-724C-85C5-F0CE4EC31E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DEE85-A649-E542-863C-B5A7507D5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ED1D-4783-F849-8CFE-A7712EC6F30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34A10-6725-BA41-B545-CDB40250F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683F2-F804-2446-A2C0-50BDEA5A5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39F9-F9B4-6F42-8FBB-EEFCBE9A1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368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E14CDF-2A42-614D-9258-35D20E2970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200512"/>
            <a:ext cx="2628900" cy="4945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6E5925-06A8-A94F-B656-369DB67DDB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20040" y="1200512"/>
            <a:ext cx="8252459" cy="4945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87500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UNTHSC Open/Clo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E442030-9652-124D-B3D1-4F2744EBC3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85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THS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15528C8-D50F-B046-B0CE-04CBF02BA6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80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Guidelines - Referenc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 userDrawn="1"/>
        </p:nvSpPr>
        <p:spPr>
          <a:xfrm>
            <a:off x="385011" y="1581191"/>
            <a:ext cx="1121993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Limit presentations to a maximum of 10 slides when possible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Keep presentation</a:t>
            </a:r>
            <a:r>
              <a:rPr lang="en-US" baseline="0" dirty="0">
                <a:latin typeface="Calibri" panose="020F0502020204030204" pitchFamily="34" charset="0"/>
              </a:rPr>
              <a:t> to 20 minutes maximum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aseline="0" dirty="0">
                <a:latin typeface="Calibri" panose="020F0502020204030204" pitchFamily="34" charset="0"/>
              </a:rPr>
              <a:t>Font size between 28-30 pt. minimum</a:t>
            </a:r>
            <a:endParaRPr lang="en-US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Use this standard template with fewer words, larger type</a:t>
            </a:r>
          </a:p>
          <a:p>
            <a:pPr marL="342900" marR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Recommend fonts: Helvetica (sans serif) or Garamond (serif). Be consistent with one font.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Begin with a succinct summary statement on Opening Slide that defines </a:t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>what will be presented and why this is relevant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Simplify data to graphically show the key trend(s) or challenge(s)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high quality graphics and 300 dpi photos</a:t>
            </a:r>
            <a:endParaRPr lang="en-US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Don’t assume that complex data reveals a story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385011" y="431970"/>
            <a:ext cx="9887993" cy="717226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Content Guidelines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83047D-F325-8F47-9A24-745E92E5C9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56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Guidelines - Referenc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 userDrawn="1"/>
        </p:nvSpPr>
        <p:spPr>
          <a:xfrm>
            <a:off x="385011" y="1698547"/>
            <a:ext cx="1121993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Include multiyear data when possible and connect the dots with succinct comments in bullet-point form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Last slide is a conclusion, e.g. the significance of what we’ve done, are going to do, recommend as next steps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Include a call to action for questions as part of closing.</a:t>
            </a:r>
          </a:p>
          <a:p>
            <a:pPr marL="342900" marR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Smile, make eye contact, keep your head up</a:t>
            </a:r>
          </a:p>
          <a:p>
            <a:pPr marL="342900" marR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Tell stories, don’t just read slides</a:t>
            </a:r>
            <a:endParaRPr lang="en-US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Additional HSC brand resources are available online at: </a:t>
            </a:r>
            <a:r>
              <a:rPr lang="en-US" dirty="0" err="1"/>
              <a:t>unthsc.edu</a:t>
            </a:r>
            <a:r>
              <a:rPr lang="en-US" dirty="0"/>
              <a:t>/marketing-and-communications/</a:t>
            </a:r>
            <a:endParaRPr lang="en-US" dirty="0">
              <a:latin typeface="Calibri" panose="020F0502020204030204" pitchFamily="34" charset="0"/>
            </a:endParaRPr>
          </a:p>
          <a:p>
            <a:endParaRPr lang="en-US" sz="3000" dirty="0">
              <a:latin typeface="Calibri" panose="020F0502020204030204" pitchFamily="34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385011" y="431970"/>
            <a:ext cx="9887993" cy="717226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Content Guidelines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32285B-549C-364F-83E1-4839DFF253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79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THS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15528C8-D50F-B046-B0CE-04CBF02BA6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40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THSC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15CC88D-1528-2F4E-9300-E0260FC969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THSC Open/Clo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E442030-9652-124D-B3D1-4F2744EBC3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66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UNTHSC Open/Clo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6B123A9-BE5A-704F-A723-42AF0E8638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76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DA2F8-DB93-6B42-931C-D4DAFD77E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2F179-C0D0-8D45-910B-78DAA7E2E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4916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THSC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15CC88D-1528-2F4E-9300-E0260FC969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18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THSC Open/Clo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E442030-9652-124D-B3D1-4F2744EBC3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46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UNTHSC Open/Clo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6B123A9-BE5A-704F-A723-42AF0E8638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D0B89-DD47-FF41-8699-5EB4951660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3C43C7-4E22-8F49-A632-FB4A27935B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23327-69CA-6C4F-82E6-F7E0B0B66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ED1D-4783-F849-8CFE-A7712EC6F304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E2118-A7E4-BC4A-8E97-99BD99E85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B2C65-55E0-F243-869B-EBDBDAD29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39F9-F9B4-6F42-8FBB-EEFCBE9A1F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369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D5ACF-08C0-D84F-97AB-3144A0203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3AF86-EA23-EC4A-B6A9-68C72205E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F082A-CAB1-1247-B1FC-C6B63B345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ED1D-4783-F849-8CFE-A7712EC6F304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19E28-4FAC-E74E-894A-D8FE73097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F7567-1952-DC4A-8CD6-BD98B4957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39F9-F9B4-6F42-8FBB-EEFCBE9A1F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209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814D0-88D2-524C-A559-67F522FC5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31132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23D104-45CE-B74D-BF6E-D3014FA80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9455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6A04D-CE9B-2344-934E-D6195F803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ED1D-4783-F849-8CFE-A7712EC6F304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87FF2-11DF-E744-85B5-1F7016DC5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9A317-CA73-5D4B-900F-5F1888CA7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39F9-F9B4-6F42-8FBB-EEFCBE9A1F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554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5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5" Type="http://schemas.openxmlformats.org/officeDocument/2006/relationships/slideLayout" Target="../slideLayouts/slideLayout34.xml"/><Relationship Id="rId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144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711" r:id="rId2"/>
    <p:sldLayoutId id="2147483709" r:id="rId3"/>
    <p:sldLayoutId id="2147483689" r:id="rId4"/>
    <p:sldLayoutId id="2147483690" r:id="rId5"/>
    <p:sldLayoutId id="2147483712" r:id="rId6"/>
  </p:sldLayoutIdLst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1BFE60A-6261-9C41-9A25-D2AD67261CC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ACA5B6-626C-9A41-AB8D-0DBD5292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725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0B3A3A-72B1-0242-980F-C6AEC0856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687758"/>
            <a:ext cx="10515600" cy="30860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325C0-41F4-4B43-AC2F-12765F908B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592524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3ED1D-4783-F849-8CFE-A7712EC6F304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C0782-78C2-D743-B2B9-C2D12B7FFC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592524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BA435-F879-BA43-B311-7882D9CDE5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592524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F39F9-F9B4-6F42-8FBB-EEFCBE9A1F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00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1BFE60A-6261-9C41-9A25-D2AD67261CC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ACA5B6-626C-9A41-AB8D-0DBD5292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725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0B3A3A-72B1-0242-980F-C6AEC0856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687758"/>
            <a:ext cx="10515600" cy="30860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325C0-41F4-4B43-AC2F-12765F908B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592524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3ED1D-4783-F849-8CFE-A7712EC6F30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C0782-78C2-D743-B2B9-C2D12B7FFC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592524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BA435-F879-BA43-B311-7882D9CDE5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592524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F39F9-F9B4-6F42-8FBB-EEFCBE9A1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0369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</p:sldLayoutIdLst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wtrusts.org/en/trend/archive/spring-2020/lifelong-learning-will-be-the-new-normal-but-are-we-ready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thsc.edu/career-center/" TargetMode="Externa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Cassie.ardry@unthsc.edu" TargetMode="External"/><Relationship Id="rId2" Type="http://schemas.openxmlformats.org/officeDocument/2006/relationships/hyperlink" Target="https://www.unthsc.edu/students/career-center/" TargetMode="Externa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positivepsychology.com/self-transcendence/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ceweb.org/about-us/press/the-key-attributes-employers-seek-on-college-graduates-resumes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thsc.edu/career-center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E988BDCF-1C0C-3442-8D84-CC99E2BA974E}"/>
              </a:ext>
            </a:extLst>
          </p:cNvPr>
          <p:cNvSpPr txBox="1">
            <a:spLocks/>
          </p:cNvSpPr>
          <p:nvPr/>
        </p:nvSpPr>
        <p:spPr>
          <a:xfrm>
            <a:off x="643417" y="1346912"/>
            <a:ext cx="11091382" cy="49014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0" b="1" i="0" u="none" strike="noStrike" kern="1200" cap="none" spc="0" normalizeH="0" baseline="0" noProof="0" dirty="0">
              <a:ln>
                <a:noFill/>
              </a:ln>
              <a:solidFill>
                <a:srgbClr val="3F94BF"/>
              </a:solidFill>
              <a:effectLst/>
              <a:uLnTx/>
              <a:uFillTx/>
              <a:latin typeface="Calibri" panose="020F0502020204030204" pitchFamily="34" charset="0"/>
              <a:ea typeface="Helvetica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0" b="1" i="0" u="none" strike="noStrike" kern="1200" cap="none" spc="0" normalizeH="0" baseline="0" noProof="0" dirty="0">
                <a:ln>
                  <a:noFill/>
                </a:ln>
                <a:solidFill>
                  <a:srgbClr val="3F94BF"/>
                </a:solidFill>
                <a:effectLst/>
                <a:uLnTx/>
                <a:uFillTx/>
                <a:latin typeface="Calibri" panose="020F0502020204030204" pitchFamily="34" charset="0"/>
                <a:ea typeface="Helvetica" charset="0"/>
                <a:cs typeface="Calibri" panose="020F0502020204030204" pitchFamily="34" charset="0"/>
              </a:rPr>
              <a:t>HSC Career Readiness Center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Calibri" panose="020F0502020204030204" pitchFamily="34" charset="0"/>
              <a:ea typeface="Helvetica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Calibri" panose="020F0502020204030204" pitchFamily="34" charset="0"/>
              <a:ea typeface="Helvetica" charset="0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54FBFF3-D68B-409E-A813-99C1102FEF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9073" y="4167326"/>
            <a:ext cx="1605767" cy="1721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31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DA2653B-943D-4D40-8F74-C890D8D74312}"/>
              </a:ext>
            </a:extLst>
          </p:cNvPr>
          <p:cNvSpPr/>
          <p:nvPr/>
        </p:nvSpPr>
        <p:spPr>
          <a:xfrm>
            <a:off x="1012372" y="1379193"/>
            <a:ext cx="10755086" cy="5142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marR="0" lvl="0" indent="-57150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b="1" dirty="0">
                <a:solidFill>
                  <a:srgbClr val="253746"/>
                </a:solidFill>
                <a:latin typeface="ProximaNovaCond"/>
              </a:rPr>
              <a:t>Who do you aspire to be in 5-10 years?</a:t>
            </a:r>
          </a:p>
          <a:p>
            <a:pPr marL="571500" marR="0" lvl="0" indent="-57150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ProximaNovaCond"/>
              </a:rPr>
              <a:t>What will your education look like?</a:t>
            </a:r>
          </a:p>
          <a:p>
            <a:pPr marL="571500" marR="0" lvl="0" indent="-57150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b="1" dirty="0">
                <a:solidFill>
                  <a:srgbClr val="253746"/>
                </a:solidFill>
                <a:latin typeface="ProximaNovaCond"/>
              </a:rPr>
              <a:t>What will your experiences look like?</a:t>
            </a:r>
          </a:p>
          <a:p>
            <a:pPr marL="571500" marR="0" lvl="0" indent="-57150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b="1" dirty="0">
                <a:solidFill>
                  <a:srgbClr val="253746"/>
                </a:solidFill>
                <a:latin typeface="ProximaNovaCond"/>
              </a:rPr>
              <a:t>What are your values, skills, and strengths?</a:t>
            </a:r>
          </a:p>
          <a:p>
            <a:pPr marL="571500" marR="0" lvl="0" indent="-57150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b="1" dirty="0">
                <a:solidFill>
                  <a:srgbClr val="253746"/>
                </a:solidFill>
                <a:latin typeface="ProximaNovaCond"/>
              </a:rPr>
              <a:t>What else do you hope to accomplish?</a:t>
            </a:r>
          </a:p>
          <a:p>
            <a:pPr marR="0" lvl="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600" b="1" dirty="0">
              <a:solidFill>
                <a:srgbClr val="253746"/>
              </a:solidFill>
              <a:latin typeface="ProximaNovaCond"/>
            </a:endParaRPr>
          </a:p>
          <a:p>
            <a:pPr marR="0" lvl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b="1" dirty="0">
                <a:solidFill>
                  <a:srgbClr val="253746"/>
                </a:solidFill>
                <a:latin typeface="ProximaNovaCond"/>
              </a:rPr>
              <a:t>- OR -</a:t>
            </a:r>
          </a:p>
          <a:p>
            <a:pPr marR="0" lvl="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b="1" dirty="0">
              <a:solidFill>
                <a:srgbClr val="253746"/>
              </a:solidFill>
              <a:latin typeface="ProximaNovaCond"/>
            </a:endParaRPr>
          </a:p>
          <a:p>
            <a:pPr marL="457200" marR="0" lvl="0" indent="-45720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b="1" dirty="0">
                <a:solidFill>
                  <a:srgbClr val="253746"/>
                </a:solidFill>
                <a:latin typeface="ProximaNovaCond"/>
              </a:rPr>
              <a:t>If you wanted to apply for a job today, what would you say?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ProximaNovaCond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130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F881AA7-2241-4265-B919-0F586A60B0EB}"/>
              </a:ext>
            </a:extLst>
          </p:cNvPr>
          <p:cNvSpPr/>
          <p:nvPr/>
        </p:nvSpPr>
        <p:spPr>
          <a:xfrm>
            <a:off x="483703" y="5379231"/>
            <a:ext cx="114167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https://www.pewtrusts.org/en/trend/archive/spring-2020/lifelong-learning-will-be-the-new-normal-but-are-we-ready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71BE7EA-FF01-42A9-A782-0AE994ED013F}"/>
              </a:ext>
            </a:extLst>
          </p:cNvPr>
          <p:cNvSpPr/>
          <p:nvPr/>
        </p:nvSpPr>
        <p:spPr>
          <a:xfrm>
            <a:off x="337928" y="1754534"/>
            <a:ext cx="1170829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>
                <a:solidFill>
                  <a:srgbClr val="25374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Lifelong Learning Will Be the New Normal—But Are We Ready?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034F0E-56D5-4188-9D83-56705F62F5C5}"/>
              </a:ext>
            </a:extLst>
          </p:cNvPr>
          <p:cNvSpPr/>
          <p:nvPr/>
        </p:nvSpPr>
        <p:spPr>
          <a:xfrm>
            <a:off x="775251" y="2828835"/>
            <a:ext cx="1058186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i="1" dirty="0">
                <a:solidFill>
                  <a:srgbClr val="3F94B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most valuable workers now and in the future will be those who can combine technical knowledge with </a:t>
            </a:r>
            <a:r>
              <a:rPr lang="en-US" sz="2800" i="1" u="sng" dirty="0">
                <a:solidFill>
                  <a:srgbClr val="3F94B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human skills and adapt to the changing needs of the workplace</a:t>
            </a:r>
            <a:r>
              <a:rPr lang="en-US" sz="2800" i="1" dirty="0">
                <a:solidFill>
                  <a:srgbClr val="3F94B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3051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809897" y="1724296"/>
            <a:ext cx="10672354" cy="4219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7338" indent="-2873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3"/>
              </a:buClr>
              <a:buChar char="•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3"/>
              </a:buClr>
              <a:buChar char="•"/>
              <a:defRPr sz="2800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3"/>
              </a:buClr>
              <a:buChar char="•"/>
              <a:defRPr sz="24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3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3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7233"/>
              </a:buClr>
              <a:buSzTx/>
              <a:buFontTx/>
              <a:buNone/>
              <a:tabLst/>
              <a:defRPr/>
            </a:pPr>
            <a:r>
              <a:rPr kumimoji="0" lang="en-US" sz="4400" b="1" u="none" strike="noStrike" kern="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</a:rPr>
              <a:t>It’s not just about what you know, or even</a:t>
            </a:r>
            <a:r>
              <a:rPr kumimoji="0" lang="en-US" sz="4400" b="1" u="none" strike="noStrike" kern="0" cap="none" spc="0" normalizeH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</a:rPr>
              <a:t> who you know, maybe more so </a:t>
            </a:r>
            <a:r>
              <a:rPr kumimoji="0" lang="en-US" sz="4400" b="1" u="sng" strike="noStrike" kern="0" cap="none" spc="0" normalizeH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</a:rPr>
              <a:t>who you know who knows what you know</a:t>
            </a:r>
            <a:r>
              <a:rPr kumimoji="0" lang="en-US" sz="4400" b="1" u="none" strike="noStrike" kern="0" cap="none" spc="0" normalizeH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</a:rPr>
              <a:t>!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>
                <a:srgbClr val="007233"/>
              </a:buClr>
              <a:buSzTx/>
              <a:buFontTx/>
              <a:buNone/>
              <a:tabLst/>
              <a:defRPr/>
            </a:pPr>
            <a:r>
              <a:rPr lang="en-US" sz="4400" b="1" i="1" kern="0" baseline="0" dirty="0">
                <a:solidFill>
                  <a:srgbClr val="253746"/>
                </a:solidFill>
              </a:rPr>
              <a:t>(…and how</a:t>
            </a:r>
            <a:r>
              <a:rPr lang="en-US" sz="4400" b="1" i="1" kern="0" dirty="0">
                <a:solidFill>
                  <a:srgbClr val="253746"/>
                </a:solidFill>
              </a:rPr>
              <a:t> you behave)</a:t>
            </a:r>
            <a:endParaRPr lang="en-US" sz="4400" b="1" i="1" kern="0" baseline="0" dirty="0">
              <a:solidFill>
                <a:srgbClr val="253746"/>
              </a:solidFill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7233"/>
              </a:buClr>
              <a:buSzTx/>
              <a:buFontTx/>
              <a:buNone/>
              <a:tabLst/>
              <a:defRPr/>
            </a:pPr>
            <a:r>
              <a:rPr kumimoji="0" lang="en-US" sz="4800" b="1" u="none" strike="noStrike" kern="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851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80636-DFFF-4B87-99EE-F9B3E38AC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9130" y="379119"/>
            <a:ext cx="8756374" cy="1303907"/>
          </a:xfrm>
        </p:spPr>
        <p:txBody>
          <a:bodyPr/>
          <a:lstStyle/>
          <a:p>
            <a:r>
              <a:rPr lang="en-US" dirty="0"/>
              <a:t>Career Readiness Center Overview​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4B05B-64A8-486B-A797-708A1606E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6051"/>
            <a:ext cx="10515600" cy="3938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The Career Readiness Center offers comprehensive advising and resources to assist current and former students in achieving their career goals: </a:t>
            </a:r>
            <a:r>
              <a:rPr lang="en-US" sz="1800" dirty="0">
                <a:hlinkClick r:id="rId2"/>
              </a:rPr>
              <a:t>https://www.unthsc.edu/career-center/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Resume/CV Building (including professional school applications)​</a:t>
            </a:r>
          </a:p>
          <a:p>
            <a:r>
              <a:rPr lang="en-US" sz="1800" dirty="0"/>
              <a:t>Personal Statement and Cover Letter Writing​</a:t>
            </a:r>
          </a:p>
          <a:p>
            <a:r>
              <a:rPr lang="en-US" sz="1800" dirty="0"/>
              <a:t>Interviewing and Professional Etiquette Skills​</a:t>
            </a:r>
          </a:p>
          <a:p>
            <a:r>
              <a:rPr lang="en-US" sz="1800" dirty="0"/>
              <a:t>Social Media Profile Development​</a:t>
            </a:r>
          </a:p>
          <a:p>
            <a:r>
              <a:rPr lang="en-US" sz="1800" dirty="0"/>
              <a:t>Job Fairs and Networking Events</a:t>
            </a:r>
          </a:p>
          <a:p>
            <a:r>
              <a:rPr lang="en-US" sz="1800" dirty="0"/>
              <a:t>On-campus Student Employment</a:t>
            </a:r>
          </a:p>
          <a:p>
            <a:r>
              <a:rPr lang="en-US" sz="1800" dirty="0"/>
              <a:t>Individual Career Exploration (including assessment)</a:t>
            </a:r>
          </a:p>
        </p:txBody>
      </p:sp>
    </p:spTree>
    <p:extLst>
      <p:ext uri="{BB962C8B-B14F-4D97-AF65-F5344CB8AC3E}">
        <p14:creationId xmlns:p14="http://schemas.microsoft.com/office/powerpoint/2010/main" val="2898831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1FE0-B871-40B9-9ED0-AC1704318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487" y="829694"/>
            <a:ext cx="10598426" cy="62804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HSC Career Readiness Center​</a:t>
            </a:r>
            <a:br>
              <a:rPr lang="en-US" dirty="0"/>
            </a:br>
            <a:r>
              <a:rPr lang="en-US" dirty="0"/>
              <a:t>How to reach us​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B6629-2A4F-4F91-8F78-EBBE1F575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1517" y="1969725"/>
            <a:ext cx="8531087" cy="3361871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2000" dirty="0"/>
              <a:t>Careercenter@unthsc.edu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Appointments (schedule through </a:t>
            </a:r>
            <a:r>
              <a:rPr lang="en-US" sz="2000" dirty="0" err="1"/>
              <a:t>Symplicity</a:t>
            </a:r>
            <a:r>
              <a:rPr lang="en-US" sz="2000" dirty="0"/>
              <a:t>)​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hlinkClick r:id="rId2"/>
              </a:rPr>
              <a:t>https://www.unthsc.edu/students/career-center/</a:t>
            </a:r>
            <a:endParaRPr lang="en-US" sz="20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fr-FR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2000" b="1" dirty="0"/>
              <a:t>Cassie </a:t>
            </a:r>
            <a:r>
              <a:rPr lang="fr-FR" sz="2000" b="1" dirty="0" err="1"/>
              <a:t>Ardry</a:t>
            </a:r>
            <a:r>
              <a:rPr lang="fr-FR" sz="2000" b="1" dirty="0"/>
              <a:t>​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2000" dirty="0" err="1"/>
              <a:t>Director</a:t>
            </a:r>
            <a:r>
              <a:rPr lang="fr-FR" sz="2000" dirty="0"/>
              <a:t>​ of the </a:t>
            </a:r>
            <a:r>
              <a:rPr lang="fr-FR" sz="2000" dirty="0" err="1"/>
              <a:t>Career</a:t>
            </a:r>
            <a:r>
              <a:rPr lang="fr-FR" sz="2000" dirty="0"/>
              <a:t> </a:t>
            </a:r>
            <a:r>
              <a:rPr lang="fr-FR" sz="2000" dirty="0" err="1"/>
              <a:t>Readiness</a:t>
            </a:r>
            <a:r>
              <a:rPr lang="fr-FR" sz="2000" dirty="0"/>
              <a:t> Center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2000" dirty="0">
                <a:hlinkClick r:id="rId3"/>
              </a:rPr>
              <a:t>Cassie.ardry@unthsc.edu</a:t>
            </a:r>
            <a:endParaRPr lang="fr-FR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b="1" dirty="0"/>
              <a:t>Nyjah Lane​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/>
              <a:t>Career Consultant ​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/>
              <a:t>Nyjah.lane@unthsc.edu</a:t>
            </a:r>
            <a:endParaRPr lang="fr-FR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22407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902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06904" y="647122"/>
            <a:ext cx="1045945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Journaling: Know Thyself!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Talents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What are your greatest talents or skills?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Which of your talents or skills gives you the greatest sense of pride or satisfaction?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Traits/Qualities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What are your five greatest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F94BF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strengths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What do you feel are your two biggest “weaknesses?”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What qualities or traits do you most admire in others?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1915" y="5650637"/>
            <a:ext cx="9071634" cy="7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18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95663" y="1048668"/>
            <a:ext cx="1079633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2A2A2A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Values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A2A2A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What are ten things that are really important to you?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A2A2A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What are the three most important things to you?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A2A2A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What are the values that you hold nearest to your heart?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2A2A2A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Perception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A2A2A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How is the “public you” different from the “private you?”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A2A2A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What do you want people to think and say about you?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A2A2A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Is it more important to be liked by others or to be yourself? Why?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2A2A2A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Accomplishments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A2A2A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What three things are you most proud of in your life to date?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A2A2A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What do you hope to achieve in life?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A2A2A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If you could accomplish only one thing before you died, what would it be?</a:t>
            </a:r>
          </a:p>
        </p:txBody>
      </p:sp>
    </p:spTree>
    <p:extLst>
      <p:ext uri="{BB962C8B-B14F-4D97-AF65-F5344CB8AC3E}">
        <p14:creationId xmlns:p14="http://schemas.microsoft.com/office/powerpoint/2010/main" val="218599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49D1B693-0946-B944-8F41-5FB4DEDF9BDB}"/>
              </a:ext>
            </a:extLst>
          </p:cNvPr>
          <p:cNvSpPr txBox="1">
            <a:spLocks/>
          </p:cNvSpPr>
          <p:nvPr/>
        </p:nvSpPr>
        <p:spPr>
          <a:xfrm>
            <a:off x="687247" y="172721"/>
            <a:ext cx="10817506" cy="8839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10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Helvetica" charset="0"/>
                <a:ea typeface="Helvetica" charset="0"/>
                <a:cs typeface="Helvetica" charset="0"/>
              </a:rPr>
              <a:t>Marketable Skills: Also Known As…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543078" y="1511350"/>
            <a:ext cx="8293100" cy="449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96EC5"/>
              </a:buClr>
            </a:pPr>
            <a:r>
              <a:rPr lang="en-US" sz="3000" dirty="0">
                <a:solidFill>
                  <a:srgbClr val="2F2F2F"/>
                </a:solidFill>
              </a:rPr>
              <a:t>“Soft Skills”</a:t>
            </a:r>
          </a:p>
          <a:p>
            <a:pPr>
              <a:buClr>
                <a:srgbClr val="396EC5"/>
              </a:buClr>
            </a:pPr>
            <a:r>
              <a:rPr lang="en-US" sz="3000" dirty="0">
                <a:solidFill>
                  <a:srgbClr val="2F2F2F"/>
                </a:solidFill>
              </a:rPr>
              <a:t>Transferrable Skills</a:t>
            </a:r>
          </a:p>
          <a:p>
            <a:pPr>
              <a:buClr>
                <a:srgbClr val="396EC5"/>
              </a:buClr>
            </a:pPr>
            <a:r>
              <a:rPr lang="en-US" sz="3000" dirty="0">
                <a:solidFill>
                  <a:srgbClr val="2F2F2F"/>
                </a:solidFill>
              </a:rPr>
              <a:t>Power Skills</a:t>
            </a:r>
          </a:p>
          <a:p>
            <a:pPr>
              <a:buClr>
                <a:srgbClr val="396EC5"/>
              </a:buClr>
            </a:pPr>
            <a:r>
              <a:rPr lang="en-US" sz="3000" dirty="0">
                <a:solidFill>
                  <a:srgbClr val="2F2F2F"/>
                </a:solidFill>
              </a:rPr>
              <a:t>People Skills</a:t>
            </a:r>
          </a:p>
          <a:p>
            <a:pPr>
              <a:buClr>
                <a:srgbClr val="396EC5"/>
              </a:buClr>
            </a:pPr>
            <a:r>
              <a:rPr lang="en-US" sz="3000" dirty="0">
                <a:solidFill>
                  <a:srgbClr val="2F2F2F"/>
                </a:solidFill>
              </a:rPr>
              <a:t>Emotional Intelligence</a:t>
            </a:r>
          </a:p>
          <a:p>
            <a:pPr>
              <a:buClr>
                <a:srgbClr val="396EC5"/>
              </a:buClr>
            </a:pPr>
            <a:r>
              <a:rPr lang="en-US" sz="3000" dirty="0">
                <a:solidFill>
                  <a:srgbClr val="2F2F2F"/>
                </a:solidFill>
              </a:rPr>
              <a:t>Professionalism/Etiquette</a:t>
            </a:r>
          </a:p>
          <a:p>
            <a:pPr marL="0" indent="0">
              <a:buClr>
                <a:srgbClr val="396EC5"/>
              </a:buClr>
              <a:buNone/>
            </a:pPr>
            <a:endParaRPr lang="en-US" sz="3000" dirty="0">
              <a:solidFill>
                <a:srgbClr val="2F2F2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324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49D1B693-0946-B944-8F41-5FB4DEDF9BDB}"/>
              </a:ext>
            </a:extLst>
          </p:cNvPr>
          <p:cNvSpPr txBox="1">
            <a:spLocks/>
          </p:cNvSpPr>
          <p:nvPr/>
        </p:nvSpPr>
        <p:spPr>
          <a:xfrm>
            <a:off x="687247" y="172721"/>
            <a:ext cx="10817506" cy="8839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10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Helvetica" charset="0"/>
                <a:ea typeface="Helvetica" charset="0"/>
                <a:cs typeface="Helvetica" charset="0"/>
              </a:rPr>
              <a:t>A Better Definition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949450" y="1181100"/>
            <a:ext cx="8293100" cy="449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sz="440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5400" b="1" dirty="0"/>
              <a:t>Marketable Skills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5400" b="1" dirty="0"/>
              <a:t>=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5400" b="1" dirty="0">
                <a:solidFill>
                  <a:srgbClr val="3F94BF"/>
                </a:solidFill>
              </a:rPr>
              <a:t>Career Readiness</a:t>
            </a:r>
          </a:p>
        </p:txBody>
      </p:sp>
    </p:spTree>
    <p:extLst>
      <p:ext uri="{BB962C8B-B14F-4D97-AF65-F5344CB8AC3E}">
        <p14:creationId xmlns:p14="http://schemas.microsoft.com/office/powerpoint/2010/main" val="1429793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49D1B693-0946-B944-8F41-5FB4DEDF9BDB}"/>
              </a:ext>
            </a:extLst>
          </p:cNvPr>
          <p:cNvSpPr txBox="1">
            <a:spLocks/>
          </p:cNvSpPr>
          <p:nvPr/>
        </p:nvSpPr>
        <p:spPr>
          <a:xfrm>
            <a:off x="687247" y="172721"/>
            <a:ext cx="10817506" cy="8839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10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Helvetica" charset="0"/>
                <a:ea typeface="Helvetica" charset="0"/>
                <a:cs typeface="Helvetica" charset="0"/>
              </a:rPr>
              <a:t>Why?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83861" y="1493116"/>
            <a:ext cx="11020891" cy="449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sz="3600" dirty="0">
                <a:solidFill>
                  <a:srgbClr val="253746"/>
                </a:solidFill>
              </a:rPr>
              <a:t>Produce the best equipped and most qualified  </a:t>
            </a:r>
            <a:r>
              <a:rPr lang="en-US" sz="3600" b="1" dirty="0">
                <a:solidFill>
                  <a:srgbClr val="253746"/>
                </a:solidFill>
              </a:rPr>
              <a:t>Professionals of the Future </a:t>
            </a:r>
            <a:r>
              <a:rPr lang="en-US" sz="3600" dirty="0">
                <a:solidFill>
                  <a:srgbClr val="253746"/>
                </a:solidFill>
              </a:rPr>
              <a:t>who are sought after by employers to fill the most </a:t>
            </a:r>
            <a:r>
              <a:rPr lang="en-US" sz="3600" u="sng" dirty="0">
                <a:solidFill>
                  <a:srgbClr val="253746"/>
                </a:solidFill>
              </a:rPr>
              <a:t>desirable positions</a:t>
            </a:r>
            <a:r>
              <a:rPr lang="en-US" sz="3600" dirty="0">
                <a:solidFill>
                  <a:srgbClr val="253746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502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5B14381-8D5C-4BCF-91DD-6EE92563628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14" r="1805" b="13007"/>
          <a:stretch/>
        </p:blipFill>
        <p:spPr>
          <a:xfrm>
            <a:off x="2829369" y="250371"/>
            <a:ext cx="6533261" cy="5976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08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883601" y="776887"/>
            <a:ext cx="872163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b="1" dirty="0">
                <a:solidFill>
                  <a:srgbClr val="464646"/>
                </a:solidFill>
                <a:latin typeface="Open Sans" panose="020B0606030504020204" pitchFamily="34" charset="0"/>
              </a:rPr>
              <a:t>National Association of Colleges and Employers (NACE) – Annual Survey</a:t>
            </a:r>
          </a:p>
          <a:p>
            <a:pPr algn="ctr"/>
            <a:r>
              <a:rPr lang="en-US" sz="2000" b="1" i="1" dirty="0">
                <a:solidFill>
                  <a:srgbClr val="464646"/>
                </a:solidFill>
                <a:latin typeface="Open Sans" panose="020B0606030504020204" pitchFamily="34" charset="0"/>
              </a:rPr>
              <a:t>The Key Attributes Employers Seek on College Graduates’ Resumes</a:t>
            </a:r>
            <a:endParaRPr lang="en-US" sz="2000" i="1" dirty="0"/>
          </a:p>
        </p:txBody>
      </p:sp>
      <p:sp>
        <p:nvSpPr>
          <p:cNvPr id="7" name="Rectangle 6"/>
          <p:cNvSpPr/>
          <p:nvPr/>
        </p:nvSpPr>
        <p:spPr>
          <a:xfrm>
            <a:off x="901148" y="5819503"/>
            <a:ext cx="11290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1" dirty="0"/>
              <a:t>Source: Job Outlook 2022 and Job Outlook 2021, National Association of Colleges and Employers</a:t>
            </a:r>
          </a:p>
          <a:p>
            <a:r>
              <a:rPr lang="en-US" sz="1400" dirty="0">
                <a:hlinkClick r:id="rId2"/>
              </a:rPr>
              <a:t>https://www.naceweb.org/about-us/press/the-key-attributes-employers-seek-on-college-graduates-resumes/</a:t>
            </a:r>
            <a:r>
              <a:rPr lang="en-US" sz="1400" dirty="0"/>
              <a:t>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82BCDE8-7381-405E-89D7-502A3CC29F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105722"/>
              </p:ext>
            </p:extLst>
          </p:nvPr>
        </p:nvGraphicFramePr>
        <p:xfrm>
          <a:off x="1364973" y="1616762"/>
          <a:ext cx="9700592" cy="4015412"/>
        </p:xfrm>
        <a:graphic>
          <a:graphicData uri="http://schemas.openxmlformats.org/drawingml/2006/table">
            <a:tbl>
              <a:tblPr/>
              <a:tblGrid>
                <a:gridCol w="3930209">
                  <a:extLst>
                    <a:ext uri="{9D8B030D-6E8A-4147-A177-3AD203B41FA5}">
                      <a16:colId xmlns:a16="http://schemas.microsoft.com/office/drawing/2014/main" val="4195161038"/>
                    </a:ext>
                  </a:extLst>
                </a:gridCol>
                <a:gridCol w="2894661">
                  <a:extLst>
                    <a:ext uri="{9D8B030D-6E8A-4147-A177-3AD203B41FA5}">
                      <a16:colId xmlns:a16="http://schemas.microsoft.com/office/drawing/2014/main" val="2999057035"/>
                    </a:ext>
                  </a:extLst>
                </a:gridCol>
                <a:gridCol w="2875722">
                  <a:extLst>
                    <a:ext uri="{9D8B030D-6E8A-4147-A177-3AD203B41FA5}">
                      <a16:colId xmlns:a16="http://schemas.microsoft.com/office/drawing/2014/main" val="1501005142"/>
                    </a:ext>
                  </a:extLst>
                </a:gridCol>
              </a:tblGrid>
              <a:tr h="593097">
                <a:tc>
                  <a:txBody>
                    <a:bodyPr/>
                    <a:lstStyle/>
                    <a:p>
                      <a:pPr algn="l" fontAlgn="ctr"/>
                      <a:r>
                        <a:rPr lang="en-US" b="1" cap="all" dirty="0">
                          <a:solidFill>
                            <a:srgbClr val="FFFFFF"/>
                          </a:solidFill>
                          <a:effectLst/>
                          <a:latin typeface="open-sans-condensed"/>
                        </a:rPr>
                        <a:t>ATTRIBUTE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5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 cap="all">
                          <a:solidFill>
                            <a:srgbClr val="FFFFFF"/>
                          </a:solidFill>
                          <a:effectLst/>
                          <a:latin typeface="open-sans-condensed"/>
                        </a:rPr>
                        <a:t>% OF RESPONDENTS SEEKING FOR CLASS OF 2022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5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 cap="all">
                          <a:solidFill>
                            <a:srgbClr val="FFFFFF"/>
                          </a:solidFill>
                          <a:effectLst/>
                          <a:latin typeface="open-sans-condensed"/>
                        </a:rPr>
                        <a:t>% OF RESPONDENTS SEEKING FOR CLASS OF 2021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5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157175"/>
                  </a:ext>
                </a:extLst>
              </a:tr>
              <a:tr h="277665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Problem-solving skills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85.5%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79.0%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676108"/>
                  </a:ext>
                </a:extLst>
              </a:tr>
              <a:tr h="277665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Analytical/quantitative skills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78.6%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76.1%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963391"/>
                  </a:ext>
                </a:extLst>
              </a:tr>
              <a:tr h="277665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Ability to work in a team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76.3%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81.0%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043462"/>
                  </a:ext>
                </a:extLst>
              </a:tr>
              <a:tr h="277665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Communication skills (written)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73.3%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72.7%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961772"/>
                  </a:ext>
                </a:extLst>
              </a:tr>
              <a:tr h="277665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Initiative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72.5%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67.8%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622862"/>
                  </a:ext>
                </a:extLst>
              </a:tr>
              <a:tr h="277665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Strong work ethic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71.0%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65.4%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595383"/>
                  </a:ext>
                </a:extLst>
              </a:tr>
              <a:tr h="277665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Technical skills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64.9%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67.8%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788912"/>
                  </a:ext>
                </a:extLst>
              </a:tr>
              <a:tr h="277665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Flexibility/adaptability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63.4%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65.9%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965862"/>
                  </a:ext>
                </a:extLst>
              </a:tr>
              <a:tr h="277665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Detail-oriented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62.6%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56.1%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581653"/>
                  </a:ext>
                </a:extLst>
              </a:tr>
              <a:tr h="277665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Leadership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60.3%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67.8%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635309"/>
                  </a:ext>
                </a:extLst>
              </a:tr>
              <a:tr h="277665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Communication skills (verbal)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58.8%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73.2%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45373"/>
                  </a:ext>
                </a:extLst>
              </a:tr>
              <a:tr h="36800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Interpersonal skills (relates well to others)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56.5%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57.6%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699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51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CB249B7-CF46-4133-99B0-3CC8A70E9CC7}"/>
              </a:ext>
            </a:extLst>
          </p:cNvPr>
          <p:cNvSpPr/>
          <p:nvPr/>
        </p:nvSpPr>
        <p:spPr>
          <a:xfrm>
            <a:off x="2645229" y="2100942"/>
            <a:ext cx="690154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Helvetica" charset="0"/>
                <a:ea typeface="Helvetica" charset="0"/>
                <a:cs typeface="Helvetica" charset="0"/>
              </a:rPr>
              <a:t>CV/Resume Resources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  <a:hlinkClick r:id="rId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  <a:hlinkClick r:id="" action="ppaction://noaction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2"/>
              </a:rPr>
              <a:t>https://www.unthsc.edu/career-center/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1033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BOR Template - 09.16.16" id="{EA2903A9-FE61-472C-9F4C-3C0060019213}" vid="{EC28813E-255C-469A-B259-56CC48310B34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BOR Template - 09.16.16" id="{EA2903A9-FE61-472C-9F4C-3C0060019213}" vid="{EC28813E-255C-469A-B259-56CC48310B34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2016 UNT System Template[1]</Template>
  <TotalTime>8534</TotalTime>
  <Words>713</Words>
  <Application>Microsoft Office PowerPoint</Application>
  <PresentationFormat>Widescreen</PresentationFormat>
  <Paragraphs>126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Arial Narrow</vt:lpstr>
      <vt:lpstr>Calibri</vt:lpstr>
      <vt:lpstr>Calibri Light</vt:lpstr>
      <vt:lpstr>Helvetica</vt:lpstr>
      <vt:lpstr>Open Sans</vt:lpstr>
      <vt:lpstr>open-sans-condensed</vt:lpstr>
      <vt:lpstr>ProximaNovaCond</vt:lpstr>
      <vt:lpstr>Office Theme</vt:lpstr>
      <vt:lpstr>Custom Design</vt:lpstr>
      <vt:lpstr>1_Custom Design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Career Readiness Center Overview​</vt:lpstr>
      <vt:lpstr>HSC Career Readiness Center​ How to reach us​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Taylor, Charles</dc:creator>
  <cp:lastModifiedBy>Lane, Nyjah</cp:lastModifiedBy>
  <cp:revision>277</cp:revision>
  <cp:lastPrinted>2017-09-01T19:12:51Z</cp:lastPrinted>
  <dcterms:created xsi:type="dcterms:W3CDTF">2017-07-25T22:13:05Z</dcterms:created>
  <dcterms:modified xsi:type="dcterms:W3CDTF">2024-06-24T13:54:20Z</dcterms:modified>
</cp:coreProperties>
</file>