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3" r:id="rId2"/>
  </p:sldMasterIdLst>
  <p:notesMasterIdLst>
    <p:notesMasterId r:id="rId36"/>
  </p:notesMasterIdLst>
  <p:handoutMasterIdLst>
    <p:handoutMasterId r:id="rId37"/>
  </p:handoutMasterIdLst>
  <p:sldIdLst>
    <p:sldId id="263" r:id="rId3"/>
    <p:sldId id="267"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7" r:id="rId21"/>
    <p:sldId id="285" r:id="rId22"/>
    <p:sldId id="286" r:id="rId23"/>
    <p:sldId id="288" r:id="rId24"/>
    <p:sldId id="289" r:id="rId25"/>
    <p:sldId id="290" r:id="rId26"/>
    <p:sldId id="291" r:id="rId27"/>
    <p:sldId id="292" r:id="rId28"/>
    <p:sldId id="293" r:id="rId29"/>
    <p:sldId id="294" r:id="rId30"/>
    <p:sldId id="295" r:id="rId31"/>
    <p:sldId id="296" r:id="rId32"/>
    <p:sldId id="297" r:id="rId33"/>
    <p:sldId id="299" r:id="rId34"/>
    <p:sldId id="268"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3746"/>
    <a:srgbClr val="1676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74" autoAdjust="0"/>
    <p:restoredTop sz="82530"/>
  </p:normalViewPr>
  <p:slideViewPr>
    <p:cSldViewPr snapToGrid="0">
      <p:cViewPr varScale="1">
        <p:scale>
          <a:sx n="59" d="100"/>
          <a:sy n="59" d="100"/>
        </p:scale>
        <p:origin x="1422" y="78"/>
      </p:cViewPr>
      <p:guideLst>
        <p:guide orient="horz" pos="2160"/>
        <p:guide pos="3840"/>
      </p:guideLst>
    </p:cSldViewPr>
  </p:slideViewPr>
  <p:notesTextViewPr>
    <p:cViewPr>
      <p:scale>
        <a:sx n="1" d="1"/>
        <a:sy n="1" d="1"/>
      </p:scale>
      <p:origin x="0" y="0"/>
    </p:cViewPr>
  </p:notesTextViewPr>
  <p:notesViewPr>
    <p:cSldViewPr snapToGrid="0">
      <p:cViewPr varScale="1">
        <p:scale>
          <a:sx n="97" d="100"/>
          <a:sy n="97" d="100"/>
        </p:scale>
        <p:origin x="4328" y="20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F87E362-2F52-404E-8786-E3BC6042543F}" type="datetimeFigureOut">
              <a:rPr lang="en-US" smtClean="0"/>
              <a:t>2/23/2024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62D957B-20A1-43C7-9587-16C01FD60007}" type="slidenum">
              <a:rPr lang="en-US" smtClean="0"/>
              <a:t>‹#›</a:t>
            </a:fld>
            <a:endParaRPr lang="en-US"/>
          </a:p>
        </p:txBody>
      </p:sp>
    </p:spTree>
    <p:extLst>
      <p:ext uri="{BB962C8B-B14F-4D97-AF65-F5344CB8AC3E}">
        <p14:creationId xmlns:p14="http://schemas.microsoft.com/office/powerpoint/2010/main" val="8115214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1D23EF-E3F9-AF4F-B553-EAC3453EDB80}" type="datetimeFigureOut">
              <a:rPr lang="en-US" smtClean="0"/>
              <a:t>2/23/2024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1FC4CB-3D95-E245-ABFA-3455484C67F2}" type="slidenum">
              <a:rPr lang="en-US" smtClean="0"/>
              <a:t>‹#›</a:t>
            </a:fld>
            <a:endParaRPr lang="en-US"/>
          </a:p>
        </p:txBody>
      </p:sp>
    </p:spTree>
    <p:extLst>
      <p:ext uri="{BB962C8B-B14F-4D97-AF65-F5344CB8AC3E}">
        <p14:creationId xmlns:p14="http://schemas.microsoft.com/office/powerpoint/2010/main" val="1276673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fld id="{731FC4CB-3D95-E245-ABFA-3455484C67F2}" type="slidenum">
              <a:rPr lang="en-US" smtClean="0"/>
              <a:t>1</a:t>
            </a:fld>
            <a:endParaRPr lang="en-US"/>
          </a:p>
        </p:txBody>
      </p:sp>
    </p:spTree>
    <p:extLst>
      <p:ext uri="{BB962C8B-B14F-4D97-AF65-F5344CB8AC3E}">
        <p14:creationId xmlns:p14="http://schemas.microsoft.com/office/powerpoint/2010/main" val="14387488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www.untsystem.edu/about-us/branding-communication-guide/brand-identity-communications-guid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Guidelines - Reference Only">
    <p:spTree>
      <p:nvGrpSpPr>
        <p:cNvPr id="1" name=""/>
        <p:cNvGrpSpPr/>
        <p:nvPr/>
      </p:nvGrpSpPr>
      <p:grpSpPr>
        <a:xfrm>
          <a:off x="0" y="0"/>
          <a:ext cx="0" cy="0"/>
          <a:chOff x="0" y="0"/>
          <a:chExt cx="0" cy="0"/>
        </a:xfrm>
      </p:grpSpPr>
      <p:sp>
        <p:nvSpPr>
          <p:cNvPr id="15" name="TextBox 14"/>
          <p:cNvSpPr txBox="1"/>
          <p:nvPr userDrawn="1"/>
        </p:nvSpPr>
        <p:spPr>
          <a:xfrm>
            <a:off x="385011" y="1581191"/>
            <a:ext cx="11219935" cy="4247317"/>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dirty="0">
                <a:latin typeface="Calibri" panose="020F0502020204030204" pitchFamily="34" charset="0"/>
              </a:rPr>
              <a:t>Limit presentations to a maximum of 10 slides when possible</a:t>
            </a:r>
          </a:p>
          <a:p>
            <a:pPr marL="342900" indent="-342900">
              <a:lnSpc>
                <a:spcPct val="150000"/>
              </a:lnSpc>
              <a:buFont typeface="Arial" panose="020B0604020202020204" pitchFamily="34" charset="0"/>
              <a:buChar char="•"/>
            </a:pPr>
            <a:r>
              <a:rPr lang="en-US" dirty="0">
                <a:latin typeface="Calibri" panose="020F0502020204030204" pitchFamily="34" charset="0"/>
              </a:rPr>
              <a:t>Keep presentation</a:t>
            </a:r>
            <a:r>
              <a:rPr lang="en-US" baseline="0" dirty="0">
                <a:latin typeface="Calibri" panose="020F0502020204030204" pitchFamily="34" charset="0"/>
              </a:rPr>
              <a:t> to 20 minutes maximum</a:t>
            </a:r>
          </a:p>
          <a:p>
            <a:pPr marL="342900" indent="-342900">
              <a:lnSpc>
                <a:spcPct val="150000"/>
              </a:lnSpc>
              <a:buFont typeface="Arial" panose="020B0604020202020204" pitchFamily="34" charset="0"/>
              <a:buChar char="•"/>
            </a:pPr>
            <a:r>
              <a:rPr lang="en-US" baseline="0" dirty="0">
                <a:latin typeface="Calibri" panose="020F0502020204030204" pitchFamily="34" charset="0"/>
              </a:rPr>
              <a:t>Font size between 28-30 pt. minimum</a:t>
            </a:r>
            <a:endParaRPr lang="en-US" dirty="0">
              <a:latin typeface="Calibri" panose="020F0502020204030204" pitchFamily="34" charset="0"/>
            </a:endParaRPr>
          </a:p>
          <a:p>
            <a:pPr marL="342900" indent="-342900">
              <a:lnSpc>
                <a:spcPct val="150000"/>
              </a:lnSpc>
              <a:buFont typeface="Arial" panose="020B0604020202020204" pitchFamily="34" charset="0"/>
              <a:buChar char="•"/>
            </a:pPr>
            <a:r>
              <a:rPr lang="en-US" dirty="0">
                <a:latin typeface="Calibri" panose="020F0502020204030204" pitchFamily="34" charset="0"/>
              </a:rPr>
              <a:t>Use this standard template with fewer words, larger type</a:t>
            </a:r>
          </a:p>
          <a:p>
            <a:pPr marL="342900" marR="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800" b="0" i="0" kern="1200" dirty="0">
                <a:solidFill>
                  <a:schemeClr val="tx1"/>
                </a:solidFill>
                <a:effectLst/>
                <a:latin typeface="+mn-lt"/>
                <a:ea typeface="+mn-ea"/>
                <a:cs typeface="+mn-cs"/>
              </a:rPr>
              <a:t>Recommend fonts: Helvetica (sans serif) or Garamond (serif). Be consistent with one font.</a:t>
            </a:r>
          </a:p>
          <a:p>
            <a:pPr marL="342900" indent="-342900">
              <a:lnSpc>
                <a:spcPct val="150000"/>
              </a:lnSpc>
              <a:buFont typeface="Arial" panose="020B0604020202020204" pitchFamily="34" charset="0"/>
              <a:buChar char="•"/>
            </a:pPr>
            <a:r>
              <a:rPr lang="en-US" dirty="0">
                <a:latin typeface="Calibri" panose="020F0502020204030204" pitchFamily="34" charset="0"/>
              </a:rPr>
              <a:t>Begin with a succinct summary statement on Opening Slide that defines </a:t>
            </a:r>
            <a:br>
              <a:rPr lang="en-US" dirty="0">
                <a:latin typeface="Calibri" panose="020F0502020204030204" pitchFamily="34" charset="0"/>
              </a:rPr>
            </a:br>
            <a:r>
              <a:rPr lang="en-US" dirty="0">
                <a:latin typeface="Calibri" panose="020F0502020204030204" pitchFamily="34" charset="0"/>
              </a:rPr>
              <a:t>what will be presented and why this is relevant </a:t>
            </a:r>
          </a:p>
          <a:p>
            <a:pPr marL="342900" indent="-342900">
              <a:lnSpc>
                <a:spcPct val="150000"/>
              </a:lnSpc>
              <a:buFont typeface="Arial" panose="020B0604020202020204" pitchFamily="34" charset="0"/>
              <a:buChar char="•"/>
            </a:pPr>
            <a:r>
              <a:rPr lang="en-US" dirty="0">
                <a:latin typeface="Calibri" panose="020F0502020204030204" pitchFamily="34" charset="0"/>
              </a:rPr>
              <a:t>Simplify data to graphically show the key trend(s) or challenge(s)</a:t>
            </a:r>
          </a:p>
          <a:p>
            <a:pPr marL="342900" indent="-342900">
              <a:lnSpc>
                <a:spcPct val="150000"/>
              </a:lnSpc>
              <a:buFont typeface="Arial" panose="020B0604020202020204" pitchFamily="34" charset="0"/>
              <a:buChar char="•"/>
            </a:pPr>
            <a:r>
              <a:rPr lang="en-US" sz="1800" b="0" i="0" kern="1200" dirty="0">
                <a:solidFill>
                  <a:schemeClr val="tx1"/>
                </a:solidFill>
                <a:effectLst/>
                <a:latin typeface="+mn-lt"/>
                <a:ea typeface="+mn-ea"/>
                <a:cs typeface="+mn-cs"/>
              </a:rPr>
              <a:t>Use high quality graphics and 300 dpi photos</a:t>
            </a:r>
            <a:endParaRPr lang="en-US" dirty="0">
              <a:latin typeface="Calibri" panose="020F0502020204030204" pitchFamily="34" charset="0"/>
            </a:endParaRPr>
          </a:p>
          <a:p>
            <a:pPr marL="342900" indent="-342900">
              <a:lnSpc>
                <a:spcPct val="150000"/>
              </a:lnSpc>
              <a:buFont typeface="Arial" panose="020B0604020202020204" pitchFamily="34" charset="0"/>
              <a:buChar char="•"/>
            </a:pPr>
            <a:r>
              <a:rPr lang="en-US" dirty="0">
                <a:latin typeface="Calibri" panose="020F0502020204030204" pitchFamily="34" charset="0"/>
              </a:rPr>
              <a:t>Don’t assume that complex data reveals a story</a:t>
            </a:r>
          </a:p>
        </p:txBody>
      </p:sp>
      <p:sp>
        <p:nvSpPr>
          <p:cNvPr id="16" name="Title 1"/>
          <p:cNvSpPr>
            <a:spLocks noGrp="1"/>
          </p:cNvSpPr>
          <p:nvPr>
            <p:ph type="title" hasCustomPrompt="1"/>
          </p:nvPr>
        </p:nvSpPr>
        <p:spPr>
          <a:xfrm>
            <a:off x="385011" y="431970"/>
            <a:ext cx="9887993" cy="717226"/>
          </a:xfrm>
          <a:prstGeom prst="rect">
            <a:avLst/>
          </a:prstGeom>
        </p:spPr>
        <p:txBody>
          <a:bodyPr/>
          <a:lstStyle>
            <a:lvl1pPr>
              <a:defRPr sz="4000">
                <a:latin typeface="Arial" panose="020B0604020202020204" pitchFamily="34" charset="0"/>
                <a:cs typeface="Arial" panose="020B0604020202020204" pitchFamily="34" charset="0"/>
              </a:defRPr>
            </a:lvl1pPr>
          </a:lstStyle>
          <a:p>
            <a:r>
              <a:rPr lang="en-US"/>
              <a:t>Content Guidelines</a:t>
            </a:r>
            <a:endParaRPr lang="en-US" dirty="0"/>
          </a:p>
        </p:txBody>
      </p:sp>
      <p:pic>
        <p:nvPicPr>
          <p:cNvPr id="4" name="Picture 3">
            <a:extLst>
              <a:ext uri="{FF2B5EF4-FFF2-40B4-BE49-F238E27FC236}">
                <a16:creationId xmlns:a16="http://schemas.microsoft.com/office/drawing/2014/main" id="{B883047D-F325-8F47-9A24-745E92E5C91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66276519"/>
      </p:ext>
    </p:extLst>
  </p:cSld>
  <p:clrMapOvr>
    <a:masterClrMapping/>
  </p:clrMapOvr>
  <mc:AlternateContent xmlns:mc="http://schemas.openxmlformats.org/markup-compatibility/2006" xmlns:p14="http://schemas.microsoft.com/office/powerpoint/2010/main">
    <mc:Choice Requires="p14">
      <p:transition spd="slow" p14:dur="225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13B90-7C2C-5D4F-8E83-C2C38A6543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3F9481-AB2D-E14C-A2E5-D08A21ADFBAE}"/>
              </a:ext>
            </a:extLst>
          </p:cNvPr>
          <p:cNvSpPr>
            <a:spLocks noGrp="1"/>
          </p:cNvSpPr>
          <p:nvPr>
            <p:ph sz="half" idx="1"/>
          </p:nvPr>
        </p:nvSpPr>
        <p:spPr>
          <a:xfrm>
            <a:off x="838200" y="2664823"/>
            <a:ext cx="5181600" cy="3148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644169D-0A2A-BB4A-A6AA-BDFE1AFE5ED7}"/>
              </a:ext>
            </a:extLst>
          </p:cNvPr>
          <p:cNvSpPr>
            <a:spLocks noGrp="1"/>
          </p:cNvSpPr>
          <p:nvPr>
            <p:ph sz="half" idx="2"/>
          </p:nvPr>
        </p:nvSpPr>
        <p:spPr>
          <a:xfrm>
            <a:off x="6172200" y="2664823"/>
            <a:ext cx="5181600" cy="314842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AD81EFA0-2211-B44A-8F4E-46E2E1B112D4}"/>
              </a:ext>
            </a:extLst>
          </p:cNvPr>
          <p:cNvSpPr>
            <a:spLocks noGrp="1"/>
          </p:cNvSpPr>
          <p:nvPr>
            <p:ph type="dt" sz="half" idx="10"/>
          </p:nvPr>
        </p:nvSpPr>
        <p:spPr/>
        <p:txBody>
          <a:bodyPr/>
          <a:lstStyle/>
          <a:p>
            <a:fld id="{9183ED1D-4783-F849-8CFE-A7712EC6F304}" type="datetimeFigureOut">
              <a:rPr lang="en-US" smtClean="0"/>
              <a:t>2/23/2024</a:t>
            </a:fld>
            <a:endParaRPr lang="en-US"/>
          </a:p>
        </p:txBody>
      </p:sp>
      <p:sp>
        <p:nvSpPr>
          <p:cNvPr id="6" name="Footer Placeholder 5">
            <a:extLst>
              <a:ext uri="{FF2B5EF4-FFF2-40B4-BE49-F238E27FC236}">
                <a16:creationId xmlns:a16="http://schemas.microsoft.com/office/drawing/2014/main" id="{0428326C-0974-894C-8C77-5D82D34F9E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6E53BA-8FB1-6E49-8698-722AEAFB3C48}"/>
              </a:ext>
            </a:extLst>
          </p:cNvPr>
          <p:cNvSpPr>
            <a:spLocks noGrp="1"/>
          </p:cNvSpPr>
          <p:nvPr>
            <p:ph type="sldNum" sz="quarter" idx="12"/>
          </p:nvPr>
        </p:nvSpPr>
        <p:spPr/>
        <p:txBody>
          <a:bodyPr/>
          <a:lstStyle/>
          <a:p>
            <a:fld id="{F4BF39F9-F9B4-6F42-8FBB-EEFCBE9A1F23}" type="slidenum">
              <a:rPr lang="en-US" smtClean="0"/>
              <a:t>‹#›</a:t>
            </a:fld>
            <a:endParaRPr lang="en-US"/>
          </a:p>
        </p:txBody>
      </p:sp>
    </p:spTree>
    <p:extLst>
      <p:ext uri="{BB962C8B-B14F-4D97-AF65-F5344CB8AC3E}">
        <p14:creationId xmlns:p14="http://schemas.microsoft.com/office/powerpoint/2010/main" val="902915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798F6-EF5F-5A49-B18B-F3947FA461A5}"/>
              </a:ext>
            </a:extLst>
          </p:cNvPr>
          <p:cNvSpPr>
            <a:spLocks noGrp="1"/>
          </p:cNvSpPr>
          <p:nvPr>
            <p:ph type="title"/>
          </p:nvPr>
        </p:nvSpPr>
        <p:spPr>
          <a:xfrm>
            <a:off x="839788" y="1221373"/>
            <a:ext cx="10515600" cy="743631"/>
          </a:xfrm>
        </p:spPr>
        <p:txBody>
          <a:bodyPr/>
          <a:lstStyle/>
          <a:p>
            <a:r>
              <a:rPr lang="en-US"/>
              <a:t>Click to edit Master title style</a:t>
            </a:r>
          </a:p>
        </p:txBody>
      </p:sp>
      <p:sp>
        <p:nvSpPr>
          <p:cNvPr id="3" name="Text Placeholder 2">
            <a:extLst>
              <a:ext uri="{FF2B5EF4-FFF2-40B4-BE49-F238E27FC236}">
                <a16:creationId xmlns:a16="http://schemas.microsoft.com/office/drawing/2014/main" id="{9E0567D3-B6B1-0A4B-8C42-A12B13E755E5}"/>
              </a:ext>
            </a:extLst>
          </p:cNvPr>
          <p:cNvSpPr>
            <a:spLocks noGrp="1"/>
          </p:cNvSpPr>
          <p:nvPr>
            <p:ph type="body" idx="1"/>
          </p:nvPr>
        </p:nvSpPr>
        <p:spPr>
          <a:xfrm>
            <a:off x="839788" y="2128289"/>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95DCDC6-65BA-AD41-AC33-BAC251A7F133}"/>
              </a:ext>
            </a:extLst>
          </p:cNvPr>
          <p:cNvSpPr>
            <a:spLocks noGrp="1"/>
          </p:cNvSpPr>
          <p:nvPr>
            <p:ph sz="half" idx="2"/>
          </p:nvPr>
        </p:nvSpPr>
        <p:spPr>
          <a:xfrm>
            <a:off x="839788" y="3115487"/>
            <a:ext cx="5157787" cy="29848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AB964FF7-8928-D84F-B167-D03BAF7EE96B}"/>
              </a:ext>
            </a:extLst>
          </p:cNvPr>
          <p:cNvSpPr>
            <a:spLocks noGrp="1"/>
          </p:cNvSpPr>
          <p:nvPr>
            <p:ph type="body" sz="quarter" idx="3"/>
          </p:nvPr>
        </p:nvSpPr>
        <p:spPr>
          <a:xfrm>
            <a:off x="6172200" y="212828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3FDC176-D44A-EF46-8C06-B12F5636A42E}"/>
              </a:ext>
            </a:extLst>
          </p:cNvPr>
          <p:cNvSpPr>
            <a:spLocks noGrp="1"/>
          </p:cNvSpPr>
          <p:nvPr>
            <p:ph sz="quarter" idx="4"/>
          </p:nvPr>
        </p:nvSpPr>
        <p:spPr>
          <a:xfrm>
            <a:off x="6172200" y="3115487"/>
            <a:ext cx="5183188" cy="29848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47447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3AE65-807E-F441-B83D-D9000870654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7CF9B1-F2C3-2047-B10D-15640124FCAF}"/>
              </a:ext>
            </a:extLst>
          </p:cNvPr>
          <p:cNvSpPr>
            <a:spLocks noGrp="1"/>
          </p:cNvSpPr>
          <p:nvPr>
            <p:ph type="dt" sz="half" idx="10"/>
          </p:nvPr>
        </p:nvSpPr>
        <p:spPr/>
        <p:txBody>
          <a:bodyPr/>
          <a:lstStyle/>
          <a:p>
            <a:fld id="{9183ED1D-4783-F849-8CFE-A7712EC6F304}" type="datetimeFigureOut">
              <a:rPr lang="en-US" smtClean="0"/>
              <a:t>2/23/2024</a:t>
            </a:fld>
            <a:endParaRPr lang="en-US"/>
          </a:p>
        </p:txBody>
      </p:sp>
      <p:sp>
        <p:nvSpPr>
          <p:cNvPr id="4" name="Footer Placeholder 3">
            <a:extLst>
              <a:ext uri="{FF2B5EF4-FFF2-40B4-BE49-F238E27FC236}">
                <a16:creationId xmlns:a16="http://schemas.microsoft.com/office/drawing/2014/main" id="{52F20730-1753-8D4B-93B4-7618F80E98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699A22-8AD6-1042-9E32-030AC4D50EA8}"/>
              </a:ext>
            </a:extLst>
          </p:cNvPr>
          <p:cNvSpPr>
            <a:spLocks noGrp="1"/>
          </p:cNvSpPr>
          <p:nvPr>
            <p:ph type="sldNum" sz="quarter" idx="12"/>
          </p:nvPr>
        </p:nvSpPr>
        <p:spPr/>
        <p:txBody>
          <a:bodyPr/>
          <a:lstStyle/>
          <a:p>
            <a:fld id="{F4BF39F9-F9B4-6F42-8FBB-EEFCBE9A1F23}" type="slidenum">
              <a:rPr lang="en-US" smtClean="0"/>
              <a:t>‹#›</a:t>
            </a:fld>
            <a:endParaRPr lang="en-US"/>
          </a:p>
        </p:txBody>
      </p:sp>
    </p:spTree>
    <p:extLst>
      <p:ext uri="{BB962C8B-B14F-4D97-AF65-F5344CB8AC3E}">
        <p14:creationId xmlns:p14="http://schemas.microsoft.com/office/powerpoint/2010/main" val="5437353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AC09F2-7599-CB40-8C87-BADE573D8DFF}"/>
              </a:ext>
            </a:extLst>
          </p:cNvPr>
          <p:cNvSpPr>
            <a:spLocks noGrp="1"/>
          </p:cNvSpPr>
          <p:nvPr>
            <p:ph type="dt" sz="half" idx="10"/>
          </p:nvPr>
        </p:nvSpPr>
        <p:spPr/>
        <p:txBody>
          <a:bodyPr/>
          <a:lstStyle/>
          <a:p>
            <a:fld id="{9183ED1D-4783-F849-8CFE-A7712EC6F304}" type="datetimeFigureOut">
              <a:rPr lang="en-US" smtClean="0"/>
              <a:t>2/23/2024</a:t>
            </a:fld>
            <a:endParaRPr lang="en-US"/>
          </a:p>
        </p:txBody>
      </p:sp>
      <p:sp>
        <p:nvSpPr>
          <p:cNvPr id="3" name="Footer Placeholder 2">
            <a:extLst>
              <a:ext uri="{FF2B5EF4-FFF2-40B4-BE49-F238E27FC236}">
                <a16:creationId xmlns:a16="http://schemas.microsoft.com/office/drawing/2014/main" id="{D1D5187A-807A-2D45-BC7B-0FDABFF617F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C0AC7F-2620-D54C-AD3A-7E5CC82F48A7}"/>
              </a:ext>
            </a:extLst>
          </p:cNvPr>
          <p:cNvSpPr>
            <a:spLocks noGrp="1"/>
          </p:cNvSpPr>
          <p:nvPr>
            <p:ph type="sldNum" sz="quarter" idx="12"/>
          </p:nvPr>
        </p:nvSpPr>
        <p:spPr/>
        <p:txBody>
          <a:bodyPr/>
          <a:lstStyle/>
          <a:p>
            <a:fld id="{F4BF39F9-F9B4-6F42-8FBB-EEFCBE9A1F23}" type="slidenum">
              <a:rPr lang="en-US" smtClean="0"/>
              <a:t>‹#›</a:t>
            </a:fld>
            <a:endParaRPr lang="en-US"/>
          </a:p>
        </p:txBody>
      </p:sp>
    </p:spTree>
    <p:extLst>
      <p:ext uri="{BB962C8B-B14F-4D97-AF65-F5344CB8AC3E}">
        <p14:creationId xmlns:p14="http://schemas.microsoft.com/office/powerpoint/2010/main" val="725057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75148-B2D4-2546-BCC0-C2C94E2418B8}"/>
              </a:ext>
            </a:extLst>
          </p:cNvPr>
          <p:cNvSpPr>
            <a:spLocks noGrp="1"/>
          </p:cNvSpPr>
          <p:nvPr>
            <p:ph type="title"/>
          </p:nvPr>
        </p:nvSpPr>
        <p:spPr>
          <a:xfrm>
            <a:off x="839788" y="1226562"/>
            <a:ext cx="3932237" cy="1069975"/>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36387412-C7D8-B24C-AB79-B03EF2180990}"/>
              </a:ext>
            </a:extLst>
          </p:cNvPr>
          <p:cNvSpPr>
            <a:spLocks noGrp="1"/>
          </p:cNvSpPr>
          <p:nvPr>
            <p:ph idx="1"/>
          </p:nvPr>
        </p:nvSpPr>
        <p:spPr>
          <a:xfrm>
            <a:off x="5183188" y="1226564"/>
            <a:ext cx="6172200" cy="45145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59CD0A-675C-3240-892D-22D4671C6D55}"/>
              </a:ext>
            </a:extLst>
          </p:cNvPr>
          <p:cNvSpPr>
            <a:spLocks noGrp="1"/>
          </p:cNvSpPr>
          <p:nvPr>
            <p:ph type="body" sz="half" idx="2"/>
          </p:nvPr>
        </p:nvSpPr>
        <p:spPr>
          <a:xfrm>
            <a:off x="839788" y="2488474"/>
            <a:ext cx="3932237" cy="325265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CF5BCA-97BB-504B-A7AE-067D760BBC5E}"/>
              </a:ext>
            </a:extLst>
          </p:cNvPr>
          <p:cNvSpPr>
            <a:spLocks noGrp="1"/>
          </p:cNvSpPr>
          <p:nvPr>
            <p:ph type="dt" sz="half" idx="10"/>
          </p:nvPr>
        </p:nvSpPr>
        <p:spPr/>
        <p:txBody>
          <a:bodyPr/>
          <a:lstStyle/>
          <a:p>
            <a:fld id="{9183ED1D-4783-F849-8CFE-A7712EC6F304}" type="datetimeFigureOut">
              <a:rPr lang="en-US" smtClean="0"/>
              <a:t>2/23/2024</a:t>
            </a:fld>
            <a:endParaRPr lang="en-US"/>
          </a:p>
        </p:txBody>
      </p:sp>
      <p:sp>
        <p:nvSpPr>
          <p:cNvPr id="6" name="Footer Placeholder 5">
            <a:extLst>
              <a:ext uri="{FF2B5EF4-FFF2-40B4-BE49-F238E27FC236}">
                <a16:creationId xmlns:a16="http://schemas.microsoft.com/office/drawing/2014/main" id="{ACB45641-5C34-A24D-B016-309808B7DE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26DFB3-312C-1B40-9A12-4E3B1A79DF13}"/>
              </a:ext>
            </a:extLst>
          </p:cNvPr>
          <p:cNvSpPr>
            <a:spLocks noGrp="1"/>
          </p:cNvSpPr>
          <p:nvPr>
            <p:ph type="sldNum" sz="quarter" idx="12"/>
          </p:nvPr>
        </p:nvSpPr>
        <p:spPr/>
        <p:txBody>
          <a:bodyPr/>
          <a:lstStyle/>
          <a:p>
            <a:fld id="{F4BF39F9-F9B4-6F42-8FBB-EEFCBE9A1F23}" type="slidenum">
              <a:rPr lang="en-US" smtClean="0"/>
              <a:t>‹#›</a:t>
            </a:fld>
            <a:endParaRPr lang="en-US"/>
          </a:p>
        </p:txBody>
      </p:sp>
    </p:spTree>
    <p:extLst>
      <p:ext uri="{BB962C8B-B14F-4D97-AF65-F5344CB8AC3E}">
        <p14:creationId xmlns:p14="http://schemas.microsoft.com/office/powerpoint/2010/main" val="34849993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52AD7-CC08-6747-B537-34896D059AF3}"/>
              </a:ext>
            </a:extLst>
          </p:cNvPr>
          <p:cNvSpPr>
            <a:spLocks noGrp="1"/>
          </p:cNvSpPr>
          <p:nvPr>
            <p:ph type="title"/>
          </p:nvPr>
        </p:nvSpPr>
        <p:spPr>
          <a:xfrm>
            <a:off x="839788" y="1188719"/>
            <a:ext cx="3932237" cy="973183"/>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EE16B09D-BD3E-324B-960F-E724E76AFF3F}"/>
              </a:ext>
            </a:extLst>
          </p:cNvPr>
          <p:cNvSpPr>
            <a:spLocks noGrp="1"/>
          </p:cNvSpPr>
          <p:nvPr>
            <p:ph type="pic" idx="1"/>
          </p:nvPr>
        </p:nvSpPr>
        <p:spPr>
          <a:xfrm>
            <a:off x="5183188" y="1188719"/>
            <a:ext cx="6172200" cy="461772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04F2683-D3CE-6241-9ED4-F0DB2B71E4FA}"/>
              </a:ext>
            </a:extLst>
          </p:cNvPr>
          <p:cNvSpPr>
            <a:spLocks noGrp="1"/>
          </p:cNvSpPr>
          <p:nvPr>
            <p:ph type="body" sz="half" idx="2"/>
          </p:nvPr>
        </p:nvSpPr>
        <p:spPr>
          <a:xfrm>
            <a:off x="839788" y="2299062"/>
            <a:ext cx="3932237" cy="350737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3DEABD-B5FE-F148-ABFE-8384AF1A4107}"/>
              </a:ext>
            </a:extLst>
          </p:cNvPr>
          <p:cNvSpPr>
            <a:spLocks noGrp="1"/>
          </p:cNvSpPr>
          <p:nvPr>
            <p:ph type="dt" sz="half" idx="10"/>
          </p:nvPr>
        </p:nvSpPr>
        <p:spPr/>
        <p:txBody>
          <a:bodyPr/>
          <a:lstStyle/>
          <a:p>
            <a:fld id="{9183ED1D-4783-F849-8CFE-A7712EC6F304}" type="datetimeFigureOut">
              <a:rPr lang="en-US" smtClean="0"/>
              <a:t>2/23/2024</a:t>
            </a:fld>
            <a:endParaRPr lang="en-US"/>
          </a:p>
        </p:txBody>
      </p:sp>
      <p:sp>
        <p:nvSpPr>
          <p:cNvPr id="6" name="Footer Placeholder 5">
            <a:extLst>
              <a:ext uri="{FF2B5EF4-FFF2-40B4-BE49-F238E27FC236}">
                <a16:creationId xmlns:a16="http://schemas.microsoft.com/office/drawing/2014/main" id="{6E7CE75F-A1CB-F043-B2EC-A120B5A2A0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A02FA1-A8F7-1049-8ADC-6F007BCB5969}"/>
              </a:ext>
            </a:extLst>
          </p:cNvPr>
          <p:cNvSpPr>
            <a:spLocks noGrp="1"/>
          </p:cNvSpPr>
          <p:nvPr>
            <p:ph type="sldNum" sz="quarter" idx="12"/>
          </p:nvPr>
        </p:nvSpPr>
        <p:spPr/>
        <p:txBody>
          <a:bodyPr/>
          <a:lstStyle/>
          <a:p>
            <a:fld id="{F4BF39F9-F9B4-6F42-8FBB-EEFCBE9A1F23}" type="slidenum">
              <a:rPr lang="en-US" smtClean="0"/>
              <a:t>‹#›</a:t>
            </a:fld>
            <a:endParaRPr lang="en-US"/>
          </a:p>
        </p:txBody>
      </p:sp>
    </p:spTree>
    <p:extLst>
      <p:ext uri="{BB962C8B-B14F-4D97-AF65-F5344CB8AC3E}">
        <p14:creationId xmlns:p14="http://schemas.microsoft.com/office/powerpoint/2010/main" val="26077809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CBF02-E663-6B43-9225-7E32F24AF2A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295040-4014-724C-85C5-F0CE4EC31E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2DEE85-A649-E542-863C-B5A7507D5853}"/>
              </a:ext>
            </a:extLst>
          </p:cNvPr>
          <p:cNvSpPr>
            <a:spLocks noGrp="1"/>
          </p:cNvSpPr>
          <p:nvPr>
            <p:ph type="dt" sz="half" idx="10"/>
          </p:nvPr>
        </p:nvSpPr>
        <p:spPr/>
        <p:txBody>
          <a:bodyPr/>
          <a:lstStyle/>
          <a:p>
            <a:fld id="{9183ED1D-4783-F849-8CFE-A7712EC6F304}" type="datetimeFigureOut">
              <a:rPr lang="en-US" smtClean="0"/>
              <a:t>2/23/2024</a:t>
            </a:fld>
            <a:endParaRPr lang="en-US"/>
          </a:p>
        </p:txBody>
      </p:sp>
      <p:sp>
        <p:nvSpPr>
          <p:cNvPr id="5" name="Footer Placeholder 4">
            <a:extLst>
              <a:ext uri="{FF2B5EF4-FFF2-40B4-BE49-F238E27FC236}">
                <a16:creationId xmlns:a16="http://schemas.microsoft.com/office/drawing/2014/main" id="{0BC34A10-6725-BA41-B545-CDB40250FD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B683F2-F804-2446-A2C0-50BDEA5A579A}"/>
              </a:ext>
            </a:extLst>
          </p:cNvPr>
          <p:cNvSpPr>
            <a:spLocks noGrp="1"/>
          </p:cNvSpPr>
          <p:nvPr>
            <p:ph type="sldNum" sz="quarter" idx="12"/>
          </p:nvPr>
        </p:nvSpPr>
        <p:spPr/>
        <p:txBody>
          <a:bodyPr/>
          <a:lstStyle/>
          <a:p>
            <a:fld id="{F4BF39F9-F9B4-6F42-8FBB-EEFCBE9A1F23}" type="slidenum">
              <a:rPr lang="en-US" smtClean="0"/>
              <a:t>‹#›</a:t>
            </a:fld>
            <a:endParaRPr lang="en-US"/>
          </a:p>
        </p:txBody>
      </p:sp>
    </p:spTree>
    <p:extLst>
      <p:ext uri="{BB962C8B-B14F-4D97-AF65-F5344CB8AC3E}">
        <p14:creationId xmlns:p14="http://schemas.microsoft.com/office/powerpoint/2010/main" val="23908264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E14CDF-2A42-614D-9258-35D20E297088}"/>
              </a:ext>
            </a:extLst>
          </p:cNvPr>
          <p:cNvSpPr>
            <a:spLocks noGrp="1"/>
          </p:cNvSpPr>
          <p:nvPr>
            <p:ph type="title" orient="vert"/>
          </p:nvPr>
        </p:nvSpPr>
        <p:spPr>
          <a:xfrm>
            <a:off x="8724900" y="1200512"/>
            <a:ext cx="2628900" cy="494556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36E5925-06A8-A94F-B656-369DB67DDBAE}"/>
              </a:ext>
            </a:extLst>
          </p:cNvPr>
          <p:cNvSpPr>
            <a:spLocks noGrp="1"/>
          </p:cNvSpPr>
          <p:nvPr>
            <p:ph type="body" orient="vert" idx="1"/>
          </p:nvPr>
        </p:nvSpPr>
        <p:spPr>
          <a:xfrm>
            <a:off x="320040" y="1200512"/>
            <a:ext cx="8252459" cy="4945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91066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Guidelines - Reference Only">
    <p:spTree>
      <p:nvGrpSpPr>
        <p:cNvPr id="1" name=""/>
        <p:cNvGrpSpPr/>
        <p:nvPr/>
      </p:nvGrpSpPr>
      <p:grpSpPr>
        <a:xfrm>
          <a:off x="0" y="0"/>
          <a:ext cx="0" cy="0"/>
          <a:chOff x="0" y="0"/>
          <a:chExt cx="0" cy="0"/>
        </a:xfrm>
      </p:grpSpPr>
      <p:sp>
        <p:nvSpPr>
          <p:cNvPr id="15" name="TextBox 14"/>
          <p:cNvSpPr txBox="1"/>
          <p:nvPr userDrawn="1"/>
        </p:nvSpPr>
        <p:spPr>
          <a:xfrm>
            <a:off x="385011" y="1698547"/>
            <a:ext cx="11219935" cy="3739485"/>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dirty="0">
                <a:latin typeface="Calibri" panose="020F0502020204030204" pitchFamily="34" charset="0"/>
              </a:rPr>
              <a:t>Include multiyear data when possible and connect the dots with succinct comments in bullet-point form</a:t>
            </a:r>
          </a:p>
          <a:p>
            <a:pPr marL="342900" indent="-342900">
              <a:lnSpc>
                <a:spcPct val="150000"/>
              </a:lnSpc>
              <a:buFont typeface="Arial" panose="020B0604020202020204" pitchFamily="34" charset="0"/>
              <a:buChar char="•"/>
            </a:pPr>
            <a:r>
              <a:rPr lang="en-US" dirty="0">
                <a:latin typeface="Calibri" panose="020F0502020204030204" pitchFamily="34" charset="0"/>
              </a:rPr>
              <a:t>Last slide is a conclusion, e.g. the significance of what we’ve done, are going to do, recommend as next steps</a:t>
            </a:r>
          </a:p>
          <a:p>
            <a:pPr marL="342900" indent="-342900">
              <a:lnSpc>
                <a:spcPct val="150000"/>
              </a:lnSpc>
              <a:buFont typeface="Arial" panose="020B0604020202020204" pitchFamily="34" charset="0"/>
              <a:buChar char="•"/>
            </a:pPr>
            <a:r>
              <a:rPr lang="en-US" dirty="0">
                <a:latin typeface="Calibri" panose="020F0502020204030204" pitchFamily="34" charset="0"/>
              </a:rPr>
              <a:t>Include a call to action for questions as part of closing.</a:t>
            </a:r>
          </a:p>
          <a:p>
            <a:pPr marL="342900" marR="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800" b="0" i="0" kern="1200" dirty="0">
                <a:solidFill>
                  <a:schemeClr val="tx1"/>
                </a:solidFill>
                <a:effectLst/>
                <a:latin typeface="+mn-lt"/>
                <a:ea typeface="+mn-ea"/>
                <a:cs typeface="+mn-cs"/>
              </a:rPr>
              <a:t>Smile, make eye contact, keep your head up</a:t>
            </a:r>
          </a:p>
          <a:p>
            <a:pPr marL="342900" marR="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dirty="0">
                <a:latin typeface="Calibri" panose="020F0502020204030204" pitchFamily="34" charset="0"/>
              </a:rPr>
              <a:t> </a:t>
            </a:r>
            <a:r>
              <a:rPr lang="en-US" sz="1800" b="0" i="0" kern="1200" dirty="0">
                <a:solidFill>
                  <a:schemeClr val="tx1"/>
                </a:solidFill>
                <a:effectLst/>
                <a:latin typeface="+mn-lt"/>
                <a:ea typeface="+mn-ea"/>
                <a:cs typeface="+mn-cs"/>
              </a:rPr>
              <a:t>Tell stories, don’t just read slides</a:t>
            </a:r>
            <a:endParaRPr lang="en-US" dirty="0">
              <a:latin typeface="Calibri" panose="020F0502020204030204" pitchFamily="34" charset="0"/>
            </a:endParaRPr>
          </a:p>
          <a:p>
            <a:pPr marL="342900" indent="-342900">
              <a:lnSpc>
                <a:spcPct val="150000"/>
              </a:lnSpc>
              <a:buFont typeface="Arial" panose="020B0604020202020204" pitchFamily="34" charset="0"/>
              <a:buChar char="•"/>
            </a:pPr>
            <a:r>
              <a:rPr lang="en-US" dirty="0">
                <a:latin typeface="Calibri" panose="020F0502020204030204" pitchFamily="34" charset="0"/>
              </a:rPr>
              <a:t>Additional UNT System style guidelines available online at: </a:t>
            </a:r>
            <a:r>
              <a:rPr lang="en-US" dirty="0">
                <a:latin typeface="Calibri" panose="020F0502020204030204" pitchFamily="34" charset="0"/>
                <a:hlinkClick r:id="rId2"/>
              </a:rPr>
              <a:t>http://www.untsystem.edu/about-us/branding-communication-guide/brand-identity-communications-guide</a:t>
            </a:r>
            <a:r>
              <a:rPr lang="en-US" dirty="0">
                <a:latin typeface="Calibri" panose="020F0502020204030204" pitchFamily="34" charset="0"/>
              </a:rPr>
              <a:t> </a:t>
            </a:r>
          </a:p>
          <a:p>
            <a:pPr fontAlgn="base"/>
            <a:endParaRPr lang="en-US" dirty="0">
              <a:latin typeface="Calibri" panose="020F0502020204030204" pitchFamily="34" charset="0"/>
            </a:endParaRPr>
          </a:p>
          <a:p>
            <a:endParaRPr lang="en-US" sz="3000" dirty="0">
              <a:latin typeface="Calibri" panose="020F0502020204030204" pitchFamily="34" charset="0"/>
            </a:endParaRPr>
          </a:p>
        </p:txBody>
      </p:sp>
      <p:sp>
        <p:nvSpPr>
          <p:cNvPr id="16" name="Title 1"/>
          <p:cNvSpPr>
            <a:spLocks noGrp="1"/>
          </p:cNvSpPr>
          <p:nvPr>
            <p:ph type="title" hasCustomPrompt="1"/>
          </p:nvPr>
        </p:nvSpPr>
        <p:spPr>
          <a:xfrm>
            <a:off x="385011" y="431970"/>
            <a:ext cx="9887993" cy="717226"/>
          </a:xfrm>
          <a:prstGeom prst="rect">
            <a:avLst/>
          </a:prstGeom>
        </p:spPr>
        <p:txBody>
          <a:bodyPr/>
          <a:lstStyle>
            <a:lvl1pPr>
              <a:defRPr sz="4000">
                <a:latin typeface="Arial" panose="020B0604020202020204" pitchFamily="34" charset="0"/>
                <a:cs typeface="Arial" panose="020B0604020202020204" pitchFamily="34" charset="0"/>
              </a:defRPr>
            </a:lvl1pPr>
          </a:lstStyle>
          <a:p>
            <a:r>
              <a:rPr lang="en-US"/>
              <a:t>Content Guidelines</a:t>
            </a:r>
            <a:endParaRPr lang="en-US" dirty="0"/>
          </a:p>
        </p:txBody>
      </p:sp>
      <p:pic>
        <p:nvPicPr>
          <p:cNvPr id="4" name="Picture 3">
            <a:extLst>
              <a:ext uri="{FF2B5EF4-FFF2-40B4-BE49-F238E27FC236}">
                <a16:creationId xmlns:a16="http://schemas.microsoft.com/office/drawing/2014/main" id="{9F02EB92-99CD-F849-8A01-00F9B982705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25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UNTHSC Title Slid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15528C8-D50F-B046-B0CE-04CBF02BA6B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221809588"/>
      </p:ext>
    </p:extLst>
  </p:cSld>
  <p:clrMapOvr>
    <a:masterClrMapping/>
  </p:clrMapOvr>
  <mc:AlternateContent xmlns:mc="http://schemas.openxmlformats.org/markup-compatibility/2006" xmlns:p14="http://schemas.microsoft.com/office/powerpoint/2010/main">
    <mc:Choice Requires="p14">
      <p:transition spd="slow" p14:dur="225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UNTHSC Blank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15CC88D-1528-2F4E-9300-E0260FC969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710189804"/>
      </p:ext>
    </p:extLst>
  </p:cSld>
  <p:clrMapOvr>
    <a:masterClrMapping/>
  </p:clrMapOvr>
  <mc:AlternateContent xmlns:mc="http://schemas.openxmlformats.org/markup-compatibility/2006" xmlns:p14="http://schemas.microsoft.com/office/powerpoint/2010/main">
    <mc:Choice Requires="p14">
      <p:transition spd="slow" p14:dur="225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UNTHSC Open/Close Slid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E442030-9652-124D-B3D1-4F2744EBC35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346466980"/>
      </p:ext>
    </p:extLst>
  </p:cSld>
  <p:clrMapOvr>
    <a:masterClrMapping/>
  </p:clrMapOvr>
  <mc:AlternateContent xmlns:mc="http://schemas.openxmlformats.org/markup-compatibility/2006" xmlns:p14="http://schemas.microsoft.com/office/powerpoint/2010/main">
    <mc:Choice Requires="p14">
      <p:transition spd="slow" p14:dur="225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UNTHSC Open/Clos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6B123A9-BE5A-704F-A723-42AF0E8638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25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D0B89-DD47-FF41-8699-5EB4951660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E3C43C7-4E22-8F49-A632-FB4A27935B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EF23327-69CA-6C4F-82E6-F7E0B0B6606D}"/>
              </a:ext>
            </a:extLst>
          </p:cNvPr>
          <p:cNvSpPr>
            <a:spLocks noGrp="1"/>
          </p:cNvSpPr>
          <p:nvPr>
            <p:ph type="dt" sz="half" idx="10"/>
          </p:nvPr>
        </p:nvSpPr>
        <p:spPr/>
        <p:txBody>
          <a:bodyPr/>
          <a:lstStyle/>
          <a:p>
            <a:fld id="{9183ED1D-4783-F849-8CFE-A7712EC6F304}" type="datetimeFigureOut">
              <a:rPr lang="en-US" smtClean="0"/>
              <a:t>2/23/2024</a:t>
            </a:fld>
            <a:endParaRPr lang="en-US"/>
          </a:p>
        </p:txBody>
      </p:sp>
      <p:sp>
        <p:nvSpPr>
          <p:cNvPr id="5" name="Footer Placeholder 4">
            <a:extLst>
              <a:ext uri="{FF2B5EF4-FFF2-40B4-BE49-F238E27FC236}">
                <a16:creationId xmlns:a16="http://schemas.microsoft.com/office/drawing/2014/main" id="{052E2118-A7E4-BC4A-8E97-99BD99E859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AB2C65-55E0-F243-869B-EBDBDAD29B8A}"/>
              </a:ext>
            </a:extLst>
          </p:cNvPr>
          <p:cNvSpPr>
            <a:spLocks noGrp="1"/>
          </p:cNvSpPr>
          <p:nvPr>
            <p:ph type="sldNum" sz="quarter" idx="12"/>
          </p:nvPr>
        </p:nvSpPr>
        <p:spPr/>
        <p:txBody>
          <a:bodyPr/>
          <a:lstStyle/>
          <a:p>
            <a:fld id="{F4BF39F9-F9B4-6F42-8FBB-EEFCBE9A1F23}" type="slidenum">
              <a:rPr lang="en-US" smtClean="0"/>
              <a:t>‹#›</a:t>
            </a:fld>
            <a:endParaRPr lang="en-US"/>
          </a:p>
        </p:txBody>
      </p:sp>
    </p:spTree>
    <p:extLst>
      <p:ext uri="{BB962C8B-B14F-4D97-AF65-F5344CB8AC3E}">
        <p14:creationId xmlns:p14="http://schemas.microsoft.com/office/powerpoint/2010/main" val="2106369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D5ACF-08C0-D84F-97AB-3144A02039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83AF86-EA23-EC4A-B6A9-68C72205ED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7F082A-CAB1-1247-B1FC-C6B63B3455AD}"/>
              </a:ext>
            </a:extLst>
          </p:cNvPr>
          <p:cNvSpPr>
            <a:spLocks noGrp="1"/>
          </p:cNvSpPr>
          <p:nvPr>
            <p:ph type="dt" sz="half" idx="10"/>
          </p:nvPr>
        </p:nvSpPr>
        <p:spPr/>
        <p:txBody>
          <a:bodyPr/>
          <a:lstStyle/>
          <a:p>
            <a:fld id="{9183ED1D-4783-F849-8CFE-A7712EC6F304}" type="datetimeFigureOut">
              <a:rPr lang="en-US" smtClean="0"/>
              <a:t>2/23/2024</a:t>
            </a:fld>
            <a:endParaRPr lang="en-US"/>
          </a:p>
        </p:txBody>
      </p:sp>
      <p:sp>
        <p:nvSpPr>
          <p:cNvPr id="5" name="Footer Placeholder 4">
            <a:extLst>
              <a:ext uri="{FF2B5EF4-FFF2-40B4-BE49-F238E27FC236}">
                <a16:creationId xmlns:a16="http://schemas.microsoft.com/office/drawing/2014/main" id="{EA819E28-4FAC-E74E-894A-D8FE730973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DF7567-1952-DC4A-8CD6-BD98B4957665}"/>
              </a:ext>
            </a:extLst>
          </p:cNvPr>
          <p:cNvSpPr>
            <a:spLocks noGrp="1"/>
          </p:cNvSpPr>
          <p:nvPr>
            <p:ph type="sldNum" sz="quarter" idx="12"/>
          </p:nvPr>
        </p:nvSpPr>
        <p:spPr/>
        <p:txBody>
          <a:bodyPr/>
          <a:lstStyle/>
          <a:p>
            <a:fld id="{F4BF39F9-F9B4-6F42-8FBB-EEFCBE9A1F23}" type="slidenum">
              <a:rPr lang="en-US" smtClean="0"/>
              <a:t>‹#›</a:t>
            </a:fld>
            <a:endParaRPr lang="en-US"/>
          </a:p>
        </p:txBody>
      </p:sp>
    </p:spTree>
    <p:extLst>
      <p:ext uri="{BB962C8B-B14F-4D97-AF65-F5344CB8AC3E}">
        <p14:creationId xmlns:p14="http://schemas.microsoft.com/office/powerpoint/2010/main" val="3482209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814D0-88D2-524C-A559-67F522FC5E77}"/>
              </a:ext>
            </a:extLst>
          </p:cNvPr>
          <p:cNvSpPr>
            <a:spLocks noGrp="1"/>
          </p:cNvSpPr>
          <p:nvPr>
            <p:ph type="title"/>
          </p:nvPr>
        </p:nvSpPr>
        <p:spPr>
          <a:xfrm>
            <a:off x="831850" y="1311321"/>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A23D104-45CE-B74D-BF6E-D3014FA80C63}"/>
              </a:ext>
            </a:extLst>
          </p:cNvPr>
          <p:cNvSpPr>
            <a:spLocks noGrp="1"/>
          </p:cNvSpPr>
          <p:nvPr>
            <p:ph type="body" idx="1"/>
          </p:nvPr>
        </p:nvSpPr>
        <p:spPr>
          <a:xfrm>
            <a:off x="831850" y="429455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9D6A04D-CE9B-2344-934E-D6195F80351B}"/>
              </a:ext>
            </a:extLst>
          </p:cNvPr>
          <p:cNvSpPr>
            <a:spLocks noGrp="1"/>
          </p:cNvSpPr>
          <p:nvPr>
            <p:ph type="dt" sz="half" idx="10"/>
          </p:nvPr>
        </p:nvSpPr>
        <p:spPr/>
        <p:txBody>
          <a:bodyPr/>
          <a:lstStyle/>
          <a:p>
            <a:fld id="{9183ED1D-4783-F849-8CFE-A7712EC6F304}" type="datetimeFigureOut">
              <a:rPr lang="en-US" smtClean="0"/>
              <a:t>2/23/2024</a:t>
            </a:fld>
            <a:endParaRPr lang="en-US"/>
          </a:p>
        </p:txBody>
      </p:sp>
      <p:sp>
        <p:nvSpPr>
          <p:cNvPr id="5" name="Footer Placeholder 4">
            <a:extLst>
              <a:ext uri="{FF2B5EF4-FFF2-40B4-BE49-F238E27FC236}">
                <a16:creationId xmlns:a16="http://schemas.microsoft.com/office/drawing/2014/main" id="{EFA87FF2-11DF-E744-85B5-1F7016DC5C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9A317-CA73-5D4B-900F-5F1888CA75EA}"/>
              </a:ext>
            </a:extLst>
          </p:cNvPr>
          <p:cNvSpPr>
            <a:spLocks noGrp="1"/>
          </p:cNvSpPr>
          <p:nvPr>
            <p:ph type="sldNum" sz="quarter" idx="12"/>
          </p:nvPr>
        </p:nvSpPr>
        <p:spPr/>
        <p:txBody>
          <a:bodyPr/>
          <a:lstStyle/>
          <a:p>
            <a:fld id="{F4BF39F9-F9B4-6F42-8FBB-EEFCBE9A1F23}" type="slidenum">
              <a:rPr lang="en-US" smtClean="0"/>
              <a:t>‹#›</a:t>
            </a:fld>
            <a:endParaRPr lang="en-US"/>
          </a:p>
        </p:txBody>
      </p:sp>
    </p:spTree>
    <p:extLst>
      <p:ext uri="{BB962C8B-B14F-4D97-AF65-F5344CB8AC3E}">
        <p14:creationId xmlns:p14="http://schemas.microsoft.com/office/powerpoint/2010/main" val="32825541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image" Target="../media/image3.emf"/><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1445582"/>
      </p:ext>
    </p:extLst>
  </p:cSld>
  <p:clrMap bg1="lt1" tx1="dk1" bg2="lt2" tx2="dk2" accent1="accent1" accent2="accent2" accent3="accent3" accent4="accent4" accent5="accent5" accent6="accent6" hlink="hlink" folHlink="folHlink"/>
  <p:sldLayoutIdLst>
    <p:sldLayoutId id="2147483655" r:id="rId1"/>
    <p:sldLayoutId id="2147483711" r:id="rId2"/>
    <p:sldLayoutId id="2147483709" r:id="rId3"/>
    <p:sldLayoutId id="2147483689" r:id="rId4"/>
    <p:sldLayoutId id="2147483690" r:id="rId5"/>
    <p:sldLayoutId id="2147483712" r:id="rId6"/>
  </p:sldLayoutIdLst>
  <mc:AlternateContent xmlns:mc="http://schemas.openxmlformats.org/markup-compatibility/2006" xmlns:p14="http://schemas.microsoft.com/office/powerpoint/2010/main">
    <mc:Choice Requires="p14">
      <p:transition spd="slow" p14:dur="2250">
        <p14:prism/>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51BFE60A-6261-9C41-9A25-D2AD67261CC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CEACA5B6-626C-9A41-AB8D-0DBD5292659F}"/>
              </a:ext>
            </a:extLst>
          </p:cNvPr>
          <p:cNvSpPr>
            <a:spLocks noGrp="1"/>
          </p:cNvSpPr>
          <p:nvPr>
            <p:ph type="title"/>
          </p:nvPr>
        </p:nvSpPr>
        <p:spPr>
          <a:xfrm>
            <a:off x="838200" y="1227258"/>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60B3A3A-72B1-0242-980F-C6AEC0856C4A}"/>
              </a:ext>
            </a:extLst>
          </p:cNvPr>
          <p:cNvSpPr>
            <a:spLocks noGrp="1"/>
          </p:cNvSpPr>
          <p:nvPr>
            <p:ph type="body" idx="1"/>
          </p:nvPr>
        </p:nvSpPr>
        <p:spPr>
          <a:xfrm>
            <a:off x="838200" y="2687758"/>
            <a:ext cx="10515600" cy="30860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B325C0-41F4-4B43-AC2F-12765F908B39}"/>
              </a:ext>
            </a:extLst>
          </p:cNvPr>
          <p:cNvSpPr>
            <a:spLocks noGrp="1"/>
          </p:cNvSpPr>
          <p:nvPr>
            <p:ph type="dt" sz="half" idx="2"/>
          </p:nvPr>
        </p:nvSpPr>
        <p:spPr>
          <a:xfrm>
            <a:off x="838200" y="5925247"/>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83ED1D-4783-F849-8CFE-A7712EC6F304}" type="datetimeFigureOut">
              <a:rPr lang="en-US" smtClean="0"/>
              <a:t>2/23/2024</a:t>
            </a:fld>
            <a:endParaRPr lang="en-US"/>
          </a:p>
        </p:txBody>
      </p:sp>
      <p:sp>
        <p:nvSpPr>
          <p:cNvPr id="5" name="Footer Placeholder 4">
            <a:extLst>
              <a:ext uri="{FF2B5EF4-FFF2-40B4-BE49-F238E27FC236}">
                <a16:creationId xmlns:a16="http://schemas.microsoft.com/office/drawing/2014/main" id="{AF2C0782-78C2-D743-B2B9-C2D12B7FFC0F}"/>
              </a:ext>
            </a:extLst>
          </p:cNvPr>
          <p:cNvSpPr>
            <a:spLocks noGrp="1"/>
          </p:cNvSpPr>
          <p:nvPr>
            <p:ph type="ftr" sz="quarter" idx="3"/>
          </p:nvPr>
        </p:nvSpPr>
        <p:spPr>
          <a:xfrm>
            <a:off x="4038600" y="5925247"/>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51BA435-F879-BA43-B311-7882D9CDE5AA}"/>
              </a:ext>
            </a:extLst>
          </p:cNvPr>
          <p:cNvSpPr>
            <a:spLocks noGrp="1"/>
          </p:cNvSpPr>
          <p:nvPr>
            <p:ph type="sldNum" sz="quarter" idx="4"/>
          </p:nvPr>
        </p:nvSpPr>
        <p:spPr>
          <a:xfrm>
            <a:off x="8610600" y="5925247"/>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F39F9-F9B4-6F42-8FBB-EEFCBE9A1F23}" type="slidenum">
              <a:rPr lang="en-US" smtClean="0"/>
              <a:t>‹#›</a:t>
            </a:fld>
            <a:endParaRPr lang="en-US"/>
          </a:p>
        </p:txBody>
      </p:sp>
    </p:spTree>
    <p:extLst>
      <p:ext uri="{BB962C8B-B14F-4D97-AF65-F5344CB8AC3E}">
        <p14:creationId xmlns:p14="http://schemas.microsoft.com/office/powerpoint/2010/main" val="59900234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www.unthsc.edu/letstalk" TargetMode="External"/><Relationship Id="rId2" Type="http://schemas.openxmlformats.org/officeDocument/2006/relationships/hyperlink" Target="mailto:Maureen.McGuinness@untsystem.edu"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hyperlink" Target="http://www.unthsc.edu/police" TargetMode="Externa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hyperlink" Target="http://www.victimsofcrime.org/" TargetMode="Externa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hyperlink" Target="http://www.unthsc.edu/police" TargetMode="Externa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hyperlink" Target="https://www.unthsc.edu/police/abandoned-property-list/clery-act/"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hyperlink" Target="mailto:CareTeam@unthsc.edu" TargetMode="External"/><Relationship Id="rId7" Type="http://schemas.openxmlformats.org/officeDocument/2006/relationships/hyperlink" Target="https://www.unthsc.edu/police/abandoned-property-list/clery-act/" TargetMode="External"/><Relationship Id="rId2" Type="http://schemas.openxmlformats.org/officeDocument/2006/relationships/hyperlink" Target="https://www.unthsc.edu/police/" TargetMode="External"/><Relationship Id="rId1" Type="http://schemas.openxmlformats.org/officeDocument/2006/relationships/slideLayout" Target="../slideLayouts/slideLayout5.xml"/><Relationship Id="rId6" Type="http://schemas.openxmlformats.org/officeDocument/2006/relationships/hyperlink" Target="https://www.unthsc.edu/title-ix/" TargetMode="External"/><Relationship Id="rId5" Type="http://schemas.openxmlformats.org/officeDocument/2006/relationships/hyperlink" Target="mailto:Maureen.McGuinness@untsystem.edu" TargetMode="External"/><Relationship Id="rId4" Type="http://schemas.openxmlformats.org/officeDocument/2006/relationships/hyperlink" Target="https://www.unthsc.edu/care-and-civility/care-team/"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a:extLst>
              <a:ext uri="{FF2B5EF4-FFF2-40B4-BE49-F238E27FC236}">
                <a16:creationId xmlns:a16="http://schemas.microsoft.com/office/drawing/2014/main" id="{E988BDCF-1C0C-3442-8D84-CC99E2BA974E}"/>
              </a:ext>
            </a:extLst>
          </p:cNvPr>
          <p:cNvSpPr txBox="1">
            <a:spLocks/>
          </p:cNvSpPr>
          <p:nvPr/>
        </p:nvSpPr>
        <p:spPr>
          <a:xfrm>
            <a:off x="638355" y="2254649"/>
            <a:ext cx="11300603" cy="289752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r>
              <a:rPr lang="en-US" b="1" dirty="0">
                <a:solidFill>
                  <a:schemeClr val="tx1">
                    <a:lumMod val="50000"/>
                    <a:lumOff val="50000"/>
                  </a:schemeClr>
                </a:solidFill>
                <a:latin typeface="Helvetica" charset="0"/>
                <a:ea typeface="Helvetica" charset="0"/>
                <a:cs typeface="Helvetica" charset="0"/>
              </a:rPr>
              <a:t>Campus Security Authority Training 2024</a:t>
            </a:r>
          </a:p>
          <a:p>
            <a:pPr algn="ctr">
              <a:lnSpc>
                <a:spcPct val="150000"/>
              </a:lnSpc>
            </a:pPr>
            <a:r>
              <a:rPr lang="en-US" sz="3600" b="1" dirty="0">
                <a:solidFill>
                  <a:srgbClr val="253746"/>
                </a:solidFill>
                <a:latin typeface="Helvetica" charset="0"/>
                <a:ea typeface="Helvetica" charset="0"/>
                <a:cs typeface="Helvetica" charset="0"/>
              </a:rPr>
              <a:t>Division of Student Affairs </a:t>
            </a:r>
            <a:endParaRPr lang="en-US" sz="3200" b="1" dirty="0">
              <a:solidFill>
                <a:srgbClr val="253746"/>
              </a:solidFill>
              <a:latin typeface="Helvetica" charset="0"/>
              <a:ea typeface="Helvetica" charset="0"/>
              <a:cs typeface="Helvetica" charset="0"/>
            </a:endParaRPr>
          </a:p>
        </p:txBody>
      </p:sp>
    </p:spTree>
    <p:extLst>
      <p:ext uri="{BB962C8B-B14F-4D97-AF65-F5344CB8AC3E}">
        <p14:creationId xmlns:p14="http://schemas.microsoft.com/office/powerpoint/2010/main" val="1453636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D1B693-0946-B944-8F41-5FB4DEDF9BDB}"/>
              </a:ext>
            </a:extLst>
          </p:cNvPr>
          <p:cNvSpPr txBox="1">
            <a:spLocks/>
          </p:cNvSpPr>
          <p:nvPr/>
        </p:nvSpPr>
        <p:spPr>
          <a:xfrm>
            <a:off x="687247" y="172721"/>
            <a:ext cx="10817506" cy="88391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US" b="1" dirty="0"/>
              <a:t>CSA</a:t>
            </a:r>
            <a:r>
              <a:rPr lang="en-US" dirty="0"/>
              <a:t> Responsibilities</a:t>
            </a:r>
            <a:endParaRPr lang="en-US" b="1" dirty="0">
              <a:solidFill>
                <a:srgbClr val="253746"/>
              </a:solidFill>
              <a:latin typeface="Helvetica" charset="0"/>
              <a:ea typeface="Helvetica" charset="0"/>
              <a:cs typeface="Helvetica" charset="0"/>
            </a:endParaRPr>
          </a:p>
        </p:txBody>
      </p:sp>
      <p:sp>
        <p:nvSpPr>
          <p:cNvPr id="6" name="Content Placeholder 2"/>
          <p:cNvSpPr txBox="1">
            <a:spLocks/>
          </p:cNvSpPr>
          <p:nvPr/>
        </p:nvSpPr>
        <p:spPr bwMode="auto">
          <a:xfrm>
            <a:off x="497216" y="1220638"/>
            <a:ext cx="11476247"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287338" indent="-287338" algn="l" rtl="0" eaLnBrk="0" fontAlgn="base" hangingPunct="0">
              <a:spcBef>
                <a:spcPct val="20000"/>
              </a:spcBef>
              <a:spcAft>
                <a:spcPct val="0"/>
              </a:spcAft>
              <a:buClr>
                <a:srgbClr val="007233"/>
              </a:buClr>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lr>
                <a:srgbClr val="007233"/>
              </a:buClr>
              <a:buChar char="•"/>
              <a:defRPr sz="2800">
                <a:solidFill>
                  <a:srgbClr val="000000"/>
                </a:solidFill>
                <a:latin typeface="+mn-lt"/>
              </a:defRPr>
            </a:lvl2pPr>
            <a:lvl3pPr marL="1143000" indent="-228600" algn="l" rtl="0" eaLnBrk="0" fontAlgn="base" hangingPunct="0">
              <a:spcBef>
                <a:spcPct val="20000"/>
              </a:spcBef>
              <a:spcAft>
                <a:spcPct val="0"/>
              </a:spcAft>
              <a:buClr>
                <a:srgbClr val="007233"/>
              </a:buClr>
              <a:buChar char="•"/>
              <a:defRPr sz="2400">
                <a:solidFill>
                  <a:srgbClr val="000000"/>
                </a:solidFill>
                <a:latin typeface="+mn-lt"/>
              </a:defRPr>
            </a:lvl3pPr>
            <a:lvl4pPr marL="1600200" indent="-228600" algn="l" rtl="0" eaLnBrk="0" fontAlgn="base" hangingPunct="0">
              <a:spcBef>
                <a:spcPct val="20000"/>
              </a:spcBef>
              <a:spcAft>
                <a:spcPct val="0"/>
              </a:spcAft>
              <a:buClr>
                <a:srgbClr val="007233"/>
              </a:buClr>
              <a:buChar char="•"/>
              <a:defRPr sz="2000">
                <a:solidFill>
                  <a:srgbClr val="000000"/>
                </a:solidFill>
                <a:latin typeface="+mn-lt"/>
              </a:defRPr>
            </a:lvl4pPr>
            <a:lvl5pPr marL="2057400" indent="-228600" algn="l" rtl="0" eaLnBrk="0" fontAlgn="base" hangingPunct="0">
              <a:spcBef>
                <a:spcPct val="20000"/>
              </a:spcBef>
              <a:spcAft>
                <a:spcPct val="0"/>
              </a:spcAft>
              <a:buClr>
                <a:srgbClr val="007233"/>
              </a:buClr>
              <a:buChar char="•"/>
              <a:defRPr sz="2000">
                <a:solidFill>
                  <a:srgbClr val="000000"/>
                </a:solidFill>
                <a:latin typeface="+mn-lt"/>
              </a:defRPr>
            </a:lvl5pPr>
            <a:lvl6pPr marL="2514600" indent="-228600" algn="l" rtl="0" fontAlgn="base">
              <a:spcBef>
                <a:spcPct val="20000"/>
              </a:spcBef>
              <a:spcAft>
                <a:spcPct val="0"/>
              </a:spcAft>
              <a:buClr>
                <a:srgbClr val="FFFF00"/>
              </a:buClr>
              <a:buChar char="•"/>
              <a:defRPr sz="2000">
                <a:solidFill>
                  <a:schemeClr val="tx1"/>
                </a:solidFill>
                <a:latin typeface="+mn-lt"/>
              </a:defRPr>
            </a:lvl6pPr>
            <a:lvl7pPr marL="2971800" indent="-228600" algn="l" rtl="0" fontAlgn="base">
              <a:spcBef>
                <a:spcPct val="20000"/>
              </a:spcBef>
              <a:spcAft>
                <a:spcPct val="0"/>
              </a:spcAft>
              <a:buClr>
                <a:srgbClr val="FFFF00"/>
              </a:buClr>
              <a:buChar char="•"/>
              <a:defRPr sz="2000">
                <a:solidFill>
                  <a:schemeClr val="tx1"/>
                </a:solidFill>
                <a:latin typeface="+mn-lt"/>
              </a:defRPr>
            </a:lvl7pPr>
            <a:lvl8pPr marL="3429000" indent="-228600" algn="l" rtl="0" fontAlgn="base">
              <a:spcBef>
                <a:spcPct val="20000"/>
              </a:spcBef>
              <a:spcAft>
                <a:spcPct val="0"/>
              </a:spcAft>
              <a:buClr>
                <a:srgbClr val="FFFF00"/>
              </a:buClr>
              <a:buChar char="•"/>
              <a:defRPr sz="2000">
                <a:solidFill>
                  <a:schemeClr val="tx1"/>
                </a:solidFill>
                <a:latin typeface="+mn-lt"/>
              </a:defRPr>
            </a:lvl8pPr>
            <a:lvl9pPr marL="3886200" indent="-228600" algn="l" rtl="0" fontAlgn="base">
              <a:spcBef>
                <a:spcPct val="20000"/>
              </a:spcBef>
              <a:spcAft>
                <a:spcPct val="0"/>
              </a:spcAft>
              <a:buClr>
                <a:srgbClr val="FFFF00"/>
              </a:buClr>
              <a:buChar char="•"/>
              <a:defRPr sz="2000">
                <a:solidFill>
                  <a:schemeClr val="tx1"/>
                </a:solidFill>
                <a:latin typeface="+mn-lt"/>
              </a:defRPr>
            </a:lvl9pPr>
          </a:lstStyle>
          <a:p>
            <a:pPr>
              <a:buClrTx/>
            </a:pPr>
            <a:r>
              <a:rPr lang="en-US" sz="2800" dirty="0"/>
              <a:t>CSAs must submit the Crime Statistic Report survey that is sent via email on a quarterly basis from the Division of Student Affairs. However, reports of crime should be made immediately to the HSC Police Department, should they occur.</a:t>
            </a:r>
          </a:p>
        </p:txBody>
      </p:sp>
    </p:spTree>
    <p:extLst>
      <p:ext uri="{BB962C8B-B14F-4D97-AF65-F5344CB8AC3E}">
        <p14:creationId xmlns:p14="http://schemas.microsoft.com/office/powerpoint/2010/main" val="25536520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D1B693-0946-B944-8F41-5FB4DEDF9BDB}"/>
              </a:ext>
            </a:extLst>
          </p:cNvPr>
          <p:cNvSpPr txBox="1">
            <a:spLocks/>
          </p:cNvSpPr>
          <p:nvPr/>
        </p:nvSpPr>
        <p:spPr>
          <a:xfrm>
            <a:off x="687247" y="172721"/>
            <a:ext cx="10817506" cy="88391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US" b="1" dirty="0"/>
              <a:t>CSA Responsibilities</a:t>
            </a:r>
            <a:endParaRPr lang="en-US" b="1" dirty="0">
              <a:solidFill>
                <a:srgbClr val="253746"/>
              </a:solidFill>
              <a:latin typeface="Helvetica" charset="0"/>
              <a:ea typeface="Helvetica" charset="0"/>
              <a:cs typeface="Helvetica" charset="0"/>
            </a:endParaRPr>
          </a:p>
        </p:txBody>
      </p:sp>
      <p:sp>
        <p:nvSpPr>
          <p:cNvPr id="6" name="Content Placeholder 2"/>
          <p:cNvSpPr txBox="1">
            <a:spLocks/>
          </p:cNvSpPr>
          <p:nvPr/>
        </p:nvSpPr>
        <p:spPr bwMode="auto">
          <a:xfrm>
            <a:off x="497216" y="1220638"/>
            <a:ext cx="11476247"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287338" indent="-287338" algn="l" rtl="0" eaLnBrk="0" fontAlgn="base" hangingPunct="0">
              <a:spcBef>
                <a:spcPct val="20000"/>
              </a:spcBef>
              <a:spcAft>
                <a:spcPct val="0"/>
              </a:spcAft>
              <a:buClr>
                <a:srgbClr val="007233"/>
              </a:buClr>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lr>
                <a:srgbClr val="007233"/>
              </a:buClr>
              <a:buChar char="•"/>
              <a:defRPr sz="2800">
                <a:solidFill>
                  <a:srgbClr val="000000"/>
                </a:solidFill>
                <a:latin typeface="+mn-lt"/>
              </a:defRPr>
            </a:lvl2pPr>
            <a:lvl3pPr marL="1143000" indent="-228600" algn="l" rtl="0" eaLnBrk="0" fontAlgn="base" hangingPunct="0">
              <a:spcBef>
                <a:spcPct val="20000"/>
              </a:spcBef>
              <a:spcAft>
                <a:spcPct val="0"/>
              </a:spcAft>
              <a:buClr>
                <a:srgbClr val="007233"/>
              </a:buClr>
              <a:buChar char="•"/>
              <a:defRPr sz="2400">
                <a:solidFill>
                  <a:srgbClr val="000000"/>
                </a:solidFill>
                <a:latin typeface="+mn-lt"/>
              </a:defRPr>
            </a:lvl3pPr>
            <a:lvl4pPr marL="1600200" indent="-228600" algn="l" rtl="0" eaLnBrk="0" fontAlgn="base" hangingPunct="0">
              <a:spcBef>
                <a:spcPct val="20000"/>
              </a:spcBef>
              <a:spcAft>
                <a:spcPct val="0"/>
              </a:spcAft>
              <a:buClr>
                <a:srgbClr val="007233"/>
              </a:buClr>
              <a:buChar char="•"/>
              <a:defRPr sz="2000">
                <a:solidFill>
                  <a:srgbClr val="000000"/>
                </a:solidFill>
                <a:latin typeface="+mn-lt"/>
              </a:defRPr>
            </a:lvl4pPr>
            <a:lvl5pPr marL="2057400" indent="-228600" algn="l" rtl="0" eaLnBrk="0" fontAlgn="base" hangingPunct="0">
              <a:spcBef>
                <a:spcPct val="20000"/>
              </a:spcBef>
              <a:spcAft>
                <a:spcPct val="0"/>
              </a:spcAft>
              <a:buClr>
                <a:srgbClr val="007233"/>
              </a:buClr>
              <a:buChar char="•"/>
              <a:defRPr sz="2000">
                <a:solidFill>
                  <a:srgbClr val="000000"/>
                </a:solidFill>
                <a:latin typeface="+mn-lt"/>
              </a:defRPr>
            </a:lvl5pPr>
            <a:lvl6pPr marL="2514600" indent="-228600" algn="l" rtl="0" fontAlgn="base">
              <a:spcBef>
                <a:spcPct val="20000"/>
              </a:spcBef>
              <a:spcAft>
                <a:spcPct val="0"/>
              </a:spcAft>
              <a:buClr>
                <a:srgbClr val="FFFF00"/>
              </a:buClr>
              <a:buChar char="•"/>
              <a:defRPr sz="2000">
                <a:solidFill>
                  <a:schemeClr val="tx1"/>
                </a:solidFill>
                <a:latin typeface="+mn-lt"/>
              </a:defRPr>
            </a:lvl6pPr>
            <a:lvl7pPr marL="2971800" indent="-228600" algn="l" rtl="0" fontAlgn="base">
              <a:spcBef>
                <a:spcPct val="20000"/>
              </a:spcBef>
              <a:spcAft>
                <a:spcPct val="0"/>
              </a:spcAft>
              <a:buClr>
                <a:srgbClr val="FFFF00"/>
              </a:buClr>
              <a:buChar char="•"/>
              <a:defRPr sz="2000">
                <a:solidFill>
                  <a:schemeClr val="tx1"/>
                </a:solidFill>
                <a:latin typeface="+mn-lt"/>
              </a:defRPr>
            </a:lvl7pPr>
            <a:lvl8pPr marL="3429000" indent="-228600" algn="l" rtl="0" fontAlgn="base">
              <a:spcBef>
                <a:spcPct val="20000"/>
              </a:spcBef>
              <a:spcAft>
                <a:spcPct val="0"/>
              </a:spcAft>
              <a:buClr>
                <a:srgbClr val="FFFF00"/>
              </a:buClr>
              <a:buChar char="•"/>
              <a:defRPr sz="2000">
                <a:solidFill>
                  <a:schemeClr val="tx1"/>
                </a:solidFill>
                <a:latin typeface="+mn-lt"/>
              </a:defRPr>
            </a:lvl8pPr>
            <a:lvl9pPr marL="3886200" indent="-228600" algn="l" rtl="0" fontAlgn="base">
              <a:spcBef>
                <a:spcPct val="20000"/>
              </a:spcBef>
              <a:spcAft>
                <a:spcPct val="0"/>
              </a:spcAft>
              <a:buClr>
                <a:srgbClr val="FFFF00"/>
              </a:buClr>
              <a:buChar char="•"/>
              <a:defRPr sz="2000">
                <a:solidFill>
                  <a:schemeClr val="tx1"/>
                </a:solidFill>
                <a:latin typeface="+mn-lt"/>
              </a:defRPr>
            </a:lvl9pPr>
          </a:lstStyle>
          <a:p>
            <a:pPr>
              <a:buClrTx/>
            </a:pPr>
            <a:r>
              <a:rPr lang="en-US" sz="2800" dirty="0"/>
              <a:t>Incidents may be beyond the CSAs comfort level and it is not the role of the CSA to determine whether or not a crime took place, but only to report it.</a:t>
            </a:r>
          </a:p>
          <a:p>
            <a:pPr>
              <a:buClrTx/>
            </a:pPr>
            <a:r>
              <a:rPr lang="en-US" sz="2800" dirty="0"/>
              <a:t>CSAs may refer victims to trained individuals on campus:</a:t>
            </a:r>
          </a:p>
          <a:p>
            <a:pPr lvl="1">
              <a:buClrTx/>
            </a:pPr>
            <a:r>
              <a:rPr lang="en-US" dirty="0"/>
              <a:t>Title IX Coordinator: Dr. Maureen McGuinness, </a:t>
            </a:r>
            <a:r>
              <a:rPr lang="en-US" dirty="0">
                <a:hlinkClick r:id="rId2"/>
              </a:rPr>
              <a:t>Maureen.McGuinness@untsystem.edu</a:t>
            </a:r>
            <a:r>
              <a:rPr lang="en-US" dirty="0"/>
              <a:t>; SSC 160; (817) 735-5919</a:t>
            </a:r>
          </a:p>
          <a:p>
            <a:pPr lvl="1">
              <a:buClrTx/>
            </a:pPr>
            <a:r>
              <a:rPr lang="en-US" dirty="0"/>
              <a:t>Trust Line: </a:t>
            </a:r>
            <a:r>
              <a:rPr lang="en-US" dirty="0">
                <a:hlinkClick r:id="rId3"/>
              </a:rPr>
              <a:t>www.unthsc.edu/letstalk</a:t>
            </a:r>
            <a:r>
              <a:rPr lang="en-US" dirty="0"/>
              <a:t> or 844-692-6025</a:t>
            </a:r>
          </a:p>
          <a:p>
            <a:pPr lvl="1">
              <a:buClrTx/>
            </a:pPr>
            <a:r>
              <a:rPr lang="en-US" dirty="0"/>
              <a:t>HSC PD: 3600 Mattison Avenue or (817) 735-2210</a:t>
            </a:r>
          </a:p>
        </p:txBody>
      </p:sp>
    </p:spTree>
    <p:extLst>
      <p:ext uri="{BB962C8B-B14F-4D97-AF65-F5344CB8AC3E}">
        <p14:creationId xmlns:p14="http://schemas.microsoft.com/office/powerpoint/2010/main" val="25760989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D1B693-0946-B944-8F41-5FB4DEDF9BDB}"/>
              </a:ext>
            </a:extLst>
          </p:cNvPr>
          <p:cNvSpPr txBox="1">
            <a:spLocks/>
          </p:cNvSpPr>
          <p:nvPr/>
        </p:nvSpPr>
        <p:spPr>
          <a:xfrm>
            <a:off x="687247" y="189974"/>
            <a:ext cx="10817506" cy="88391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US" b="1" dirty="0"/>
              <a:t>CSA Reporting</a:t>
            </a:r>
            <a:endParaRPr lang="en-US" b="1" dirty="0">
              <a:solidFill>
                <a:srgbClr val="253746"/>
              </a:solidFill>
              <a:latin typeface="Helvetica" charset="0"/>
              <a:ea typeface="Helvetica" charset="0"/>
              <a:cs typeface="Helvetica" charset="0"/>
            </a:endParaRPr>
          </a:p>
        </p:txBody>
      </p:sp>
      <p:sp>
        <p:nvSpPr>
          <p:cNvPr id="6" name="Content Placeholder 2"/>
          <p:cNvSpPr txBox="1">
            <a:spLocks/>
          </p:cNvSpPr>
          <p:nvPr/>
        </p:nvSpPr>
        <p:spPr bwMode="auto">
          <a:xfrm>
            <a:off x="497216" y="1220638"/>
            <a:ext cx="11476247"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287338" indent="-287338" algn="l" rtl="0" eaLnBrk="0" fontAlgn="base" hangingPunct="0">
              <a:spcBef>
                <a:spcPct val="20000"/>
              </a:spcBef>
              <a:spcAft>
                <a:spcPct val="0"/>
              </a:spcAft>
              <a:buClr>
                <a:srgbClr val="007233"/>
              </a:buClr>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lr>
                <a:srgbClr val="007233"/>
              </a:buClr>
              <a:buChar char="•"/>
              <a:defRPr sz="2800">
                <a:solidFill>
                  <a:srgbClr val="000000"/>
                </a:solidFill>
                <a:latin typeface="+mn-lt"/>
              </a:defRPr>
            </a:lvl2pPr>
            <a:lvl3pPr marL="1143000" indent="-228600" algn="l" rtl="0" eaLnBrk="0" fontAlgn="base" hangingPunct="0">
              <a:spcBef>
                <a:spcPct val="20000"/>
              </a:spcBef>
              <a:spcAft>
                <a:spcPct val="0"/>
              </a:spcAft>
              <a:buClr>
                <a:srgbClr val="007233"/>
              </a:buClr>
              <a:buChar char="•"/>
              <a:defRPr sz="2400">
                <a:solidFill>
                  <a:srgbClr val="000000"/>
                </a:solidFill>
                <a:latin typeface="+mn-lt"/>
              </a:defRPr>
            </a:lvl3pPr>
            <a:lvl4pPr marL="1600200" indent="-228600" algn="l" rtl="0" eaLnBrk="0" fontAlgn="base" hangingPunct="0">
              <a:spcBef>
                <a:spcPct val="20000"/>
              </a:spcBef>
              <a:spcAft>
                <a:spcPct val="0"/>
              </a:spcAft>
              <a:buClr>
                <a:srgbClr val="007233"/>
              </a:buClr>
              <a:buChar char="•"/>
              <a:defRPr sz="2000">
                <a:solidFill>
                  <a:srgbClr val="000000"/>
                </a:solidFill>
                <a:latin typeface="+mn-lt"/>
              </a:defRPr>
            </a:lvl4pPr>
            <a:lvl5pPr marL="2057400" indent="-228600" algn="l" rtl="0" eaLnBrk="0" fontAlgn="base" hangingPunct="0">
              <a:spcBef>
                <a:spcPct val="20000"/>
              </a:spcBef>
              <a:spcAft>
                <a:spcPct val="0"/>
              </a:spcAft>
              <a:buClr>
                <a:srgbClr val="007233"/>
              </a:buClr>
              <a:buChar char="•"/>
              <a:defRPr sz="2000">
                <a:solidFill>
                  <a:srgbClr val="000000"/>
                </a:solidFill>
                <a:latin typeface="+mn-lt"/>
              </a:defRPr>
            </a:lvl5pPr>
            <a:lvl6pPr marL="2514600" indent="-228600" algn="l" rtl="0" fontAlgn="base">
              <a:spcBef>
                <a:spcPct val="20000"/>
              </a:spcBef>
              <a:spcAft>
                <a:spcPct val="0"/>
              </a:spcAft>
              <a:buClr>
                <a:srgbClr val="FFFF00"/>
              </a:buClr>
              <a:buChar char="•"/>
              <a:defRPr sz="2000">
                <a:solidFill>
                  <a:schemeClr val="tx1"/>
                </a:solidFill>
                <a:latin typeface="+mn-lt"/>
              </a:defRPr>
            </a:lvl6pPr>
            <a:lvl7pPr marL="2971800" indent="-228600" algn="l" rtl="0" fontAlgn="base">
              <a:spcBef>
                <a:spcPct val="20000"/>
              </a:spcBef>
              <a:spcAft>
                <a:spcPct val="0"/>
              </a:spcAft>
              <a:buClr>
                <a:srgbClr val="FFFF00"/>
              </a:buClr>
              <a:buChar char="•"/>
              <a:defRPr sz="2000">
                <a:solidFill>
                  <a:schemeClr val="tx1"/>
                </a:solidFill>
                <a:latin typeface="+mn-lt"/>
              </a:defRPr>
            </a:lvl7pPr>
            <a:lvl8pPr marL="3429000" indent="-228600" algn="l" rtl="0" fontAlgn="base">
              <a:spcBef>
                <a:spcPct val="20000"/>
              </a:spcBef>
              <a:spcAft>
                <a:spcPct val="0"/>
              </a:spcAft>
              <a:buClr>
                <a:srgbClr val="FFFF00"/>
              </a:buClr>
              <a:buChar char="•"/>
              <a:defRPr sz="2000">
                <a:solidFill>
                  <a:schemeClr val="tx1"/>
                </a:solidFill>
                <a:latin typeface="+mn-lt"/>
              </a:defRPr>
            </a:lvl8pPr>
            <a:lvl9pPr marL="3886200" indent="-228600" algn="l" rtl="0" fontAlgn="base">
              <a:spcBef>
                <a:spcPct val="20000"/>
              </a:spcBef>
              <a:spcAft>
                <a:spcPct val="0"/>
              </a:spcAft>
              <a:buClr>
                <a:srgbClr val="FFFF00"/>
              </a:buClr>
              <a:buChar char="•"/>
              <a:defRPr sz="2000">
                <a:solidFill>
                  <a:schemeClr val="tx1"/>
                </a:solidFill>
                <a:latin typeface="+mn-lt"/>
              </a:defRPr>
            </a:lvl9pPr>
          </a:lstStyle>
          <a:p>
            <a:pPr>
              <a:buClrTx/>
            </a:pPr>
            <a:r>
              <a:rPr lang="en-US" sz="2800" dirty="0"/>
              <a:t>Reports from CSAs will be used to:</a:t>
            </a:r>
          </a:p>
          <a:p>
            <a:pPr lvl="1">
              <a:buClrTx/>
            </a:pPr>
            <a:r>
              <a:rPr lang="en-US" dirty="0"/>
              <a:t>Fulfill HSC’s responsibility to annually disclose </a:t>
            </a:r>
            <a:r>
              <a:rPr lang="en-US" dirty="0" err="1"/>
              <a:t>Clery</a:t>
            </a:r>
            <a:r>
              <a:rPr lang="en-US" dirty="0"/>
              <a:t> crime statistics</a:t>
            </a:r>
          </a:p>
          <a:p>
            <a:pPr lvl="1">
              <a:buClrTx/>
            </a:pPr>
            <a:r>
              <a:rPr lang="en-US" dirty="0"/>
              <a:t>To issue timely warnings for </a:t>
            </a:r>
            <a:r>
              <a:rPr lang="en-US" dirty="0" err="1"/>
              <a:t>Clery</a:t>
            </a:r>
            <a:r>
              <a:rPr lang="en-US" dirty="0"/>
              <a:t> crimes that pose a threat to our campus community</a:t>
            </a:r>
          </a:p>
          <a:p>
            <a:pPr lvl="1">
              <a:buClrTx/>
            </a:pPr>
            <a:r>
              <a:rPr lang="en-US" dirty="0"/>
              <a:t>To enter the information in the Daily Crime Log</a:t>
            </a:r>
          </a:p>
        </p:txBody>
      </p:sp>
    </p:spTree>
    <p:extLst>
      <p:ext uri="{BB962C8B-B14F-4D97-AF65-F5344CB8AC3E}">
        <p14:creationId xmlns:p14="http://schemas.microsoft.com/office/powerpoint/2010/main" val="20213323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D1B693-0946-B944-8F41-5FB4DEDF9BDB}"/>
              </a:ext>
            </a:extLst>
          </p:cNvPr>
          <p:cNvSpPr txBox="1">
            <a:spLocks/>
          </p:cNvSpPr>
          <p:nvPr/>
        </p:nvSpPr>
        <p:spPr>
          <a:xfrm>
            <a:off x="687247" y="172721"/>
            <a:ext cx="10817506" cy="88391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US" b="1" dirty="0"/>
              <a:t>CSA Reporting</a:t>
            </a:r>
            <a:endParaRPr lang="en-US" b="1" dirty="0">
              <a:solidFill>
                <a:srgbClr val="253746"/>
              </a:solidFill>
              <a:latin typeface="Helvetica" charset="0"/>
              <a:ea typeface="Helvetica" charset="0"/>
              <a:cs typeface="Helvetica" charset="0"/>
            </a:endParaRPr>
          </a:p>
        </p:txBody>
      </p:sp>
      <p:sp>
        <p:nvSpPr>
          <p:cNvPr id="6" name="Content Placeholder 2"/>
          <p:cNvSpPr txBox="1">
            <a:spLocks/>
          </p:cNvSpPr>
          <p:nvPr/>
        </p:nvSpPr>
        <p:spPr bwMode="auto">
          <a:xfrm>
            <a:off x="497216" y="1220638"/>
            <a:ext cx="11476247"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287338" indent="-287338" algn="l" rtl="0" eaLnBrk="0" fontAlgn="base" hangingPunct="0">
              <a:spcBef>
                <a:spcPct val="20000"/>
              </a:spcBef>
              <a:spcAft>
                <a:spcPct val="0"/>
              </a:spcAft>
              <a:buClr>
                <a:srgbClr val="007233"/>
              </a:buClr>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lr>
                <a:srgbClr val="007233"/>
              </a:buClr>
              <a:buChar char="•"/>
              <a:defRPr sz="2800">
                <a:solidFill>
                  <a:srgbClr val="000000"/>
                </a:solidFill>
                <a:latin typeface="+mn-lt"/>
              </a:defRPr>
            </a:lvl2pPr>
            <a:lvl3pPr marL="1143000" indent="-228600" algn="l" rtl="0" eaLnBrk="0" fontAlgn="base" hangingPunct="0">
              <a:spcBef>
                <a:spcPct val="20000"/>
              </a:spcBef>
              <a:spcAft>
                <a:spcPct val="0"/>
              </a:spcAft>
              <a:buClr>
                <a:srgbClr val="007233"/>
              </a:buClr>
              <a:buChar char="•"/>
              <a:defRPr sz="2400">
                <a:solidFill>
                  <a:srgbClr val="000000"/>
                </a:solidFill>
                <a:latin typeface="+mn-lt"/>
              </a:defRPr>
            </a:lvl3pPr>
            <a:lvl4pPr marL="1600200" indent="-228600" algn="l" rtl="0" eaLnBrk="0" fontAlgn="base" hangingPunct="0">
              <a:spcBef>
                <a:spcPct val="20000"/>
              </a:spcBef>
              <a:spcAft>
                <a:spcPct val="0"/>
              </a:spcAft>
              <a:buClr>
                <a:srgbClr val="007233"/>
              </a:buClr>
              <a:buChar char="•"/>
              <a:defRPr sz="2000">
                <a:solidFill>
                  <a:srgbClr val="000000"/>
                </a:solidFill>
                <a:latin typeface="+mn-lt"/>
              </a:defRPr>
            </a:lvl4pPr>
            <a:lvl5pPr marL="2057400" indent="-228600" algn="l" rtl="0" eaLnBrk="0" fontAlgn="base" hangingPunct="0">
              <a:spcBef>
                <a:spcPct val="20000"/>
              </a:spcBef>
              <a:spcAft>
                <a:spcPct val="0"/>
              </a:spcAft>
              <a:buClr>
                <a:srgbClr val="007233"/>
              </a:buClr>
              <a:buChar char="•"/>
              <a:defRPr sz="2000">
                <a:solidFill>
                  <a:srgbClr val="000000"/>
                </a:solidFill>
                <a:latin typeface="+mn-lt"/>
              </a:defRPr>
            </a:lvl5pPr>
            <a:lvl6pPr marL="2514600" indent="-228600" algn="l" rtl="0" fontAlgn="base">
              <a:spcBef>
                <a:spcPct val="20000"/>
              </a:spcBef>
              <a:spcAft>
                <a:spcPct val="0"/>
              </a:spcAft>
              <a:buClr>
                <a:srgbClr val="FFFF00"/>
              </a:buClr>
              <a:buChar char="•"/>
              <a:defRPr sz="2000">
                <a:solidFill>
                  <a:schemeClr val="tx1"/>
                </a:solidFill>
                <a:latin typeface="+mn-lt"/>
              </a:defRPr>
            </a:lvl6pPr>
            <a:lvl7pPr marL="2971800" indent="-228600" algn="l" rtl="0" fontAlgn="base">
              <a:spcBef>
                <a:spcPct val="20000"/>
              </a:spcBef>
              <a:spcAft>
                <a:spcPct val="0"/>
              </a:spcAft>
              <a:buClr>
                <a:srgbClr val="FFFF00"/>
              </a:buClr>
              <a:buChar char="•"/>
              <a:defRPr sz="2000">
                <a:solidFill>
                  <a:schemeClr val="tx1"/>
                </a:solidFill>
                <a:latin typeface="+mn-lt"/>
              </a:defRPr>
            </a:lvl7pPr>
            <a:lvl8pPr marL="3429000" indent="-228600" algn="l" rtl="0" fontAlgn="base">
              <a:spcBef>
                <a:spcPct val="20000"/>
              </a:spcBef>
              <a:spcAft>
                <a:spcPct val="0"/>
              </a:spcAft>
              <a:buClr>
                <a:srgbClr val="FFFF00"/>
              </a:buClr>
              <a:buChar char="•"/>
              <a:defRPr sz="2000">
                <a:solidFill>
                  <a:schemeClr val="tx1"/>
                </a:solidFill>
                <a:latin typeface="+mn-lt"/>
              </a:defRPr>
            </a:lvl8pPr>
            <a:lvl9pPr marL="3886200" indent="-228600" algn="l" rtl="0" fontAlgn="base">
              <a:spcBef>
                <a:spcPct val="20000"/>
              </a:spcBef>
              <a:spcAft>
                <a:spcPct val="0"/>
              </a:spcAft>
              <a:buClr>
                <a:srgbClr val="FFFF00"/>
              </a:buClr>
              <a:buChar char="•"/>
              <a:defRPr sz="2000">
                <a:solidFill>
                  <a:schemeClr val="tx1"/>
                </a:solidFill>
                <a:latin typeface="+mn-lt"/>
              </a:defRPr>
            </a:lvl9pPr>
          </a:lstStyle>
          <a:p>
            <a:pPr>
              <a:buClrTx/>
            </a:pPr>
            <a:r>
              <a:rPr lang="en-US" dirty="0"/>
              <a:t>Police Report: Used by the HSC Police Department to initiate a </a:t>
            </a:r>
            <a:r>
              <a:rPr lang="en-US" b="1" u="sng" dirty="0"/>
              <a:t>criminal investigation</a:t>
            </a:r>
            <a:r>
              <a:rPr lang="en-US" dirty="0"/>
              <a:t>.</a:t>
            </a:r>
          </a:p>
          <a:p>
            <a:pPr lvl="1">
              <a:buClrTx/>
            </a:pPr>
            <a:r>
              <a:rPr lang="en-US" dirty="0"/>
              <a:t>HSC Police Department (817) 735-2210</a:t>
            </a:r>
          </a:p>
          <a:p>
            <a:pPr lvl="1">
              <a:buClrTx/>
            </a:pPr>
            <a:r>
              <a:rPr lang="en-US" dirty="0">
                <a:hlinkClick r:id="rId2"/>
              </a:rPr>
              <a:t>www.unthsc.edu/police</a:t>
            </a:r>
            <a:r>
              <a:rPr lang="en-US" dirty="0"/>
              <a:t> </a:t>
            </a:r>
          </a:p>
          <a:p>
            <a:pPr lvl="1">
              <a:buClrTx/>
            </a:pPr>
            <a:r>
              <a:rPr lang="en-US" dirty="0"/>
              <a:t>3600 </a:t>
            </a:r>
            <a:r>
              <a:rPr lang="en-US" dirty="0" err="1"/>
              <a:t>Mattison</a:t>
            </a:r>
            <a:r>
              <a:rPr lang="en-US" dirty="0"/>
              <a:t> Avenue</a:t>
            </a:r>
          </a:p>
          <a:p>
            <a:pPr>
              <a:buClrTx/>
            </a:pPr>
            <a:r>
              <a:rPr lang="en-US" dirty="0"/>
              <a:t>CSA Report: An online report made by a CSA which will be sent to the HSC Police Department if it meets </a:t>
            </a:r>
            <a:r>
              <a:rPr lang="en-US" dirty="0" err="1"/>
              <a:t>Clery</a:t>
            </a:r>
            <a:r>
              <a:rPr lang="en-US" dirty="0"/>
              <a:t> requirements.</a:t>
            </a:r>
          </a:p>
        </p:txBody>
      </p:sp>
    </p:spTree>
    <p:extLst>
      <p:ext uri="{BB962C8B-B14F-4D97-AF65-F5344CB8AC3E}">
        <p14:creationId xmlns:p14="http://schemas.microsoft.com/office/powerpoint/2010/main" val="42605103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D1B693-0946-B944-8F41-5FB4DEDF9BDB}"/>
              </a:ext>
            </a:extLst>
          </p:cNvPr>
          <p:cNvSpPr txBox="1">
            <a:spLocks/>
          </p:cNvSpPr>
          <p:nvPr/>
        </p:nvSpPr>
        <p:spPr>
          <a:xfrm>
            <a:off x="687247" y="172721"/>
            <a:ext cx="10817506" cy="88391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US" b="1" dirty="0"/>
              <a:t>Not CSA Responsibilities</a:t>
            </a:r>
            <a:endParaRPr lang="en-US" b="1" dirty="0">
              <a:solidFill>
                <a:srgbClr val="253746"/>
              </a:solidFill>
              <a:latin typeface="Helvetica" charset="0"/>
              <a:ea typeface="Helvetica" charset="0"/>
              <a:cs typeface="Helvetica" charset="0"/>
            </a:endParaRPr>
          </a:p>
        </p:txBody>
      </p:sp>
      <p:sp>
        <p:nvSpPr>
          <p:cNvPr id="6" name="Content Placeholder 2"/>
          <p:cNvSpPr txBox="1">
            <a:spLocks/>
          </p:cNvSpPr>
          <p:nvPr/>
        </p:nvSpPr>
        <p:spPr bwMode="auto">
          <a:xfrm>
            <a:off x="497216" y="1220638"/>
            <a:ext cx="11476247"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287338" indent="-287338" algn="l" rtl="0" eaLnBrk="0" fontAlgn="base" hangingPunct="0">
              <a:spcBef>
                <a:spcPct val="20000"/>
              </a:spcBef>
              <a:spcAft>
                <a:spcPct val="0"/>
              </a:spcAft>
              <a:buClr>
                <a:srgbClr val="007233"/>
              </a:buClr>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lr>
                <a:srgbClr val="007233"/>
              </a:buClr>
              <a:buChar char="•"/>
              <a:defRPr sz="2800">
                <a:solidFill>
                  <a:srgbClr val="000000"/>
                </a:solidFill>
                <a:latin typeface="+mn-lt"/>
              </a:defRPr>
            </a:lvl2pPr>
            <a:lvl3pPr marL="1143000" indent="-228600" algn="l" rtl="0" eaLnBrk="0" fontAlgn="base" hangingPunct="0">
              <a:spcBef>
                <a:spcPct val="20000"/>
              </a:spcBef>
              <a:spcAft>
                <a:spcPct val="0"/>
              </a:spcAft>
              <a:buClr>
                <a:srgbClr val="007233"/>
              </a:buClr>
              <a:buChar char="•"/>
              <a:defRPr sz="2400">
                <a:solidFill>
                  <a:srgbClr val="000000"/>
                </a:solidFill>
                <a:latin typeface="+mn-lt"/>
              </a:defRPr>
            </a:lvl3pPr>
            <a:lvl4pPr marL="1600200" indent="-228600" algn="l" rtl="0" eaLnBrk="0" fontAlgn="base" hangingPunct="0">
              <a:spcBef>
                <a:spcPct val="20000"/>
              </a:spcBef>
              <a:spcAft>
                <a:spcPct val="0"/>
              </a:spcAft>
              <a:buClr>
                <a:srgbClr val="007233"/>
              </a:buClr>
              <a:buChar char="•"/>
              <a:defRPr sz="2000">
                <a:solidFill>
                  <a:srgbClr val="000000"/>
                </a:solidFill>
                <a:latin typeface="+mn-lt"/>
              </a:defRPr>
            </a:lvl4pPr>
            <a:lvl5pPr marL="2057400" indent="-228600" algn="l" rtl="0" eaLnBrk="0" fontAlgn="base" hangingPunct="0">
              <a:spcBef>
                <a:spcPct val="20000"/>
              </a:spcBef>
              <a:spcAft>
                <a:spcPct val="0"/>
              </a:spcAft>
              <a:buClr>
                <a:srgbClr val="007233"/>
              </a:buClr>
              <a:buChar char="•"/>
              <a:defRPr sz="2000">
                <a:solidFill>
                  <a:srgbClr val="000000"/>
                </a:solidFill>
                <a:latin typeface="+mn-lt"/>
              </a:defRPr>
            </a:lvl5pPr>
            <a:lvl6pPr marL="2514600" indent="-228600" algn="l" rtl="0" fontAlgn="base">
              <a:spcBef>
                <a:spcPct val="20000"/>
              </a:spcBef>
              <a:spcAft>
                <a:spcPct val="0"/>
              </a:spcAft>
              <a:buClr>
                <a:srgbClr val="FFFF00"/>
              </a:buClr>
              <a:buChar char="•"/>
              <a:defRPr sz="2000">
                <a:solidFill>
                  <a:schemeClr val="tx1"/>
                </a:solidFill>
                <a:latin typeface="+mn-lt"/>
              </a:defRPr>
            </a:lvl6pPr>
            <a:lvl7pPr marL="2971800" indent="-228600" algn="l" rtl="0" fontAlgn="base">
              <a:spcBef>
                <a:spcPct val="20000"/>
              </a:spcBef>
              <a:spcAft>
                <a:spcPct val="0"/>
              </a:spcAft>
              <a:buClr>
                <a:srgbClr val="FFFF00"/>
              </a:buClr>
              <a:buChar char="•"/>
              <a:defRPr sz="2000">
                <a:solidFill>
                  <a:schemeClr val="tx1"/>
                </a:solidFill>
                <a:latin typeface="+mn-lt"/>
              </a:defRPr>
            </a:lvl7pPr>
            <a:lvl8pPr marL="3429000" indent="-228600" algn="l" rtl="0" fontAlgn="base">
              <a:spcBef>
                <a:spcPct val="20000"/>
              </a:spcBef>
              <a:spcAft>
                <a:spcPct val="0"/>
              </a:spcAft>
              <a:buClr>
                <a:srgbClr val="FFFF00"/>
              </a:buClr>
              <a:buChar char="•"/>
              <a:defRPr sz="2000">
                <a:solidFill>
                  <a:schemeClr val="tx1"/>
                </a:solidFill>
                <a:latin typeface="+mn-lt"/>
              </a:defRPr>
            </a:lvl8pPr>
            <a:lvl9pPr marL="3886200" indent="-228600" algn="l" rtl="0" fontAlgn="base">
              <a:spcBef>
                <a:spcPct val="20000"/>
              </a:spcBef>
              <a:spcAft>
                <a:spcPct val="0"/>
              </a:spcAft>
              <a:buClr>
                <a:srgbClr val="FFFF00"/>
              </a:buClr>
              <a:buChar char="•"/>
              <a:defRPr sz="2000">
                <a:solidFill>
                  <a:schemeClr val="tx1"/>
                </a:solidFill>
                <a:latin typeface="+mn-lt"/>
              </a:defRPr>
            </a:lvl9pPr>
          </a:lstStyle>
          <a:p>
            <a:pPr>
              <a:buClrTx/>
            </a:pPr>
            <a:r>
              <a:rPr lang="en-US" dirty="0"/>
              <a:t>Investigating a crime.</a:t>
            </a:r>
          </a:p>
          <a:p>
            <a:pPr>
              <a:buClrTx/>
            </a:pPr>
            <a:r>
              <a:rPr lang="en-US" dirty="0"/>
              <a:t>Determining whether a crime occurred.</a:t>
            </a:r>
          </a:p>
          <a:p>
            <a:pPr>
              <a:buClrTx/>
            </a:pPr>
            <a:r>
              <a:rPr lang="en-US" dirty="0"/>
              <a:t>Apprehending criminals.</a:t>
            </a:r>
          </a:p>
        </p:txBody>
      </p:sp>
    </p:spTree>
    <p:extLst>
      <p:ext uri="{BB962C8B-B14F-4D97-AF65-F5344CB8AC3E}">
        <p14:creationId xmlns:p14="http://schemas.microsoft.com/office/powerpoint/2010/main" val="16706295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D1B693-0946-B944-8F41-5FB4DEDF9BDB}"/>
              </a:ext>
            </a:extLst>
          </p:cNvPr>
          <p:cNvSpPr txBox="1">
            <a:spLocks/>
          </p:cNvSpPr>
          <p:nvPr/>
        </p:nvSpPr>
        <p:spPr>
          <a:xfrm>
            <a:off x="687247" y="172721"/>
            <a:ext cx="10817506" cy="88391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US" b="1" dirty="0"/>
              <a:t>CSA Resources</a:t>
            </a:r>
            <a:endParaRPr lang="en-US" b="1" dirty="0">
              <a:solidFill>
                <a:srgbClr val="253746"/>
              </a:solidFill>
              <a:latin typeface="Helvetica" charset="0"/>
              <a:ea typeface="Helvetica" charset="0"/>
              <a:cs typeface="Helvetica" charset="0"/>
            </a:endParaRPr>
          </a:p>
        </p:txBody>
      </p:sp>
      <p:sp>
        <p:nvSpPr>
          <p:cNvPr id="5" name="Content Placeholder 2"/>
          <p:cNvSpPr txBox="1">
            <a:spLocks/>
          </p:cNvSpPr>
          <p:nvPr/>
        </p:nvSpPr>
        <p:spPr>
          <a:xfrm>
            <a:off x="876779" y="1467926"/>
            <a:ext cx="4070350" cy="4495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On-Campus Resources:</a:t>
            </a:r>
          </a:p>
          <a:p>
            <a:r>
              <a:rPr lang="en-US" dirty="0"/>
              <a:t>Security Escort Services</a:t>
            </a:r>
          </a:p>
          <a:p>
            <a:r>
              <a:rPr lang="en-US" dirty="0"/>
              <a:t>Emergency Phones</a:t>
            </a:r>
          </a:p>
          <a:p>
            <a:r>
              <a:rPr lang="en-US" dirty="0"/>
              <a:t>Title IX Coordinator</a:t>
            </a:r>
          </a:p>
          <a:p>
            <a:r>
              <a:rPr lang="en-US" dirty="0"/>
              <a:t>HSC PD</a:t>
            </a:r>
          </a:p>
          <a:p>
            <a:r>
              <a:rPr lang="en-US" dirty="0"/>
              <a:t>Student Health Clinic</a:t>
            </a:r>
          </a:p>
        </p:txBody>
      </p:sp>
      <p:sp>
        <p:nvSpPr>
          <p:cNvPr id="7" name="Content Placeholder 4"/>
          <p:cNvSpPr txBox="1">
            <a:spLocks/>
          </p:cNvSpPr>
          <p:nvPr/>
        </p:nvSpPr>
        <p:spPr>
          <a:xfrm>
            <a:off x="6648091" y="1099865"/>
            <a:ext cx="4134928" cy="505939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500" dirty="0"/>
              <a:t>Off-Campus Resources:</a:t>
            </a:r>
          </a:p>
          <a:p>
            <a:pPr>
              <a:spcBef>
                <a:spcPts val="600"/>
              </a:spcBef>
            </a:pPr>
            <a:r>
              <a:rPr lang="en-US" sz="1350" dirty="0"/>
              <a:t>Domestic Violence Against Women and Children 	 	1 (877) 701-SAFE (7233)</a:t>
            </a:r>
          </a:p>
          <a:p>
            <a:pPr>
              <a:spcBef>
                <a:spcPts val="600"/>
              </a:spcBef>
            </a:pPr>
            <a:r>
              <a:rPr lang="en-US" sz="1350" dirty="0"/>
              <a:t>MHMR of Tarrant County			(817) 569-4300 or (817) 335-3022</a:t>
            </a:r>
          </a:p>
          <a:p>
            <a:pPr>
              <a:spcBef>
                <a:spcPts val="600"/>
              </a:spcBef>
            </a:pPr>
            <a:r>
              <a:rPr lang="en-US" sz="1350" dirty="0"/>
              <a:t>National Stalking Resource Center			</a:t>
            </a:r>
            <a:r>
              <a:rPr lang="en-US" sz="1350" u="sng" dirty="0">
                <a:hlinkClick r:id="rId2"/>
              </a:rPr>
              <a:t>www.victimsofcrime.org</a:t>
            </a:r>
            <a:r>
              <a:rPr lang="en-US" sz="1350" dirty="0"/>
              <a:t> </a:t>
            </a:r>
          </a:p>
          <a:p>
            <a:pPr>
              <a:spcBef>
                <a:spcPts val="600"/>
              </a:spcBef>
            </a:pPr>
            <a:r>
              <a:rPr lang="en-US" sz="1350" dirty="0"/>
              <a:t>Rape Crisis and Victim Services - Fort Worth		(817) 927-2737 or (817) 927-4039  </a:t>
            </a:r>
          </a:p>
          <a:p>
            <a:pPr>
              <a:spcBef>
                <a:spcPts val="600"/>
              </a:spcBef>
            </a:pPr>
            <a:r>
              <a:rPr lang="en-US" sz="1350" dirty="0"/>
              <a:t>Rape Crisis and Victim Services - Dallas		(214) 590-0430</a:t>
            </a:r>
          </a:p>
          <a:p>
            <a:pPr>
              <a:spcBef>
                <a:spcPts val="600"/>
              </a:spcBef>
            </a:pPr>
            <a:r>
              <a:rPr lang="en-US" sz="1350" dirty="0"/>
              <a:t>Rape Crisis and Victim Services - Denton		(940) 382-7273</a:t>
            </a:r>
          </a:p>
          <a:p>
            <a:pPr>
              <a:spcBef>
                <a:spcPts val="600"/>
              </a:spcBef>
            </a:pPr>
            <a:r>
              <a:rPr lang="en-US" sz="1350" dirty="0"/>
              <a:t>Safe Haven of Tarrant County		(817) 535-6462                            </a:t>
            </a:r>
          </a:p>
          <a:p>
            <a:pPr>
              <a:spcBef>
                <a:spcPts val="600"/>
              </a:spcBef>
            </a:pPr>
            <a:r>
              <a:rPr lang="en-US" sz="1350" dirty="0"/>
              <a:t>Student Assistance Program (confidential counseling)	(866) 743-7732</a:t>
            </a:r>
          </a:p>
          <a:p>
            <a:pPr>
              <a:spcBef>
                <a:spcPts val="600"/>
              </a:spcBef>
            </a:pPr>
            <a:r>
              <a:rPr lang="en-US" sz="1350" dirty="0"/>
              <a:t>Women’s Center Counseling Services		(817) 927-4000 or (817) 927-4040</a:t>
            </a:r>
          </a:p>
          <a:p>
            <a:pPr>
              <a:spcBef>
                <a:spcPts val="600"/>
              </a:spcBef>
            </a:pPr>
            <a:r>
              <a:rPr lang="en-US" sz="1350" dirty="0"/>
              <a:t>One Safe Place				(817) 885-7774 or (817) 916-4323</a:t>
            </a:r>
          </a:p>
          <a:p>
            <a:endParaRPr lang="en-US" dirty="0"/>
          </a:p>
        </p:txBody>
      </p:sp>
    </p:spTree>
    <p:extLst>
      <p:ext uri="{BB962C8B-B14F-4D97-AF65-F5344CB8AC3E}">
        <p14:creationId xmlns:p14="http://schemas.microsoft.com/office/powerpoint/2010/main" val="10107123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D1B693-0946-B944-8F41-5FB4DEDF9BDB}"/>
              </a:ext>
            </a:extLst>
          </p:cNvPr>
          <p:cNvSpPr txBox="1">
            <a:spLocks/>
          </p:cNvSpPr>
          <p:nvPr/>
        </p:nvSpPr>
        <p:spPr>
          <a:xfrm>
            <a:off x="687247" y="172721"/>
            <a:ext cx="10817506" cy="88391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US" b="1" dirty="0" err="1"/>
              <a:t>Clery</a:t>
            </a:r>
            <a:r>
              <a:rPr lang="en-US" b="1" dirty="0"/>
              <a:t> Geography</a:t>
            </a:r>
            <a:endParaRPr lang="en-US" b="1" dirty="0">
              <a:solidFill>
                <a:srgbClr val="253746"/>
              </a:solidFill>
              <a:latin typeface="Helvetica" charset="0"/>
              <a:ea typeface="Helvetica" charset="0"/>
              <a:cs typeface="Helvetica" charset="0"/>
            </a:endParaRPr>
          </a:p>
        </p:txBody>
      </p:sp>
      <p:sp>
        <p:nvSpPr>
          <p:cNvPr id="5" name="Content Placeholder 2"/>
          <p:cNvSpPr txBox="1">
            <a:spLocks/>
          </p:cNvSpPr>
          <p:nvPr/>
        </p:nvSpPr>
        <p:spPr>
          <a:xfrm>
            <a:off x="876778" y="1467926"/>
            <a:ext cx="10423825" cy="4495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u="sng" dirty="0"/>
              <a:t>On Campus</a:t>
            </a:r>
            <a:r>
              <a:rPr lang="en-US" dirty="0"/>
              <a:t>: Property owned or controlled by HSC that is reasonably contiguous to one another and directly supports or relates to HSC’s educational purpose.</a:t>
            </a:r>
          </a:p>
          <a:p>
            <a:r>
              <a:rPr lang="en-US" b="1" u="sng" dirty="0"/>
              <a:t>Public Property</a:t>
            </a:r>
            <a:r>
              <a:rPr lang="en-US" dirty="0"/>
              <a:t>: All public property that is within the same reasonably contiguous area, such as sidewalks, streets, thoroughfares, or parking, and is adjacent to HSC owned or controlled properties.</a:t>
            </a:r>
          </a:p>
          <a:p>
            <a:r>
              <a:rPr lang="en-US" b="1" u="sng" dirty="0"/>
              <a:t>Non-Campus</a:t>
            </a:r>
            <a:r>
              <a:rPr lang="en-US" dirty="0"/>
              <a:t>: Buildings or property owned or controlled by a recognized student organization or by HSC for educational purposes and is used by students that is not within the same reasonably contiguous area.</a:t>
            </a:r>
          </a:p>
        </p:txBody>
      </p:sp>
    </p:spTree>
    <p:extLst>
      <p:ext uri="{BB962C8B-B14F-4D97-AF65-F5344CB8AC3E}">
        <p14:creationId xmlns:p14="http://schemas.microsoft.com/office/powerpoint/2010/main" val="40510062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D1B693-0946-B944-8F41-5FB4DEDF9BDB}"/>
              </a:ext>
            </a:extLst>
          </p:cNvPr>
          <p:cNvSpPr txBox="1">
            <a:spLocks/>
          </p:cNvSpPr>
          <p:nvPr/>
        </p:nvSpPr>
        <p:spPr>
          <a:xfrm>
            <a:off x="687247" y="172721"/>
            <a:ext cx="10817506" cy="88391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US" b="1" dirty="0"/>
              <a:t>Clery Crimes That Must Be Reported</a:t>
            </a:r>
            <a:endParaRPr lang="en-US" b="1" dirty="0">
              <a:solidFill>
                <a:srgbClr val="253746"/>
              </a:solidFill>
              <a:latin typeface="Helvetica" charset="0"/>
              <a:ea typeface="Helvetica" charset="0"/>
              <a:cs typeface="Helvetica" charset="0"/>
            </a:endParaRPr>
          </a:p>
        </p:txBody>
      </p:sp>
      <p:sp>
        <p:nvSpPr>
          <p:cNvPr id="6" name="Content Placeholder 2"/>
          <p:cNvSpPr txBox="1">
            <a:spLocks/>
          </p:cNvSpPr>
          <p:nvPr/>
        </p:nvSpPr>
        <p:spPr>
          <a:xfrm>
            <a:off x="687247" y="1444924"/>
            <a:ext cx="4070350" cy="4495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Criminal Homicide</a:t>
            </a:r>
          </a:p>
          <a:p>
            <a:r>
              <a:rPr lang="en-US" dirty="0"/>
              <a:t>Sexual Assault (sex offenses)</a:t>
            </a:r>
          </a:p>
          <a:p>
            <a:pPr lvl="1"/>
            <a:r>
              <a:rPr lang="en-US" dirty="0"/>
              <a:t>Rape, Fondling, Incest &amp; Statutory Rape</a:t>
            </a:r>
          </a:p>
          <a:p>
            <a:r>
              <a:rPr lang="en-US" dirty="0"/>
              <a:t>Robbery</a:t>
            </a:r>
          </a:p>
          <a:p>
            <a:r>
              <a:rPr lang="en-US" dirty="0"/>
              <a:t>Aggravated Assault</a:t>
            </a:r>
          </a:p>
          <a:p>
            <a:r>
              <a:rPr lang="en-US" dirty="0"/>
              <a:t>Burglary</a:t>
            </a:r>
          </a:p>
          <a:p>
            <a:endParaRPr lang="en-US" dirty="0"/>
          </a:p>
        </p:txBody>
      </p:sp>
      <p:sp>
        <p:nvSpPr>
          <p:cNvPr id="7" name="Content Placeholder 3"/>
          <p:cNvSpPr txBox="1">
            <a:spLocks/>
          </p:cNvSpPr>
          <p:nvPr/>
        </p:nvSpPr>
        <p:spPr>
          <a:xfrm>
            <a:off x="5720630" y="1237890"/>
            <a:ext cx="4751837" cy="4495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Motor Vehicle Theft</a:t>
            </a:r>
          </a:p>
          <a:p>
            <a:r>
              <a:rPr lang="en-US" dirty="0"/>
              <a:t>Arson</a:t>
            </a:r>
          </a:p>
          <a:p>
            <a:r>
              <a:rPr lang="en-US" dirty="0"/>
              <a:t>Violence Against Women Act (VAWA)</a:t>
            </a:r>
          </a:p>
          <a:p>
            <a:pPr lvl="1"/>
            <a:r>
              <a:rPr lang="en-US" dirty="0"/>
              <a:t>Dating Violence, Domestic Violence &amp; Stalking</a:t>
            </a:r>
          </a:p>
          <a:p>
            <a:r>
              <a:rPr lang="en-US" dirty="0"/>
              <a:t>Hate crimes</a:t>
            </a:r>
          </a:p>
          <a:p>
            <a:pPr lvl="1"/>
            <a:r>
              <a:rPr lang="en-US" dirty="0"/>
              <a:t>Bias based on race, religion, sexual orientation, gender, gender identity, ethnicity, national origin, disability</a:t>
            </a:r>
          </a:p>
          <a:p>
            <a:endParaRPr lang="en-US" dirty="0"/>
          </a:p>
        </p:txBody>
      </p:sp>
    </p:spTree>
    <p:extLst>
      <p:ext uri="{BB962C8B-B14F-4D97-AF65-F5344CB8AC3E}">
        <p14:creationId xmlns:p14="http://schemas.microsoft.com/office/powerpoint/2010/main" val="33769097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D1B693-0946-B944-8F41-5FB4DEDF9BDB}"/>
              </a:ext>
            </a:extLst>
          </p:cNvPr>
          <p:cNvSpPr txBox="1">
            <a:spLocks/>
          </p:cNvSpPr>
          <p:nvPr/>
        </p:nvSpPr>
        <p:spPr>
          <a:xfrm>
            <a:off x="687247" y="172721"/>
            <a:ext cx="10817506" cy="88391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US" b="1" dirty="0"/>
              <a:t>Criminal Homicide</a:t>
            </a:r>
            <a:endParaRPr lang="en-US" b="1" dirty="0">
              <a:solidFill>
                <a:srgbClr val="253746"/>
              </a:solidFill>
              <a:latin typeface="Helvetica" charset="0"/>
              <a:ea typeface="Helvetica" charset="0"/>
              <a:cs typeface="Helvetica" charset="0"/>
            </a:endParaRPr>
          </a:p>
        </p:txBody>
      </p:sp>
      <p:sp>
        <p:nvSpPr>
          <p:cNvPr id="5" name="Content Placeholder 2"/>
          <p:cNvSpPr txBox="1">
            <a:spLocks/>
          </p:cNvSpPr>
          <p:nvPr/>
        </p:nvSpPr>
        <p:spPr>
          <a:xfrm>
            <a:off x="597849" y="1513936"/>
            <a:ext cx="10906904" cy="4495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u="sng"/>
              <a:t>Murder &amp; Non-Negligent Manslaughter</a:t>
            </a:r>
            <a:r>
              <a:rPr lang="en-US"/>
              <a:t>: The willful (non-negligent) killing of another human being by another.</a:t>
            </a:r>
          </a:p>
          <a:p>
            <a:r>
              <a:rPr lang="en-US" b="1" u="sng"/>
              <a:t>Manslaughter by Negligence</a:t>
            </a:r>
            <a:r>
              <a:rPr lang="en-US"/>
              <a:t>: The killing of another person through gross negligence.</a:t>
            </a:r>
            <a:endParaRPr lang="en-US" b="1" u="sng"/>
          </a:p>
          <a:p>
            <a:endParaRPr lang="en-US" dirty="0"/>
          </a:p>
        </p:txBody>
      </p:sp>
    </p:spTree>
    <p:extLst>
      <p:ext uri="{BB962C8B-B14F-4D97-AF65-F5344CB8AC3E}">
        <p14:creationId xmlns:p14="http://schemas.microsoft.com/office/powerpoint/2010/main" val="32084413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77825" y="326397"/>
            <a:ext cx="8458062"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Sexual Assault (Sex Offenses)</a:t>
            </a:r>
          </a:p>
        </p:txBody>
      </p:sp>
      <p:sp>
        <p:nvSpPr>
          <p:cNvPr id="3" name="Content Placeholder 2"/>
          <p:cNvSpPr txBox="1">
            <a:spLocks/>
          </p:cNvSpPr>
          <p:nvPr/>
        </p:nvSpPr>
        <p:spPr>
          <a:xfrm>
            <a:off x="514470" y="1168879"/>
            <a:ext cx="10165032" cy="46863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u="sng"/>
              <a:t>Rape</a:t>
            </a:r>
            <a:r>
              <a:rPr lang="en-US"/>
              <a:t>: Penetration, no matter how slight, of the vagina or anus, with any body part or object, or oral penetration by a sex organ of another person without the consent of the victim. </a:t>
            </a:r>
          </a:p>
          <a:p>
            <a:r>
              <a:rPr lang="en-US" b="1" u="sng"/>
              <a:t>Fondling</a:t>
            </a:r>
            <a:r>
              <a:rPr lang="en-US"/>
              <a:t>: Touching of the private body parts of another person for the purpose of sexual gratification, without the consent of the victim, including instances where the victim is incapable of giving consent because of age or mental incapacity.</a:t>
            </a:r>
          </a:p>
          <a:p>
            <a:r>
              <a:rPr lang="en-US" b="1" u="sng"/>
              <a:t>Incest</a:t>
            </a:r>
            <a:r>
              <a:rPr lang="en-US"/>
              <a:t>: Sexual intercourse between persons who are related to each other within the degrees marriage is prohibited by law.</a:t>
            </a:r>
          </a:p>
          <a:p>
            <a:r>
              <a:rPr lang="en-US" b="1" u="sng"/>
              <a:t>Statutory Rape</a:t>
            </a:r>
            <a:r>
              <a:rPr lang="en-US"/>
              <a:t>: Sexual intercourse with a person who is under the statutory age of consent. </a:t>
            </a:r>
            <a:endParaRPr lang="en-US" b="1" u="sng" dirty="0"/>
          </a:p>
        </p:txBody>
      </p:sp>
    </p:spTree>
    <p:extLst>
      <p:ext uri="{BB962C8B-B14F-4D97-AF65-F5344CB8AC3E}">
        <p14:creationId xmlns:p14="http://schemas.microsoft.com/office/powerpoint/2010/main" val="18468654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a:extLst>
              <a:ext uri="{FF2B5EF4-FFF2-40B4-BE49-F238E27FC236}">
                <a16:creationId xmlns:a16="http://schemas.microsoft.com/office/drawing/2014/main" id="{B59EDDEC-1F73-E24D-9F3A-3E7E285BFE21}"/>
              </a:ext>
            </a:extLst>
          </p:cNvPr>
          <p:cNvSpPr txBox="1">
            <a:spLocks/>
          </p:cNvSpPr>
          <p:nvPr/>
        </p:nvSpPr>
        <p:spPr>
          <a:xfrm>
            <a:off x="687247" y="1375626"/>
            <a:ext cx="10817506" cy="37592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900" lvl="0" indent="-342900" eaLnBrk="0" fontAlgn="base" hangingPunct="0">
              <a:spcBef>
                <a:spcPct val="20000"/>
              </a:spcBef>
              <a:spcAft>
                <a:spcPct val="25000"/>
              </a:spcAft>
              <a:buFontTx/>
              <a:buChar char="•"/>
            </a:pPr>
            <a:r>
              <a:rPr lang="en-US" sz="2400" kern="0" dirty="0">
                <a:solidFill>
                  <a:srgbClr val="000000"/>
                </a:solidFill>
                <a:latin typeface="+mn-lt"/>
                <a:ea typeface="+mn-ea"/>
                <a:cs typeface="+mn-cs"/>
              </a:rPr>
              <a:t>Jeanne </a:t>
            </a:r>
            <a:r>
              <a:rPr lang="en-US" sz="2400" kern="0" dirty="0" err="1">
                <a:solidFill>
                  <a:srgbClr val="000000"/>
                </a:solidFill>
                <a:latin typeface="+mn-lt"/>
                <a:ea typeface="+mn-ea"/>
                <a:cs typeface="+mn-cs"/>
              </a:rPr>
              <a:t>Clery</a:t>
            </a:r>
            <a:r>
              <a:rPr lang="en-US" sz="2400" kern="0" dirty="0">
                <a:solidFill>
                  <a:srgbClr val="000000"/>
                </a:solidFill>
                <a:latin typeface="+mn-lt"/>
                <a:ea typeface="+mn-ea"/>
                <a:cs typeface="+mn-cs"/>
              </a:rPr>
              <a:t> was a student at Lehigh University and was sexually assaulted and murdered in her residence hall room by another student in 1986. </a:t>
            </a:r>
          </a:p>
          <a:p>
            <a:pPr marL="342900" lvl="0" indent="-342900" eaLnBrk="0" fontAlgn="base" hangingPunct="0">
              <a:spcBef>
                <a:spcPct val="20000"/>
              </a:spcBef>
              <a:spcAft>
                <a:spcPct val="25000"/>
              </a:spcAft>
              <a:buFontTx/>
              <a:buChar char="•"/>
            </a:pPr>
            <a:r>
              <a:rPr lang="en-US" sz="2400" kern="0" dirty="0">
                <a:solidFill>
                  <a:srgbClr val="000000"/>
                </a:solidFill>
                <a:latin typeface="+mn-lt"/>
                <a:ea typeface="+mn-ea"/>
                <a:cs typeface="+mn-cs"/>
              </a:rPr>
              <a:t>Lehigh University hadn’t informed students about 38 violent crimes on campus in the three years preceding her murder. </a:t>
            </a:r>
          </a:p>
          <a:p>
            <a:pPr marL="287338" lvl="0" indent="-287338" eaLnBrk="0" fontAlgn="base" hangingPunct="0">
              <a:spcBef>
                <a:spcPct val="20000"/>
              </a:spcBef>
              <a:spcAft>
                <a:spcPct val="25000"/>
              </a:spcAft>
              <a:buFontTx/>
              <a:buChar char="•"/>
            </a:pPr>
            <a:r>
              <a:rPr lang="en-US" sz="2400" kern="0" dirty="0">
                <a:solidFill>
                  <a:srgbClr val="000000"/>
                </a:solidFill>
                <a:latin typeface="+mn-lt"/>
                <a:ea typeface="+mn-ea"/>
                <a:cs typeface="+mn-cs"/>
              </a:rPr>
              <a:t>The </a:t>
            </a:r>
            <a:r>
              <a:rPr lang="en-US" sz="2400" kern="0" dirty="0" err="1">
                <a:solidFill>
                  <a:srgbClr val="000000"/>
                </a:solidFill>
                <a:latin typeface="+mn-lt"/>
                <a:ea typeface="+mn-ea"/>
                <a:cs typeface="+mn-cs"/>
              </a:rPr>
              <a:t>Clery</a:t>
            </a:r>
            <a:r>
              <a:rPr lang="en-US" sz="2400" kern="0" dirty="0">
                <a:solidFill>
                  <a:srgbClr val="000000"/>
                </a:solidFill>
                <a:latin typeface="+mn-lt"/>
                <a:ea typeface="+mn-ea"/>
                <a:cs typeface="+mn-cs"/>
              </a:rPr>
              <a:t> Act (aka the “Jeanne </a:t>
            </a:r>
            <a:r>
              <a:rPr lang="en-US" sz="2400" kern="0" dirty="0" err="1">
                <a:solidFill>
                  <a:srgbClr val="000000"/>
                </a:solidFill>
                <a:latin typeface="+mn-lt"/>
                <a:ea typeface="+mn-ea"/>
                <a:cs typeface="+mn-cs"/>
              </a:rPr>
              <a:t>Clery</a:t>
            </a:r>
            <a:r>
              <a:rPr lang="en-US" sz="2400" kern="0" dirty="0">
                <a:solidFill>
                  <a:srgbClr val="000000"/>
                </a:solidFill>
                <a:latin typeface="+mn-lt"/>
                <a:ea typeface="+mn-ea"/>
                <a:cs typeface="+mn-cs"/>
              </a:rPr>
              <a:t> Disclosure of Campus Security Policy &amp; Campus Crime Statistics Act) was enacted in 1990 as a federal law, amended in 1998, and it requires institutions of higher education to disclose campus security information including crime statistics for the campus and surrounding areas to both current and prospective students, their families &amp; employees.</a:t>
            </a:r>
          </a:p>
          <a:p>
            <a:pPr marL="287338" lvl="0" indent="-287338" eaLnBrk="0" fontAlgn="base" hangingPunct="0">
              <a:spcBef>
                <a:spcPct val="20000"/>
              </a:spcBef>
              <a:spcAft>
                <a:spcPct val="25000"/>
              </a:spcAft>
              <a:buFontTx/>
              <a:buChar char="•"/>
            </a:pPr>
            <a:r>
              <a:rPr lang="en-US" sz="2400" kern="0" dirty="0">
                <a:solidFill>
                  <a:srgbClr val="000000"/>
                </a:solidFill>
                <a:latin typeface="+mn-lt"/>
                <a:ea typeface="+mn-ea"/>
                <a:cs typeface="+mn-cs"/>
              </a:rPr>
              <a:t>Purpose is to provide accurate, complete and timely information about crime and campus safety so that they can make an informed decision.</a:t>
            </a:r>
          </a:p>
          <a:p>
            <a:pPr>
              <a:lnSpc>
                <a:spcPct val="150000"/>
              </a:lnSpc>
            </a:pPr>
            <a:endParaRPr lang="en-US" sz="2800" b="1" dirty="0">
              <a:latin typeface="+mn-lt"/>
              <a:ea typeface="Helvetica" charset="0"/>
              <a:cs typeface="Helvetica" charset="0"/>
            </a:endParaRPr>
          </a:p>
        </p:txBody>
      </p:sp>
      <p:sp>
        <p:nvSpPr>
          <p:cNvPr id="4" name="Title 3">
            <a:extLst>
              <a:ext uri="{FF2B5EF4-FFF2-40B4-BE49-F238E27FC236}">
                <a16:creationId xmlns:a16="http://schemas.microsoft.com/office/drawing/2014/main" id="{49D1B693-0946-B944-8F41-5FB4DEDF9BDB}"/>
              </a:ext>
            </a:extLst>
          </p:cNvPr>
          <p:cNvSpPr txBox="1">
            <a:spLocks/>
          </p:cNvSpPr>
          <p:nvPr/>
        </p:nvSpPr>
        <p:spPr>
          <a:xfrm>
            <a:off x="687247" y="172721"/>
            <a:ext cx="10817506" cy="88391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US" b="1" dirty="0"/>
              <a:t>What is the </a:t>
            </a:r>
            <a:r>
              <a:rPr lang="en-US" b="1" dirty="0" err="1"/>
              <a:t>Clery</a:t>
            </a:r>
            <a:r>
              <a:rPr lang="en-US" b="1" dirty="0"/>
              <a:t> Act?</a:t>
            </a:r>
            <a:endParaRPr lang="en-US" b="1" dirty="0">
              <a:solidFill>
                <a:srgbClr val="253746"/>
              </a:solidFill>
              <a:latin typeface="Helvetica" charset="0"/>
              <a:ea typeface="Helvetica" charset="0"/>
              <a:cs typeface="Helvetica" charset="0"/>
            </a:endParaRPr>
          </a:p>
        </p:txBody>
      </p:sp>
    </p:spTree>
    <p:extLst>
      <p:ext uri="{BB962C8B-B14F-4D97-AF65-F5344CB8AC3E}">
        <p14:creationId xmlns:p14="http://schemas.microsoft.com/office/powerpoint/2010/main" val="26122557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77825" y="274638"/>
            <a:ext cx="8458062"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Other Clery Crimes</a:t>
            </a:r>
          </a:p>
        </p:txBody>
      </p:sp>
      <p:sp>
        <p:nvSpPr>
          <p:cNvPr id="7" name="Content Placeholder 2"/>
          <p:cNvSpPr txBox="1">
            <a:spLocks/>
          </p:cNvSpPr>
          <p:nvPr/>
        </p:nvSpPr>
        <p:spPr>
          <a:xfrm>
            <a:off x="377825" y="1417638"/>
            <a:ext cx="10975916" cy="48213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u="sng"/>
              <a:t>Robbery</a:t>
            </a:r>
            <a:r>
              <a:rPr lang="en-US"/>
              <a:t>: The taking or attempting to take anything of value from the care, custody, or control of a person(s) by force or threat of force or violence and/or by putting the victim in fear.</a:t>
            </a:r>
          </a:p>
          <a:p>
            <a:r>
              <a:rPr lang="en-US" b="1" u="sng"/>
              <a:t>Aggravated Assault</a:t>
            </a:r>
            <a:r>
              <a:rPr lang="en-US"/>
              <a:t>: An unlawful attack by one person upon another for the purpose of inflicting severe or aggravated bodily injury.</a:t>
            </a:r>
          </a:p>
          <a:p>
            <a:r>
              <a:rPr lang="en-US" b="1" u="sng"/>
              <a:t>Burglary</a:t>
            </a:r>
            <a:r>
              <a:rPr lang="en-US"/>
              <a:t>: Unlawful entry of a structure to commit a felony or a theft.</a:t>
            </a:r>
          </a:p>
          <a:p>
            <a:r>
              <a:rPr lang="en-US" b="1" u="sng"/>
              <a:t>Motor Vehicle Theft</a:t>
            </a:r>
            <a:r>
              <a:rPr lang="en-US"/>
              <a:t>: Theft or attempted theft of a motor vehicle.</a:t>
            </a:r>
          </a:p>
          <a:p>
            <a:r>
              <a:rPr lang="en-US" b="1" u="sng"/>
              <a:t>Arson</a:t>
            </a:r>
            <a:r>
              <a:rPr lang="en-US"/>
              <a:t>: Any willful or malicious burning or attempt to burn, with or without intent to defraud, a dwelling house, public building, motor vehicle or aircraft, personal property of another.</a:t>
            </a:r>
            <a:endParaRPr lang="en-US" b="1" u="sng"/>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31450302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77825" y="274638"/>
            <a:ext cx="8458062"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Hate Crimes</a:t>
            </a:r>
          </a:p>
        </p:txBody>
      </p:sp>
      <p:sp>
        <p:nvSpPr>
          <p:cNvPr id="3" name="Content Placeholder 2"/>
          <p:cNvSpPr txBox="1">
            <a:spLocks/>
          </p:cNvSpPr>
          <p:nvPr/>
        </p:nvSpPr>
        <p:spPr>
          <a:xfrm>
            <a:off x="514470" y="1168879"/>
            <a:ext cx="11165696" cy="4495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200"/>
              <a:t>A criminal offense that manifests evidence that the victim was intentionally selected because of the </a:t>
            </a:r>
            <a:r>
              <a:rPr lang="en-US" sz="2200" u="sng"/>
              <a:t>perpetrator’s bias against them</a:t>
            </a:r>
            <a:r>
              <a:rPr lang="en-US" sz="2200"/>
              <a:t>. (Race, Religion, Sexual Orientation, Gender, Gender Identity, Ethnicity, National Origin, Disability) </a:t>
            </a:r>
          </a:p>
          <a:p>
            <a:r>
              <a:rPr lang="en-US" sz="2200" b="1" u="sng"/>
              <a:t>Larceny (Theft) </a:t>
            </a:r>
            <a:r>
              <a:rPr lang="en-US" sz="2200"/>
              <a:t>: Unlawful taking, carrying, leading, or riding away of property from the possession or constructive possession of another. </a:t>
            </a:r>
          </a:p>
          <a:p>
            <a:r>
              <a:rPr lang="en-US" sz="2200" b="1" u="sng"/>
              <a:t>Simple Assault</a:t>
            </a:r>
            <a:r>
              <a:rPr lang="en-US" sz="2200"/>
              <a:t>: Unlawful physical attack by one person upon another where neither the offender displays a weapon, nor the victim suffers obvious severe or aggravated bodily injury involving apparent broken bones, loss of teeth, possible internal injury, severe laceration, or loss of consciousness.</a:t>
            </a:r>
            <a:endParaRPr lang="en-US" sz="2200" b="1" u="sng"/>
          </a:p>
          <a:p>
            <a:r>
              <a:rPr lang="en-US" sz="2200" b="1" u="sng"/>
              <a:t>Intimidation</a:t>
            </a:r>
            <a:r>
              <a:rPr lang="en-US" sz="2200"/>
              <a:t>: Unlawfully placing another person in reasonable fear of bodily harm through the use of threatening words and/or other conduct, but without displaying a weapon or subjecting victim to a physical attack. </a:t>
            </a:r>
          </a:p>
          <a:p>
            <a:r>
              <a:rPr lang="en-US" sz="2200" b="1" u="sng"/>
              <a:t>Destruction/Damage/Vandalism of Property</a:t>
            </a:r>
            <a:r>
              <a:rPr lang="en-US" sz="2200"/>
              <a:t>: To willfully or maliciously destroy, damage, deface, or otherwise injure personal property without the consent of the owner or the person having custody or control of it.</a:t>
            </a:r>
            <a:endParaRPr lang="en-US" sz="2200" b="1" u="sng" dirty="0"/>
          </a:p>
        </p:txBody>
      </p:sp>
    </p:spTree>
    <p:extLst>
      <p:ext uri="{BB962C8B-B14F-4D97-AF65-F5344CB8AC3E}">
        <p14:creationId xmlns:p14="http://schemas.microsoft.com/office/powerpoint/2010/main" val="8460412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77825" y="-51759"/>
            <a:ext cx="8007050"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Violence Against Women Act (VAWA) Clery Crimes</a:t>
            </a:r>
          </a:p>
        </p:txBody>
      </p:sp>
      <p:sp>
        <p:nvSpPr>
          <p:cNvPr id="3" name="Content Placeholder 2"/>
          <p:cNvSpPr txBox="1">
            <a:spLocks/>
          </p:cNvSpPr>
          <p:nvPr/>
        </p:nvSpPr>
        <p:spPr>
          <a:xfrm>
            <a:off x="377825" y="1255142"/>
            <a:ext cx="11648775" cy="462395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80000"/>
              </a:lnSpc>
              <a:spcAft>
                <a:spcPct val="25000"/>
              </a:spcAft>
              <a:buFont typeface="Arial" panose="020B0604020202020204" pitchFamily="34" charset="0"/>
              <a:buNone/>
            </a:pPr>
            <a:r>
              <a:rPr lang="en-US" b="1" u="sng"/>
              <a:t>Dating Violence</a:t>
            </a:r>
            <a:r>
              <a:rPr lang="en-US"/>
              <a:t>: Violence committed by a person who is or has been in a social relationship of a romantic or intimate nature with the victim.</a:t>
            </a:r>
          </a:p>
          <a:p>
            <a:pPr marL="0" indent="0">
              <a:lnSpc>
                <a:spcPct val="80000"/>
              </a:lnSpc>
              <a:spcAft>
                <a:spcPct val="25000"/>
              </a:spcAft>
              <a:buFont typeface="Arial" panose="020B0604020202020204" pitchFamily="34" charset="0"/>
              <a:buNone/>
            </a:pPr>
            <a:r>
              <a:rPr lang="en-US" b="1" u="sng"/>
              <a:t>Domestic Violence</a:t>
            </a:r>
            <a:r>
              <a:rPr lang="en-US"/>
              <a:t>: A felony or misdemeanor crime of violence committed by a current or former spouse or intimate partner of the victim; person with whom the victim shares a child in common; person who currently or formerly cohabited with as a spouse or intimate partner; person situated to a spouse of a victim under domestic or family violence laws of their jurisdiction; or by any person against an adult or youth victim who is protected from that person’s acts under the domestic or family violence laws of the jurisdiction which the crime of violence occurred.  </a:t>
            </a:r>
          </a:p>
          <a:p>
            <a:pPr marL="0" indent="0">
              <a:buFont typeface="Arial" panose="020B0604020202020204" pitchFamily="34" charset="0"/>
              <a:buNone/>
            </a:pPr>
            <a:r>
              <a:rPr lang="en-US" b="1" u="sng"/>
              <a:t>Stalking</a:t>
            </a:r>
            <a:r>
              <a:rPr lang="en-US"/>
              <a:t>: Engaging in a course of conduct directed at a specific person that would cause a reasonable person to fear for the person’s safety or safety of others; or suffer substantial emotional distress. </a:t>
            </a:r>
            <a:endParaRPr lang="en-US" b="1" u="sng" dirty="0"/>
          </a:p>
        </p:txBody>
      </p:sp>
    </p:spTree>
    <p:extLst>
      <p:ext uri="{BB962C8B-B14F-4D97-AF65-F5344CB8AC3E}">
        <p14:creationId xmlns:p14="http://schemas.microsoft.com/office/powerpoint/2010/main" val="2031623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77825" y="274638"/>
            <a:ext cx="8458062"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Arrests/Disciplinary Referrals</a:t>
            </a:r>
          </a:p>
        </p:txBody>
      </p:sp>
      <p:sp>
        <p:nvSpPr>
          <p:cNvPr id="3" name="Content Placeholder 2"/>
          <p:cNvSpPr txBox="1">
            <a:spLocks/>
          </p:cNvSpPr>
          <p:nvPr/>
        </p:nvSpPr>
        <p:spPr>
          <a:xfrm>
            <a:off x="377825" y="1186132"/>
            <a:ext cx="11798300" cy="4495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600" b="1" u="sng"/>
              <a:t>Weapons Violations</a:t>
            </a:r>
            <a:r>
              <a:rPr lang="en-US" sz="2600"/>
              <a:t>: Violations of law or ordinances prohibiting the manufacture, sale, purchase, transportation, possession, concealment, or use of firearms, cutting instruments, explosives, incendiary devices, or other deadly weapons.</a:t>
            </a:r>
          </a:p>
          <a:p>
            <a:pPr marL="0" indent="0">
              <a:buFont typeface="Arial" panose="020B0604020202020204" pitchFamily="34" charset="0"/>
              <a:buNone/>
            </a:pPr>
            <a:r>
              <a:rPr lang="en-US" sz="2600" b="1" u="sng"/>
              <a:t>Drug Abuse Violations</a:t>
            </a:r>
            <a:r>
              <a:rPr lang="en-US" sz="2600"/>
              <a:t>: Violations of law prohibiting the production, distribution, and/or use of certain controlled substances and the equipment or devices utilized in their preparation and/or use. Unlawful cultivation, manufacture, distribution, sale, purchase, use, possession, transportation, or importation of any controlled drug or narcotic substance. Arrests for violations of state or local laws specifically those relating to the unlawful possession, sale, use, growing, manufacturing and making of narcotic drugs.</a:t>
            </a:r>
          </a:p>
          <a:p>
            <a:pPr marL="0" indent="0">
              <a:buFont typeface="Arial" panose="020B0604020202020204" pitchFamily="34" charset="0"/>
              <a:buNone/>
            </a:pPr>
            <a:r>
              <a:rPr lang="en-US" sz="2600" b="1" u="sng"/>
              <a:t>Liquor Law Violations</a:t>
            </a:r>
            <a:r>
              <a:rPr lang="en-US" sz="2600"/>
              <a:t>: Violations of state or local laws or ordinances prohibiting the manufacture, sale, purchase, transportation, possession, or use of alcoholic beverages, not including driving under the influence and drunkenness. </a:t>
            </a:r>
            <a:endParaRPr lang="en-US" sz="2600" b="1" u="sng" dirty="0"/>
          </a:p>
        </p:txBody>
      </p:sp>
    </p:spTree>
    <p:extLst>
      <p:ext uri="{BB962C8B-B14F-4D97-AF65-F5344CB8AC3E}">
        <p14:creationId xmlns:p14="http://schemas.microsoft.com/office/powerpoint/2010/main" val="22491772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77824" y="274638"/>
            <a:ext cx="10180908"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Public Notices to the Campus Community</a:t>
            </a:r>
          </a:p>
        </p:txBody>
      </p:sp>
      <p:sp>
        <p:nvSpPr>
          <p:cNvPr id="3" name="Content Placeholder 2"/>
          <p:cNvSpPr txBox="1">
            <a:spLocks/>
          </p:cNvSpPr>
          <p:nvPr/>
        </p:nvSpPr>
        <p:spPr>
          <a:xfrm>
            <a:off x="393699" y="1600200"/>
            <a:ext cx="10734375" cy="4495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u="sng" dirty="0"/>
              <a:t>Timely Warnings</a:t>
            </a:r>
            <a:r>
              <a:rPr lang="en-US" dirty="0"/>
              <a:t>: Warning to the community that must be issued for any </a:t>
            </a:r>
            <a:r>
              <a:rPr lang="en-US" dirty="0" err="1"/>
              <a:t>Clery</a:t>
            </a:r>
            <a:r>
              <a:rPr lang="en-US" dirty="0"/>
              <a:t> crime that occurs on the HSC’s </a:t>
            </a:r>
            <a:r>
              <a:rPr lang="en-US" dirty="0" err="1"/>
              <a:t>Clery</a:t>
            </a:r>
            <a:r>
              <a:rPr lang="en-US" dirty="0"/>
              <a:t> geography </a:t>
            </a:r>
            <a:r>
              <a:rPr lang="en-US" b="1" dirty="0"/>
              <a:t>and</a:t>
            </a:r>
            <a:r>
              <a:rPr lang="en-US" dirty="0"/>
              <a:t> is considered to represent a </a:t>
            </a:r>
            <a:r>
              <a:rPr lang="en-US" dirty="0">
                <a:solidFill>
                  <a:srgbClr val="FF0000"/>
                </a:solidFill>
              </a:rPr>
              <a:t>serious or continuing threat </a:t>
            </a:r>
            <a:r>
              <a:rPr lang="en-US" dirty="0"/>
              <a:t>to students and employees. </a:t>
            </a:r>
          </a:p>
          <a:p>
            <a:pPr marL="0" indent="0">
              <a:buFont typeface="Arial" panose="020B0604020202020204" pitchFamily="34" charset="0"/>
              <a:buNone/>
            </a:pPr>
            <a:r>
              <a:rPr lang="en-US" b="1" u="sng" dirty="0"/>
              <a:t>Emergency Notification</a:t>
            </a:r>
            <a:r>
              <a:rPr lang="en-US" dirty="0"/>
              <a:t>: Notification that must be initiated for any </a:t>
            </a:r>
            <a:r>
              <a:rPr lang="en-US" dirty="0">
                <a:solidFill>
                  <a:srgbClr val="FF0000"/>
                </a:solidFill>
              </a:rPr>
              <a:t>significant emergency or dangerous situation involving an immediate threat </a:t>
            </a:r>
            <a:r>
              <a:rPr lang="en-US" dirty="0"/>
              <a:t>to the health or safety of students and/or employees occurring on the campus. </a:t>
            </a:r>
            <a:endParaRPr lang="en-US" b="1" u="sng" dirty="0"/>
          </a:p>
        </p:txBody>
      </p:sp>
    </p:spTree>
    <p:extLst>
      <p:ext uri="{BB962C8B-B14F-4D97-AF65-F5344CB8AC3E}">
        <p14:creationId xmlns:p14="http://schemas.microsoft.com/office/powerpoint/2010/main" val="25178582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77825" y="274638"/>
            <a:ext cx="8458062"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Daily Crime Log</a:t>
            </a:r>
          </a:p>
        </p:txBody>
      </p:sp>
      <p:sp>
        <p:nvSpPr>
          <p:cNvPr id="3" name="Content Placeholder 2"/>
          <p:cNvSpPr txBox="1">
            <a:spLocks/>
          </p:cNvSpPr>
          <p:nvPr/>
        </p:nvSpPr>
        <p:spPr>
          <a:xfrm>
            <a:off x="377825" y="1203385"/>
            <a:ext cx="10855145" cy="4495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 record of criminal incidents and/or alleged criminal incidents that are reported to the HSC Police Department and made available to the public. The log must contain the following:</a:t>
            </a:r>
          </a:p>
          <a:p>
            <a:pPr lvl="1"/>
            <a:r>
              <a:rPr lang="en-US" sz="2800" dirty="0"/>
              <a:t>Date the crime was reported</a:t>
            </a:r>
          </a:p>
          <a:p>
            <a:pPr lvl="1"/>
            <a:r>
              <a:rPr lang="en-US" sz="2800" dirty="0"/>
              <a:t>Date and time the crime occurred</a:t>
            </a:r>
          </a:p>
          <a:p>
            <a:pPr lvl="1"/>
            <a:r>
              <a:rPr lang="en-US" sz="2800" dirty="0"/>
              <a:t>Nature of the crime</a:t>
            </a:r>
          </a:p>
          <a:p>
            <a:pPr lvl="1"/>
            <a:r>
              <a:rPr lang="en-US" sz="2800" dirty="0"/>
              <a:t>General location of the crime</a:t>
            </a:r>
          </a:p>
          <a:p>
            <a:pPr lvl="1"/>
            <a:r>
              <a:rPr lang="en-US" sz="2800" dirty="0"/>
              <a:t>Disposition of the complaint, if known</a:t>
            </a:r>
          </a:p>
          <a:p>
            <a:pPr marL="457200" lvl="1" indent="0">
              <a:buFont typeface="Arial" panose="020B0604020202020204" pitchFamily="34" charset="0"/>
              <a:buNone/>
            </a:pPr>
            <a:r>
              <a:rPr lang="en-US" sz="2800" dirty="0"/>
              <a:t>The Daily Crime Log is the most comprehensive list of crime reports on campus and can be obtained at:</a:t>
            </a:r>
          </a:p>
          <a:p>
            <a:pPr marL="457200" lvl="1" indent="0">
              <a:buFont typeface="Arial" panose="020B0604020202020204" pitchFamily="34" charset="0"/>
              <a:buNone/>
            </a:pPr>
            <a:r>
              <a:rPr lang="en-US" sz="2800" dirty="0">
                <a:hlinkClick r:id="rId2"/>
              </a:rPr>
              <a:t>www.unthsc.edu/police</a:t>
            </a:r>
            <a:r>
              <a:rPr lang="en-US" sz="2800" dirty="0"/>
              <a:t> or HSC Police Department at address 3600 Mattison Avenue.</a:t>
            </a:r>
          </a:p>
        </p:txBody>
      </p:sp>
    </p:spTree>
    <p:extLst>
      <p:ext uri="{BB962C8B-B14F-4D97-AF65-F5344CB8AC3E}">
        <p14:creationId xmlns:p14="http://schemas.microsoft.com/office/powerpoint/2010/main" val="5936416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77825" y="274638"/>
            <a:ext cx="8458062"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Missing Student Reports</a:t>
            </a:r>
          </a:p>
        </p:txBody>
      </p:sp>
      <p:sp>
        <p:nvSpPr>
          <p:cNvPr id="3" name="Content Placeholder 2"/>
          <p:cNvSpPr txBox="1">
            <a:spLocks/>
          </p:cNvSpPr>
          <p:nvPr/>
        </p:nvSpPr>
        <p:spPr>
          <a:xfrm>
            <a:off x="652491" y="1417638"/>
            <a:ext cx="10768881" cy="4495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r>
              <a:rPr lang="en-US" dirty="0"/>
              <a:t>Any CSA who receives a report of a missing student shall immediately</a:t>
            </a:r>
            <a:r>
              <a:rPr lang="en-US" dirty="0">
                <a:solidFill>
                  <a:schemeClr val="accent6"/>
                </a:solidFill>
              </a:rPr>
              <a:t> </a:t>
            </a:r>
            <a:r>
              <a:rPr lang="en-US" dirty="0"/>
              <a:t>contact:</a:t>
            </a:r>
          </a:p>
          <a:p>
            <a:pPr marL="798512" lvl="1" indent="-342900"/>
            <a:r>
              <a:rPr lang="en-US" sz="2800" dirty="0"/>
              <a:t>HSC Campus Police Department @ 817-735-2600</a:t>
            </a: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4736624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77825" y="274638"/>
            <a:ext cx="8458062"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Annual Security Report (ASR)</a:t>
            </a:r>
          </a:p>
        </p:txBody>
      </p:sp>
      <p:sp>
        <p:nvSpPr>
          <p:cNvPr id="3" name="Content Placeholder 2"/>
          <p:cNvSpPr txBox="1">
            <a:spLocks/>
          </p:cNvSpPr>
          <p:nvPr/>
        </p:nvSpPr>
        <p:spPr>
          <a:xfrm>
            <a:off x="377825" y="1117120"/>
            <a:ext cx="11286466" cy="4495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200" dirty="0"/>
              <a:t>The ASR is an annual report published and distributed by UNTHSC no later than October 1</a:t>
            </a:r>
            <a:r>
              <a:rPr lang="en-US" sz="2200" baseline="30000" dirty="0"/>
              <a:t>st</a:t>
            </a:r>
            <a:r>
              <a:rPr lang="en-US" sz="2200" dirty="0"/>
              <a:t> of each year that describes campus safety and security policies and reports HSC crime statistics (HSC) is exempt from reporting fire statistics since on-campus housing is not available).</a:t>
            </a:r>
          </a:p>
          <a:p>
            <a:pPr marL="0" indent="0">
              <a:buFont typeface="Arial" panose="020B0604020202020204" pitchFamily="34" charset="0"/>
              <a:buNone/>
            </a:pPr>
            <a:r>
              <a:rPr lang="en-US" sz="2200" dirty="0"/>
              <a:t>The ASR includes: </a:t>
            </a:r>
          </a:p>
          <a:p>
            <a:pPr lvl="1"/>
            <a:r>
              <a:rPr lang="en-US" sz="2200" dirty="0"/>
              <a:t>Crime reporting information</a:t>
            </a:r>
          </a:p>
          <a:p>
            <a:pPr lvl="1"/>
            <a:r>
              <a:rPr lang="en-US" sz="2200" dirty="0"/>
              <a:t>HSC policies pertaining to safety</a:t>
            </a:r>
          </a:p>
          <a:p>
            <a:pPr lvl="1"/>
            <a:r>
              <a:rPr lang="en-US" sz="2200" dirty="0"/>
              <a:t>Evacuation and emergency procedures</a:t>
            </a:r>
          </a:p>
          <a:p>
            <a:pPr lvl="1"/>
            <a:r>
              <a:rPr lang="en-US" sz="2200" dirty="0"/>
              <a:t>Resource information</a:t>
            </a:r>
          </a:p>
          <a:p>
            <a:pPr lvl="1"/>
            <a:r>
              <a:rPr lang="en-US" sz="2200" dirty="0"/>
              <a:t>Institutional disciplinary procedures</a:t>
            </a:r>
          </a:p>
          <a:p>
            <a:pPr lvl="1"/>
            <a:r>
              <a:rPr lang="en-US" sz="2200" dirty="0"/>
              <a:t>Public safety program information</a:t>
            </a:r>
          </a:p>
          <a:p>
            <a:pPr lvl="1"/>
            <a:r>
              <a:rPr lang="en-US" sz="2200" dirty="0"/>
              <a:t>Statement on how HSC will protect the confidentiality of the victim, that includes letting them know that personal identifying information will not be included on publicly available records; and that accommodations or protective measures will be provided, to the extent that it does not interfere with these accommodations or protective measures.</a:t>
            </a:r>
          </a:p>
        </p:txBody>
      </p:sp>
    </p:spTree>
    <p:extLst>
      <p:ext uri="{BB962C8B-B14F-4D97-AF65-F5344CB8AC3E}">
        <p14:creationId xmlns:p14="http://schemas.microsoft.com/office/powerpoint/2010/main" val="30553474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77825" y="274638"/>
            <a:ext cx="8458062"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Annual Security Report (ASR)</a:t>
            </a:r>
          </a:p>
        </p:txBody>
      </p:sp>
      <p:sp>
        <p:nvSpPr>
          <p:cNvPr id="3" name="Content Placeholder 2"/>
          <p:cNvSpPr txBox="1">
            <a:spLocks/>
          </p:cNvSpPr>
          <p:nvPr/>
        </p:nvSpPr>
        <p:spPr>
          <a:xfrm>
            <a:off x="393699" y="1600200"/>
            <a:ext cx="11096685" cy="4495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The HSC Annual Security Report can be found online at </a:t>
            </a:r>
            <a:r>
              <a:rPr lang="en-US" dirty="0">
                <a:hlinkClick r:id="rId2"/>
              </a:rPr>
              <a:t>https://www.unthsc.edu/police/abandoned-property-list/clery-act/</a:t>
            </a:r>
            <a:r>
              <a:rPr lang="en-US" dirty="0"/>
              <a:t> and copies are available in the Division of Student Affairs in the Student Service Center Room 227 or at the HSC Police Department at 3600 Mattison Avenue.</a:t>
            </a:r>
          </a:p>
        </p:txBody>
      </p:sp>
    </p:spTree>
    <p:extLst>
      <p:ext uri="{BB962C8B-B14F-4D97-AF65-F5344CB8AC3E}">
        <p14:creationId xmlns:p14="http://schemas.microsoft.com/office/powerpoint/2010/main" val="3815181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77825" y="274638"/>
            <a:ext cx="8458062"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CSA Reporting</a:t>
            </a:r>
          </a:p>
        </p:txBody>
      </p:sp>
      <p:sp>
        <p:nvSpPr>
          <p:cNvPr id="3" name="Content Placeholder 2"/>
          <p:cNvSpPr txBox="1">
            <a:spLocks/>
          </p:cNvSpPr>
          <p:nvPr/>
        </p:nvSpPr>
        <p:spPr>
          <a:xfrm>
            <a:off x="686998" y="1417638"/>
            <a:ext cx="11286466" cy="4495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Information required for a CSA report:</a:t>
            </a:r>
          </a:p>
          <a:p>
            <a:pPr lvl="1"/>
            <a:r>
              <a:rPr lang="en-US" sz="2800" dirty="0"/>
              <a:t>Who was involved?</a:t>
            </a:r>
          </a:p>
          <a:p>
            <a:pPr lvl="1"/>
            <a:r>
              <a:rPr lang="en-US" sz="2800" dirty="0"/>
              <a:t>What occurred?</a:t>
            </a:r>
          </a:p>
          <a:p>
            <a:pPr lvl="1"/>
            <a:r>
              <a:rPr lang="en-US" sz="2800" dirty="0"/>
              <a:t>Where did it occur?</a:t>
            </a:r>
          </a:p>
          <a:p>
            <a:pPr lvl="1"/>
            <a:r>
              <a:rPr lang="en-US" sz="2800" dirty="0"/>
              <a:t>When did it occur? Include the date the crime was reporting and date and time the crime occurred.</a:t>
            </a:r>
          </a:p>
          <a:p>
            <a:pPr lvl="1"/>
            <a:r>
              <a:rPr lang="en-US" sz="2800" dirty="0"/>
              <a:t>How did it occur? </a:t>
            </a:r>
          </a:p>
          <a:p>
            <a:pPr marL="457200" lvl="1" indent="0">
              <a:buFont typeface="Arial" panose="020B0604020202020204" pitchFamily="34" charset="0"/>
              <a:buNone/>
            </a:pPr>
            <a:r>
              <a:rPr lang="en-US" sz="2800" dirty="0"/>
              <a:t>**Please provide as much detail as possible. HSC PD or an HSC official may contact you regarding the report. </a:t>
            </a:r>
          </a:p>
        </p:txBody>
      </p:sp>
    </p:spTree>
    <p:extLst>
      <p:ext uri="{BB962C8B-B14F-4D97-AF65-F5344CB8AC3E}">
        <p14:creationId xmlns:p14="http://schemas.microsoft.com/office/powerpoint/2010/main" val="8283499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a:extLst>
              <a:ext uri="{FF2B5EF4-FFF2-40B4-BE49-F238E27FC236}">
                <a16:creationId xmlns:a16="http://schemas.microsoft.com/office/drawing/2014/main" id="{B59EDDEC-1F73-E24D-9F3A-3E7E285BFE21}"/>
              </a:ext>
            </a:extLst>
          </p:cNvPr>
          <p:cNvSpPr txBox="1">
            <a:spLocks/>
          </p:cNvSpPr>
          <p:nvPr/>
        </p:nvSpPr>
        <p:spPr>
          <a:xfrm>
            <a:off x="687247" y="1375626"/>
            <a:ext cx="10817506" cy="479657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87338" lvl="0" indent="-287338" eaLnBrk="0" fontAlgn="base" hangingPunct="0">
              <a:lnSpc>
                <a:spcPct val="100000"/>
              </a:lnSpc>
              <a:spcBef>
                <a:spcPct val="20000"/>
              </a:spcBef>
              <a:spcAft>
                <a:spcPct val="0"/>
              </a:spcAft>
              <a:buFontTx/>
              <a:buChar char="•"/>
            </a:pPr>
            <a:r>
              <a:rPr lang="en-US" sz="2800" kern="0" dirty="0">
                <a:solidFill>
                  <a:srgbClr val="000000"/>
                </a:solidFill>
                <a:latin typeface="+mn-lt"/>
                <a:ea typeface="+mn-ea"/>
                <a:cs typeface="+mn-cs"/>
              </a:rPr>
              <a:t>Loss of Title IV funding (federal financial aid)</a:t>
            </a:r>
          </a:p>
          <a:p>
            <a:pPr marL="287338" lvl="0" indent="-287338" eaLnBrk="0" fontAlgn="base" hangingPunct="0">
              <a:lnSpc>
                <a:spcPct val="100000"/>
              </a:lnSpc>
              <a:spcBef>
                <a:spcPct val="20000"/>
              </a:spcBef>
              <a:spcAft>
                <a:spcPct val="0"/>
              </a:spcAft>
              <a:buFontTx/>
              <a:buChar char="•"/>
            </a:pPr>
            <a:r>
              <a:rPr lang="en-US" sz="2800" kern="0" dirty="0">
                <a:solidFill>
                  <a:srgbClr val="000000"/>
                </a:solidFill>
                <a:latin typeface="+mn-lt"/>
                <a:ea typeface="+mn-ea"/>
                <a:cs typeface="+mn-cs"/>
              </a:rPr>
              <a:t>$69,733 fine per violation</a:t>
            </a:r>
          </a:p>
          <a:p>
            <a:pPr lvl="0" eaLnBrk="0" fontAlgn="base" hangingPunct="0">
              <a:lnSpc>
                <a:spcPct val="100000"/>
              </a:lnSpc>
              <a:spcBef>
                <a:spcPct val="20000"/>
              </a:spcBef>
              <a:spcAft>
                <a:spcPct val="0"/>
              </a:spcAft>
              <a:buClr>
                <a:srgbClr val="007233"/>
              </a:buClr>
            </a:pPr>
            <a:endParaRPr lang="en-US" sz="2800" kern="0" dirty="0">
              <a:solidFill>
                <a:srgbClr val="000000"/>
              </a:solidFill>
              <a:latin typeface="+mn-lt"/>
              <a:ea typeface="+mn-ea"/>
              <a:cs typeface="+mn-cs"/>
            </a:endParaRPr>
          </a:p>
          <a:p>
            <a:pPr lvl="0" eaLnBrk="0" fontAlgn="base" hangingPunct="0">
              <a:lnSpc>
                <a:spcPct val="100000"/>
              </a:lnSpc>
              <a:spcBef>
                <a:spcPct val="20000"/>
              </a:spcBef>
              <a:spcAft>
                <a:spcPct val="0"/>
              </a:spcAft>
              <a:buClr>
                <a:srgbClr val="007233"/>
              </a:buClr>
            </a:pPr>
            <a:r>
              <a:rPr lang="en-US" sz="2800" kern="0" dirty="0">
                <a:solidFill>
                  <a:srgbClr val="000000"/>
                </a:solidFill>
                <a:latin typeface="+mn-lt"/>
                <a:ea typeface="+mn-ea"/>
                <a:cs typeface="+mn-cs"/>
              </a:rPr>
              <a:t>Example – Penn State University</a:t>
            </a:r>
          </a:p>
          <a:p>
            <a:pPr marL="742950" lvl="1" indent="-285750" eaLnBrk="0" fontAlgn="base" hangingPunct="0">
              <a:spcBef>
                <a:spcPct val="20000"/>
              </a:spcBef>
              <a:spcAft>
                <a:spcPct val="0"/>
              </a:spcAft>
              <a:buFontTx/>
              <a:buChar char="•"/>
            </a:pPr>
            <a:r>
              <a:rPr lang="en-US" sz="2800" kern="0" dirty="0">
                <a:solidFill>
                  <a:srgbClr val="000000"/>
                </a:solidFill>
              </a:rPr>
              <a:t>$2.4 million fine ($2.1 million not related to Sandusky incidents) </a:t>
            </a:r>
          </a:p>
          <a:p>
            <a:pPr marL="1143000" lvl="2" indent="-228600" eaLnBrk="0" fontAlgn="base" hangingPunct="0">
              <a:spcBef>
                <a:spcPct val="20000"/>
              </a:spcBef>
              <a:spcAft>
                <a:spcPct val="0"/>
              </a:spcAft>
              <a:buFontTx/>
              <a:buChar char="•"/>
            </a:pPr>
            <a:r>
              <a:rPr lang="en-US" sz="2800" kern="0" dirty="0">
                <a:solidFill>
                  <a:srgbClr val="000000"/>
                </a:solidFill>
              </a:rPr>
              <a:t>Fine based on previous $35,000 per violation </a:t>
            </a:r>
          </a:p>
          <a:p>
            <a:pPr marL="742950" lvl="1" indent="-285750" eaLnBrk="0" fontAlgn="base" hangingPunct="0">
              <a:spcBef>
                <a:spcPct val="20000"/>
              </a:spcBef>
              <a:spcAft>
                <a:spcPct val="0"/>
              </a:spcAft>
              <a:buFontTx/>
              <a:buChar char="•"/>
            </a:pPr>
            <a:r>
              <a:rPr lang="en-US" sz="2800" kern="0" dirty="0">
                <a:solidFill>
                  <a:srgbClr val="000000"/>
                </a:solidFill>
              </a:rPr>
              <a:t>2008-2011 over 300 crimes not disclosed</a:t>
            </a:r>
          </a:p>
          <a:p>
            <a:pPr marL="1143000" lvl="2" indent="-228600" eaLnBrk="0" fontAlgn="base" hangingPunct="0">
              <a:spcBef>
                <a:spcPct val="20000"/>
              </a:spcBef>
              <a:spcAft>
                <a:spcPct val="0"/>
              </a:spcAft>
              <a:buFontTx/>
              <a:buChar char="•"/>
            </a:pPr>
            <a:r>
              <a:rPr lang="en-US" sz="2800" kern="0" dirty="0">
                <a:solidFill>
                  <a:srgbClr val="000000"/>
                </a:solidFill>
              </a:rPr>
              <a:t>5 of the undisclosed crimes were Sexual Assault Offenses</a:t>
            </a:r>
          </a:p>
          <a:p>
            <a:pPr lvl="2" eaLnBrk="0" fontAlgn="base" hangingPunct="0">
              <a:spcBef>
                <a:spcPct val="20000"/>
              </a:spcBef>
              <a:spcAft>
                <a:spcPct val="0"/>
              </a:spcAft>
              <a:buClr>
                <a:srgbClr val="007233"/>
              </a:buClr>
            </a:pPr>
            <a:r>
              <a:rPr lang="en-US" sz="2800" kern="0" dirty="0">
                <a:solidFill>
                  <a:srgbClr val="000000"/>
                </a:solidFill>
              </a:rPr>
              <a:t>Source: NY Times</a:t>
            </a:r>
          </a:p>
        </p:txBody>
      </p:sp>
      <p:sp>
        <p:nvSpPr>
          <p:cNvPr id="4" name="Title 3">
            <a:extLst>
              <a:ext uri="{FF2B5EF4-FFF2-40B4-BE49-F238E27FC236}">
                <a16:creationId xmlns:a16="http://schemas.microsoft.com/office/drawing/2014/main" id="{49D1B693-0946-B944-8F41-5FB4DEDF9BDB}"/>
              </a:ext>
            </a:extLst>
          </p:cNvPr>
          <p:cNvSpPr txBox="1">
            <a:spLocks/>
          </p:cNvSpPr>
          <p:nvPr/>
        </p:nvSpPr>
        <p:spPr>
          <a:xfrm>
            <a:off x="687247" y="172721"/>
            <a:ext cx="10817506" cy="88391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US" b="1"/>
              <a:t>Consequences for Violating the Clery Act</a:t>
            </a:r>
            <a:endParaRPr lang="en-US" b="1" dirty="0">
              <a:solidFill>
                <a:srgbClr val="253746"/>
              </a:solidFill>
              <a:latin typeface="Helvetica" charset="0"/>
              <a:ea typeface="Helvetica" charset="0"/>
              <a:cs typeface="Helvetica" charset="0"/>
            </a:endParaRPr>
          </a:p>
        </p:txBody>
      </p:sp>
    </p:spTree>
    <p:extLst>
      <p:ext uri="{BB962C8B-B14F-4D97-AF65-F5344CB8AC3E}">
        <p14:creationId xmlns:p14="http://schemas.microsoft.com/office/powerpoint/2010/main" val="35385896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77825" y="274638"/>
            <a:ext cx="8458062"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CSA Reporting Tips</a:t>
            </a:r>
          </a:p>
        </p:txBody>
      </p:sp>
      <p:sp>
        <p:nvSpPr>
          <p:cNvPr id="3" name="Content Placeholder 2"/>
          <p:cNvSpPr txBox="1">
            <a:spLocks/>
          </p:cNvSpPr>
          <p:nvPr/>
        </p:nvSpPr>
        <p:spPr>
          <a:xfrm>
            <a:off x="377825" y="1417638"/>
            <a:ext cx="11319594" cy="4495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If you aren’t sure if you need to report a crime, report it. The standard for reporting crimes is when you believe the crime information was provided in good faith. “In good faith means there is a reasonable basis for believing the information is not simply a rumor or hearsay. That is, there is little or no reason to doubt the validity of the information.”</a:t>
            </a:r>
          </a:p>
          <a:p>
            <a:r>
              <a:rPr lang="en-US"/>
              <a:t>Inform the person that you must report the incident, even if they want to remain anonymous. Victims should be encouraged to provide information to help with the police investigation. </a:t>
            </a:r>
            <a:endParaRPr lang="en-US" dirty="0"/>
          </a:p>
        </p:txBody>
      </p:sp>
    </p:spTree>
    <p:extLst>
      <p:ext uri="{BB962C8B-B14F-4D97-AF65-F5344CB8AC3E}">
        <p14:creationId xmlns:p14="http://schemas.microsoft.com/office/powerpoint/2010/main" val="18261122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77825" y="274638"/>
            <a:ext cx="8458062"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Crimes Unrelated to HSC</a:t>
            </a:r>
          </a:p>
        </p:txBody>
      </p:sp>
      <p:sp>
        <p:nvSpPr>
          <p:cNvPr id="3" name="Content Placeholder 2"/>
          <p:cNvSpPr txBox="1">
            <a:spLocks/>
          </p:cNvSpPr>
          <p:nvPr/>
        </p:nvSpPr>
        <p:spPr>
          <a:xfrm>
            <a:off x="393700" y="1600200"/>
            <a:ext cx="11441742" cy="4495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However, do tell the individual about reporting options and refer for help.</a:t>
            </a:r>
          </a:p>
          <a:p>
            <a:r>
              <a:rPr lang="en-US" dirty="0"/>
              <a:t>For example:</a:t>
            </a:r>
          </a:p>
          <a:p>
            <a:pPr lvl="1"/>
            <a:r>
              <a:rPr lang="en-US" sz="2800" dirty="0"/>
              <a:t>A student tells you she was raped by another student at on off-campus apartment.</a:t>
            </a:r>
          </a:p>
          <a:p>
            <a:pPr lvl="1"/>
            <a:r>
              <a:rPr lang="en-US" sz="2800" dirty="0"/>
              <a:t>Although the crime did not occur at a location covered by Clery reporting, the accused student may be subject to disciplinary action from the Division of Student Affairs for this off-campus conduct. In addition, the victim is eligible for campus assistance and resources.</a:t>
            </a:r>
          </a:p>
        </p:txBody>
      </p:sp>
    </p:spTree>
    <p:extLst>
      <p:ext uri="{BB962C8B-B14F-4D97-AF65-F5344CB8AC3E}">
        <p14:creationId xmlns:p14="http://schemas.microsoft.com/office/powerpoint/2010/main" val="19414124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77825" y="274638"/>
            <a:ext cx="8458062"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Important Contact Information</a:t>
            </a:r>
          </a:p>
        </p:txBody>
      </p:sp>
      <p:sp>
        <p:nvSpPr>
          <p:cNvPr id="3" name="Content Placeholder 2"/>
          <p:cNvSpPr txBox="1">
            <a:spLocks/>
          </p:cNvSpPr>
          <p:nvPr/>
        </p:nvSpPr>
        <p:spPr>
          <a:xfrm>
            <a:off x="514469" y="1203385"/>
            <a:ext cx="11096685" cy="4495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t>HSC PD Emergency Number</a:t>
            </a:r>
          </a:p>
          <a:p>
            <a:pPr lvl="1"/>
            <a:r>
              <a:rPr lang="en-US" sz="1800" dirty="0"/>
              <a:t>(817) 735-2600</a:t>
            </a:r>
          </a:p>
          <a:p>
            <a:pPr lvl="1"/>
            <a:r>
              <a:rPr lang="en-US" sz="1800" dirty="0">
                <a:hlinkClick r:id="rId2"/>
              </a:rPr>
              <a:t>https://www.unthsc.edu/police/</a:t>
            </a:r>
            <a:r>
              <a:rPr lang="en-US" sz="1800" dirty="0"/>
              <a:t> </a:t>
            </a:r>
          </a:p>
          <a:p>
            <a:r>
              <a:rPr lang="en-US" sz="1800" dirty="0"/>
              <a:t>Care Team</a:t>
            </a:r>
          </a:p>
          <a:p>
            <a:pPr lvl="1"/>
            <a:r>
              <a:rPr lang="en-US" sz="1800" dirty="0"/>
              <a:t>(817) 735-2740</a:t>
            </a:r>
          </a:p>
          <a:p>
            <a:pPr lvl="1"/>
            <a:r>
              <a:rPr lang="en-US" sz="1800" dirty="0">
                <a:hlinkClick r:id="rId3"/>
              </a:rPr>
              <a:t>CareTeam@unthsc.edu</a:t>
            </a:r>
            <a:endParaRPr lang="en-US" sz="1800" dirty="0"/>
          </a:p>
          <a:p>
            <a:pPr lvl="1"/>
            <a:r>
              <a:rPr lang="en-US" sz="1800" dirty="0">
                <a:hlinkClick r:id="rId4"/>
              </a:rPr>
              <a:t>https://www.unthsc.edu/care-and-civility/care-team/</a:t>
            </a:r>
            <a:endParaRPr lang="en-US" sz="1800" dirty="0"/>
          </a:p>
          <a:p>
            <a:r>
              <a:rPr lang="en-US" sz="1800" dirty="0"/>
              <a:t>Title IX Coordinator</a:t>
            </a:r>
          </a:p>
          <a:p>
            <a:pPr lvl="1"/>
            <a:r>
              <a:rPr lang="en-US" sz="1800" dirty="0"/>
              <a:t>(817) 735-5919</a:t>
            </a:r>
          </a:p>
          <a:p>
            <a:pPr lvl="1">
              <a:buClrTx/>
            </a:pPr>
            <a:r>
              <a:rPr lang="en-US" sz="1800" dirty="0"/>
              <a:t>Dr. Maureen McGuinness</a:t>
            </a:r>
          </a:p>
          <a:p>
            <a:pPr lvl="1">
              <a:buClrTx/>
            </a:pPr>
            <a:r>
              <a:rPr lang="en-US" sz="1800" dirty="0">
                <a:hlinkClick r:id="rId5"/>
              </a:rPr>
              <a:t>Maureen.McGuinness@untsystem.edu</a:t>
            </a:r>
            <a:r>
              <a:rPr lang="en-US" sz="1800" dirty="0"/>
              <a:t>; </a:t>
            </a:r>
          </a:p>
          <a:p>
            <a:pPr lvl="1">
              <a:buClrTx/>
            </a:pPr>
            <a:r>
              <a:rPr lang="en-US" sz="1800" dirty="0"/>
              <a:t>SSC 160</a:t>
            </a:r>
          </a:p>
          <a:p>
            <a:r>
              <a:rPr lang="en-US" sz="1800" dirty="0"/>
              <a:t>Sexual Assault Support resources</a:t>
            </a:r>
          </a:p>
          <a:p>
            <a:pPr lvl="1"/>
            <a:r>
              <a:rPr lang="en-US" sz="1800" dirty="0">
                <a:hlinkClick r:id="rId6"/>
              </a:rPr>
              <a:t>https://www.unthsc.edu/title-ix/</a:t>
            </a:r>
            <a:r>
              <a:rPr lang="en-US" sz="1800" dirty="0"/>
              <a:t> </a:t>
            </a:r>
          </a:p>
          <a:p>
            <a:r>
              <a:rPr lang="en-US" sz="1800" dirty="0"/>
              <a:t>Annual Security Report</a:t>
            </a:r>
          </a:p>
          <a:p>
            <a:pPr lvl="1"/>
            <a:r>
              <a:rPr lang="en-US" sz="1800" dirty="0">
                <a:hlinkClick r:id="rId7"/>
              </a:rPr>
              <a:t>https://www.unthsc.edu/police/abandoned-property-list/clery-act/</a:t>
            </a:r>
            <a:r>
              <a:rPr lang="en-US" sz="1800" dirty="0"/>
              <a:t> </a:t>
            </a:r>
          </a:p>
        </p:txBody>
      </p:sp>
    </p:spTree>
    <p:extLst>
      <p:ext uri="{BB962C8B-B14F-4D97-AF65-F5344CB8AC3E}">
        <p14:creationId xmlns:p14="http://schemas.microsoft.com/office/powerpoint/2010/main" val="14297584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751510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a:extLst>
              <a:ext uri="{FF2B5EF4-FFF2-40B4-BE49-F238E27FC236}">
                <a16:creationId xmlns:a16="http://schemas.microsoft.com/office/drawing/2014/main" id="{B59EDDEC-1F73-E24D-9F3A-3E7E285BFE21}"/>
              </a:ext>
            </a:extLst>
          </p:cNvPr>
          <p:cNvSpPr txBox="1">
            <a:spLocks/>
          </p:cNvSpPr>
          <p:nvPr/>
        </p:nvSpPr>
        <p:spPr>
          <a:xfrm>
            <a:off x="687247" y="1375626"/>
            <a:ext cx="10817506" cy="37592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87338" lvl="0" indent="-287338" fontAlgn="base">
              <a:lnSpc>
                <a:spcPct val="100000"/>
              </a:lnSpc>
              <a:spcBef>
                <a:spcPct val="20000"/>
              </a:spcBef>
              <a:spcAft>
                <a:spcPct val="0"/>
              </a:spcAft>
              <a:buFontTx/>
              <a:buChar char="•"/>
              <a:defRPr/>
            </a:pPr>
            <a:r>
              <a:rPr lang="en-US" sz="2800" kern="0" dirty="0">
                <a:solidFill>
                  <a:srgbClr val="000000"/>
                </a:solidFill>
                <a:latin typeface="+mn-lt"/>
                <a:ea typeface="+mn-ea"/>
                <a:cs typeface="+mn-cs"/>
              </a:rPr>
              <a:t>Identify Campus Security Authorities (CSAs)</a:t>
            </a:r>
          </a:p>
          <a:p>
            <a:pPr marL="287338" lvl="0" indent="-287338" fontAlgn="base">
              <a:lnSpc>
                <a:spcPct val="100000"/>
              </a:lnSpc>
              <a:spcBef>
                <a:spcPct val="20000"/>
              </a:spcBef>
              <a:spcAft>
                <a:spcPct val="0"/>
              </a:spcAft>
              <a:buFontTx/>
              <a:buChar char="•"/>
              <a:defRPr/>
            </a:pPr>
            <a:r>
              <a:rPr lang="en-US" sz="2800" kern="0" dirty="0">
                <a:solidFill>
                  <a:srgbClr val="000000"/>
                </a:solidFill>
                <a:latin typeface="+mn-lt"/>
                <a:ea typeface="+mn-ea"/>
                <a:cs typeface="+mn-cs"/>
              </a:rPr>
              <a:t>Determine HSC’s </a:t>
            </a:r>
            <a:r>
              <a:rPr lang="en-US" sz="2800" kern="0" dirty="0" err="1">
                <a:solidFill>
                  <a:srgbClr val="000000"/>
                </a:solidFill>
                <a:latin typeface="+mn-lt"/>
                <a:ea typeface="+mn-ea"/>
                <a:cs typeface="+mn-cs"/>
              </a:rPr>
              <a:t>Clery</a:t>
            </a:r>
            <a:r>
              <a:rPr lang="en-US" sz="2800" kern="0" dirty="0">
                <a:solidFill>
                  <a:srgbClr val="000000"/>
                </a:solidFill>
                <a:latin typeface="+mn-lt"/>
                <a:ea typeface="+mn-ea"/>
                <a:cs typeface="+mn-cs"/>
              </a:rPr>
              <a:t> geography</a:t>
            </a:r>
          </a:p>
          <a:p>
            <a:pPr marL="287338" lvl="0" indent="-287338" fontAlgn="base">
              <a:lnSpc>
                <a:spcPct val="100000"/>
              </a:lnSpc>
              <a:spcBef>
                <a:spcPct val="20000"/>
              </a:spcBef>
              <a:spcAft>
                <a:spcPct val="0"/>
              </a:spcAft>
              <a:buFontTx/>
              <a:buChar char="•"/>
              <a:defRPr/>
            </a:pPr>
            <a:r>
              <a:rPr lang="en-US" sz="2800" kern="0" dirty="0">
                <a:solidFill>
                  <a:srgbClr val="000000"/>
                </a:solidFill>
                <a:latin typeface="+mn-lt"/>
                <a:ea typeface="+mn-ea"/>
                <a:cs typeface="+mn-cs"/>
              </a:rPr>
              <a:t>Collect crime statistics</a:t>
            </a:r>
          </a:p>
          <a:p>
            <a:pPr marL="287338" lvl="0" indent="-287338" fontAlgn="base">
              <a:lnSpc>
                <a:spcPct val="100000"/>
              </a:lnSpc>
              <a:spcBef>
                <a:spcPct val="20000"/>
              </a:spcBef>
              <a:spcAft>
                <a:spcPct val="0"/>
              </a:spcAft>
              <a:buFontTx/>
              <a:buChar char="•"/>
              <a:defRPr/>
            </a:pPr>
            <a:r>
              <a:rPr lang="en-US" sz="2800" kern="0" dirty="0">
                <a:solidFill>
                  <a:srgbClr val="000000"/>
                </a:solidFill>
                <a:latin typeface="+mn-lt"/>
                <a:ea typeface="+mn-ea"/>
                <a:cs typeface="+mn-cs"/>
              </a:rPr>
              <a:t>By October 1</a:t>
            </a:r>
            <a:r>
              <a:rPr lang="en-US" sz="2800" kern="0" baseline="30000" dirty="0">
                <a:solidFill>
                  <a:srgbClr val="000000"/>
                </a:solidFill>
                <a:latin typeface="+mn-lt"/>
                <a:ea typeface="+mn-ea"/>
                <a:cs typeface="+mn-cs"/>
              </a:rPr>
              <a:t>st</a:t>
            </a:r>
            <a:r>
              <a:rPr lang="en-US" sz="2800" kern="0" dirty="0">
                <a:solidFill>
                  <a:srgbClr val="000000"/>
                </a:solidFill>
                <a:latin typeface="+mn-lt"/>
                <a:ea typeface="+mn-ea"/>
                <a:cs typeface="+mn-cs"/>
              </a:rPr>
              <a:t> of each year, the Annual Security Report (ASR) must be published and distributed</a:t>
            </a:r>
          </a:p>
          <a:p>
            <a:pPr marL="287338" lvl="0" indent="-287338" fontAlgn="base">
              <a:lnSpc>
                <a:spcPct val="80000"/>
              </a:lnSpc>
              <a:spcBef>
                <a:spcPct val="20000"/>
              </a:spcBef>
              <a:spcAft>
                <a:spcPct val="0"/>
              </a:spcAft>
              <a:buFontTx/>
              <a:buChar char="•"/>
              <a:defRPr/>
            </a:pPr>
            <a:r>
              <a:rPr lang="en-US" sz="2800" kern="0" dirty="0">
                <a:solidFill>
                  <a:srgbClr val="000000"/>
                </a:solidFill>
                <a:latin typeface="+mn-lt"/>
                <a:ea typeface="+mn-ea"/>
                <a:cs typeface="+mn-cs"/>
              </a:rPr>
              <a:t>Notify the campus in a timely manner when crimes threaten safety and issue emergency notifications</a:t>
            </a:r>
          </a:p>
          <a:p>
            <a:pPr marL="287338" lvl="0" indent="-287338" fontAlgn="base">
              <a:lnSpc>
                <a:spcPct val="80000"/>
              </a:lnSpc>
              <a:spcBef>
                <a:spcPct val="20000"/>
              </a:spcBef>
              <a:spcAft>
                <a:spcPct val="0"/>
              </a:spcAft>
              <a:buFontTx/>
              <a:buChar char="•"/>
              <a:defRPr/>
            </a:pPr>
            <a:r>
              <a:rPr lang="en-US" sz="2800" kern="0" dirty="0">
                <a:solidFill>
                  <a:srgbClr val="000000"/>
                </a:solidFill>
                <a:latin typeface="+mn-lt"/>
                <a:ea typeface="+mn-ea"/>
                <a:cs typeface="+mn-cs"/>
              </a:rPr>
              <a:t>Maintain an up-to-date daily log of all reported crimes </a:t>
            </a:r>
          </a:p>
          <a:p>
            <a:pPr marL="287338" lvl="0" indent="-287338" eaLnBrk="0" fontAlgn="base" hangingPunct="0">
              <a:lnSpc>
                <a:spcPct val="100000"/>
              </a:lnSpc>
              <a:spcBef>
                <a:spcPct val="20000"/>
              </a:spcBef>
              <a:spcAft>
                <a:spcPct val="0"/>
              </a:spcAft>
              <a:buFontTx/>
              <a:buChar char="•"/>
            </a:pPr>
            <a:r>
              <a:rPr lang="en-US" sz="2800" kern="0" dirty="0">
                <a:solidFill>
                  <a:srgbClr val="000000"/>
                </a:solidFill>
                <a:latin typeface="+mn-lt"/>
                <a:ea typeface="+mn-ea"/>
                <a:cs typeface="+mn-cs"/>
              </a:rPr>
              <a:t>Submit crime statistics to the U.S. Department of Education</a:t>
            </a:r>
          </a:p>
        </p:txBody>
      </p:sp>
      <p:sp>
        <p:nvSpPr>
          <p:cNvPr id="4" name="Title 3">
            <a:extLst>
              <a:ext uri="{FF2B5EF4-FFF2-40B4-BE49-F238E27FC236}">
                <a16:creationId xmlns:a16="http://schemas.microsoft.com/office/drawing/2014/main" id="{49D1B693-0946-B944-8F41-5FB4DEDF9BDB}"/>
              </a:ext>
            </a:extLst>
          </p:cNvPr>
          <p:cNvSpPr txBox="1">
            <a:spLocks/>
          </p:cNvSpPr>
          <p:nvPr/>
        </p:nvSpPr>
        <p:spPr>
          <a:xfrm>
            <a:off x="687247" y="172721"/>
            <a:ext cx="10817506" cy="88391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US" b="1" dirty="0"/>
              <a:t>What is required by the </a:t>
            </a:r>
            <a:r>
              <a:rPr lang="en-US" b="1" dirty="0" err="1"/>
              <a:t>Clery</a:t>
            </a:r>
            <a:r>
              <a:rPr lang="en-US" b="1" dirty="0"/>
              <a:t> Act? </a:t>
            </a:r>
            <a:endParaRPr lang="en-US" b="1" dirty="0">
              <a:solidFill>
                <a:srgbClr val="253746"/>
              </a:solidFill>
              <a:latin typeface="Helvetica" charset="0"/>
              <a:ea typeface="Helvetica" charset="0"/>
              <a:cs typeface="Helvetica" charset="0"/>
            </a:endParaRPr>
          </a:p>
        </p:txBody>
      </p:sp>
    </p:spTree>
    <p:extLst>
      <p:ext uri="{BB962C8B-B14F-4D97-AF65-F5344CB8AC3E}">
        <p14:creationId xmlns:p14="http://schemas.microsoft.com/office/powerpoint/2010/main" val="9139317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a:extLst>
              <a:ext uri="{FF2B5EF4-FFF2-40B4-BE49-F238E27FC236}">
                <a16:creationId xmlns:a16="http://schemas.microsoft.com/office/drawing/2014/main" id="{B59EDDEC-1F73-E24D-9F3A-3E7E285BFE21}"/>
              </a:ext>
            </a:extLst>
          </p:cNvPr>
          <p:cNvSpPr txBox="1">
            <a:spLocks/>
          </p:cNvSpPr>
          <p:nvPr/>
        </p:nvSpPr>
        <p:spPr>
          <a:xfrm>
            <a:off x="687247" y="1375626"/>
            <a:ext cx="10817506" cy="37592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latin typeface="+mn-lt"/>
              </a:rPr>
              <a:t>In order to ensure all criminal activity is disclosed, the </a:t>
            </a:r>
            <a:r>
              <a:rPr lang="en-US" sz="2800" dirty="0" err="1">
                <a:latin typeface="+mn-lt"/>
              </a:rPr>
              <a:t>Clery</a:t>
            </a:r>
            <a:r>
              <a:rPr lang="en-US" sz="2800" dirty="0">
                <a:latin typeface="+mn-lt"/>
              </a:rPr>
              <a:t> Act requires the HSC to identify individuals and the organizations to which crimes may be reported as a result of their position with HSC.</a:t>
            </a:r>
          </a:p>
          <a:p>
            <a:endParaRPr lang="en-US" sz="2800" dirty="0">
              <a:latin typeface="+mn-lt"/>
            </a:endParaRPr>
          </a:p>
          <a:p>
            <a:r>
              <a:rPr lang="en-US" sz="2800" dirty="0">
                <a:latin typeface="+mn-lt"/>
              </a:rPr>
              <a:t>These individuals and organizations are called Campus Security Authorities (CSAs).</a:t>
            </a:r>
          </a:p>
          <a:p>
            <a:endParaRPr lang="en-US" sz="2800" dirty="0">
              <a:latin typeface="+mn-lt"/>
            </a:endParaRPr>
          </a:p>
          <a:p>
            <a:r>
              <a:rPr lang="en-US" sz="2800" dirty="0">
                <a:latin typeface="+mn-lt"/>
              </a:rPr>
              <a:t>If you’re participating in this training, the HSC has identified your position as a CSA and you have specific responsibilities that are required by federal law. </a:t>
            </a:r>
          </a:p>
        </p:txBody>
      </p:sp>
      <p:sp>
        <p:nvSpPr>
          <p:cNvPr id="4" name="Title 3">
            <a:extLst>
              <a:ext uri="{FF2B5EF4-FFF2-40B4-BE49-F238E27FC236}">
                <a16:creationId xmlns:a16="http://schemas.microsoft.com/office/drawing/2014/main" id="{49D1B693-0946-B944-8F41-5FB4DEDF9BDB}"/>
              </a:ext>
            </a:extLst>
          </p:cNvPr>
          <p:cNvSpPr txBox="1">
            <a:spLocks/>
          </p:cNvSpPr>
          <p:nvPr/>
        </p:nvSpPr>
        <p:spPr>
          <a:xfrm>
            <a:off x="687247" y="172721"/>
            <a:ext cx="10817506" cy="88391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US" b="1"/>
              <a:t>Identifying Campus Security Authorities</a:t>
            </a:r>
            <a:endParaRPr lang="en-US" b="1" dirty="0">
              <a:solidFill>
                <a:srgbClr val="253746"/>
              </a:solidFill>
              <a:latin typeface="Helvetica" charset="0"/>
              <a:ea typeface="Helvetica" charset="0"/>
              <a:cs typeface="Helvetica" charset="0"/>
            </a:endParaRPr>
          </a:p>
        </p:txBody>
      </p:sp>
    </p:spTree>
    <p:extLst>
      <p:ext uri="{BB962C8B-B14F-4D97-AF65-F5344CB8AC3E}">
        <p14:creationId xmlns:p14="http://schemas.microsoft.com/office/powerpoint/2010/main" val="42933738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D1B693-0946-B944-8F41-5FB4DEDF9BDB}"/>
              </a:ext>
            </a:extLst>
          </p:cNvPr>
          <p:cNvSpPr txBox="1">
            <a:spLocks/>
          </p:cNvSpPr>
          <p:nvPr/>
        </p:nvSpPr>
        <p:spPr>
          <a:xfrm>
            <a:off x="687247" y="172721"/>
            <a:ext cx="10817506" cy="88391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US" b="1"/>
              <a:t>Campus Security Authorities</a:t>
            </a:r>
            <a:endParaRPr lang="en-US" b="1" dirty="0">
              <a:solidFill>
                <a:srgbClr val="253746"/>
              </a:solidFill>
              <a:latin typeface="Helvetica" charset="0"/>
              <a:ea typeface="Helvetica" charset="0"/>
              <a:cs typeface="Helvetica" charset="0"/>
            </a:endParaRPr>
          </a:p>
        </p:txBody>
      </p:sp>
      <p:sp>
        <p:nvSpPr>
          <p:cNvPr id="5" name="Content Placeholder 2"/>
          <p:cNvSpPr txBox="1">
            <a:spLocks/>
          </p:cNvSpPr>
          <p:nvPr/>
        </p:nvSpPr>
        <p:spPr bwMode="auto">
          <a:xfrm>
            <a:off x="393700" y="1600199"/>
            <a:ext cx="10527342" cy="460317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287338" indent="-287338" algn="l" rtl="0" eaLnBrk="0" fontAlgn="base" hangingPunct="0">
              <a:spcBef>
                <a:spcPct val="20000"/>
              </a:spcBef>
              <a:spcAft>
                <a:spcPct val="0"/>
              </a:spcAft>
              <a:buClr>
                <a:srgbClr val="007233"/>
              </a:buClr>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lr>
                <a:srgbClr val="007233"/>
              </a:buClr>
              <a:buChar char="•"/>
              <a:defRPr sz="2800">
                <a:solidFill>
                  <a:srgbClr val="000000"/>
                </a:solidFill>
                <a:latin typeface="+mn-lt"/>
              </a:defRPr>
            </a:lvl2pPr>
            <a:lvl3pPr marL="1143000" indent="-228600" algn="l" rtl="0" eaLnBrk="0" fontAlgn="base" hangingPunct="0">
              <a:spcBef>
                <a:spcPct val="20000"/>
              </a:spcBef>
              <a:spcAft>
                <a:spcPct val="0"/>
              </a:spcAft>
              <a:buClr>
                <a:srgbClr val="007233"/>
              </a:buClr>
              <a:buChar char="•"/>
              <a:defRPr sz="2400">
                <a:solidFill>
                  <a:srgbClr val="000000"/>
                </a:solidFill>
                <a:latin typeface="+mn-lt"/>
              </a:defRPr>
            </a:lvl3pPr>
            <a:lvl4pPr marL="1600200" indent="-228600" algn="l" rtl="0" eaLnBrk="0" fontAlgn="base" hangingPunct="0">
              <a:spcBef>
                <a:spcPct val="20000"/>
              </a:spcBef>
              <a:spcAft>
                <a:spcPct val="0"/>
              </a:spcAft>
              <a:buClr>
                <a:srgbClr val="007233"/>
              </a:buClr>
              <a:buChar char="•"/>
              <a:defRPr sz="2000">
                <a:solidFill>
                  <a:srgbClr val="000000"/>
                </a:solidFill>
                <a:latin typeface="+mn-lt"/>
              </a:defRPr>
            </a:lvl4pPr>
            <a:lvl5pPr marL="2057400" indent="-228600" algn="l" rtl="0" eaLnBrk="0" fontAlgn="base" hangingPunct="0">
              <a:spcBef>
                <a:spcPct val="20000"/>
              </a:spcBef>
              <a:spcAft>
                <a:spcPct val="0"/>
              </a:spcAft>
              <a:buClr>
                <a:srgbClr val="007233"/>
              </a:buClr>
              <a:buChar char="•"/>
              <a:defRPr sz="2000">
                <a:solidFill>
                  <a:srgbClr val="000000"/>
                </a:solidFill>
                <a:latin typeface="+mn-lt"/>
              </a:defRPr>
            </a:lvl5pPr>
            <a:lvl6pPr marL="2514600" indent="-228600" algn="l" rtl="0" fontAlgn="base">
              <a:spcBef>
                <a:spcPct val="20000"/>
              </a:spcBef>
              <a:spcAft>
                <a:spcPct val="0"/>
              </a:spcAft>
              <a:buClr>
                <a:srgbClr val="FFFF00"/>
              </a:buClr>
              <a:buChar char="•"/>
              <a:defRPr sz="2000">
                <a:solidFill>
                  <a:schemeClr val="tx1"/>
                </a:solidFill>
                <a:latin typeface="+mn-lt"/>
              </a:defRPr>
            </a:lvl6pPr>
            <a:lvl7pPr marL="2971800" indent="-228600" algn="l" rtl="0" fontAlgn="base">
              <a:spcBef>
                <a:spcPct val="20000"/>
              </a:spcBef>
              <a:spcAft>
                <a:spcPct val="0"/>
              </a:spcAft>
              <a:buClr>
                <a:srgbClr val="FFFF00"/>
              </a:buClr>
              <a:buChar char="•"/>
              <a:defRPr sz="2000">
                <a:solidFill>
                  <a:schemeClr val="tx1"/>
                </a:solidFill>
                <a:latin typeface="+mn-lt"/>
              </a:defRPr>
            </a:lvl7pPr>
            <a:lvl8pPr marL="3429000" indent="-228600" algn="l" rtl="0" fontAlgn="base">
              <a:spcBef>
                <a:spcPct val="20000"/>
              </a:spcBef>
              <a:spcAft>
                <a:spcPct val="0"/>
              </a:spcAft>
              <a:buClr>
                <a:srgbClr val="FFFF00"/>
              </a:buClr>
              <a:buChar char="•"/>
              <a:defRPr sz="2000">
                <a:solidFill>
                  <a:schemeClr val="tx1"/>
                </a:solidFill>
                <a:latin typeface="+mn-lt"/>
              </a:defRPr>
            </a:lvl8pPr>
            <a:lvl9pPr marL="3886200" indent="-228600" algn="l" rtl="0" fontAlgn="base">
              <a:spcBef>
                <a:spcPct val="20000"/>
              </a:spcBef>
              <a:spcAft>
                <a:spcPct val="0"/>
              </a:spcAft>
              <a:buClr>
                <a:srgbClr val="FFFF00"/>
              </a:buClr>
              <a:buChar char="•"/>
              <a:defRPr sz="2000">
                <a:solidFill>
                  <a:schemeClr val="tx1"/>
                </a:solidFill>
                <a:latin typeface="+mn-lt"/>
              </a:defRPr>
            </a:lvl9pPr>
          </a:lstStyle>
          <a:p>
            <a:pPr marL="287338" marR="0" lvl="0" indent="-287338"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rPr>
              <a:t>According to the </a:t>
            </a:r>
            <a:r>
              <a:rPr kumimoji="0" lang="en-US" sz="2800" b="0" i="0" u="none" strike="noStrike" kern="0" cap="none" spc="0" normalizeH="0" baseline="0" noProof="0" dirty="0" err="1">
                <a:ln>
                  <a:noFill/>
                </a:ln>
                <a:solidFill>
                  <a:srgbClr val="000000"/>
                </a:solidFill>
                <a:effectLst/>
                <a:uLnTx/>
                <a:uFillTx/>
              </a:rPr>
              <a:t>Clery</a:t>
            </a:r>
            <a:r>
              <a:rPr kumimoji="0" lang="en-US" sz="2800" b="0" i="0" u="none" strike="noStrike" kern="0" cap="none" spc="0" normalizeH="0" baseline="0" noProof="0" dirty="0">
                <a:ln>
                  <a:noFill/>
                </a:ln>
                <a:solidFill>
                  <a:srgbClr val="000000"/>
                </a:solidFill>
                <a:effectLst/>
                <a:uLnTx/>
                <a:uFillTx/>
              </a:rPr>
              <a:t> Act, CSAs are employees who have “significant responsibility for student and campus activities.”</a:t>
            </a:r>
          </a:p>
          <a:p>
            <a:pPr marL="0" marR="0" lvl="0" indent="0" algn="l" defTabSz="914400" rtl="0" eaLnBrk="0" fontAlgn="base" latinLnBrk="0" hangingPunct="0">
              <a:lnSpc>
                <a:spcPct val="100000"/>
              </a:lnSpc>
              <a:spcBef>
                <a:spcPct val="20000"/>
              </a:spcBef>
              <a:spcAft>
                <a:spcPct val="0"/>
              </a:spcAft>
              <a:buClr>
                <a:srgbClr val="007233"/>
              </a:buClr>
              <a:buSzTx/>
              <a:buFontTx/>
              <a:buNone/>
              <a:tabLst/>
              <a:defRPr/>
            </a:pPr>
            <a:endParaRPr kumimoji="0" lang="en-US" sz="2800" b="0" i="0" u="none" strike="noStrike" kern="0" cap="none" spc="0" normalizeH="0" baseline="0" noProof="0" dirty="0">
              <a:ln>
                <a:noFill/>
              </a:ln>
              <a:solidFill>
                <a:srgbClr val="000000"/>
              </a:solidFill>
              <a:effectLst/>
              <a:uLnTx/>
              <a:uFillTx/>
            </a:endParaRPr>
          </a:p>
          <a:p>
            <a:pPr marL="287338" marR="0" lvl="0" indent="-287338" algn="l" defTabSz="914400" rtl="0" eaLnBrk="1" fontAlgn="base" latinLnBrk="0" hangingPunct="1">
              <a:lnSpc>
                <a:spcPct val="8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rPr>
              <a:t>In order to comply with the </a:t>
            </a:r>
            <a:r>
              <a:rPr kumimoji="0" lang="en-US" sz="2800" b="0" i="0" u="none" strike="noStrike" kern="0" cap="none" spc="0" normalizeH="0" baseline="0" noProof="0" dirty="0" err="1">
                <a:ln>
                  <a:noFill/>
                </a:ln>
                <a:solidFill>
                  <a:srgbClr val="000000"/>
                </a:solidFill>
                <a:effectLst/>
                <a:uLnTx/>
                <a:uFillTx/>
              </a:rPr>
              <a:t>Clery</a:t>
            </a:r>
            <a:r>
              <a:rPr kumimoji="0" lang="en-US" sz="2800" b="0" i="0" u="none" strike="noStrike" kern="0" cap="none" spc="0" normalizeH="0" baseline="0" noProof="0" dirty="0">
                <a:ln>
                  <a:noFill/>
                </a:ln>
                <a:solidFill>
                  <a:srgbClr val="000000"/>
                </a:solidFill>
                <a:effectLst/>
                <a:uLnTx/>
                <a:uFillTx/>
              </a:rPr>
              <a:t> Act, campus administrators must:</a:t>
            </a:r>
          </a:p>
          <a:p>
            <a:pPr marL="742950" marR="0" lvl="1" indent="-285750" algn="l" defTabSz="914400" rtl="0" eaLnBrk="1" fontAlgn="base" latinLnBrk="0" hangingPunct="1">
              <a:lnSpc>
                <a:spcPct val="80000"/>
              </a:lnSpc>
              <a:spcBef>
                <a:spcPct val="20000"/>
              </a:spcBef>
              <a:spcAft>
                <a:spcPct val="0"/>
              </a:spcAft>
              <a:buClrTx/>
              <a:buSzTx/>
              <a:buFontTx/>
              <a:buChar char="•"/>
              <a:tabLst/>
              <a:defRPr/>
            </a:pPr>
            <a:r>
              <a:rPr kumimoji="0" lang="en-US" b="0" i="0" u="none" strike="noStrike" kern="0" cap="none" spc="0" normalizeH="0" baseline="0" noProof="0" dirty="0">
                <a:ln>
                  <a:noFill/>
                </a:ln>
                <a:solidFill>
                  <a:srgbClr val="000000"/>
                </a:solidFill>
                <a:effectLst/>
                <a:uLnTx/>
                <a:uFillTx/>
              </a:rPr>
              <a:t>Define who the campus security authorities are in the Annual Security Report (ASR);</a:t>
            </a:r>
          </a:p>
          <a:p>
            <a:pPr marL="742950" marR="0" lvl="1" indent="-285750" algn="l" defTabSz="914400" rtl="0" eaLnBrk="1" fontAlgn="base" latinLnBrk="0" hangingPunct="1">
              <a:lnSpc>
                <a:spcPct val="80000"/>
              </a:lnSpc>
              <a:spcBef>
                <a:spcPct val="20000"/>
              </a:spcBef>
              <a:spcAft>
                <a:spcPct val="0"/>
              </a:spcAft>
              <a:buClrTx/>
              <a:buSzTx/>
              <a:buFontTx/>
              <a:buChar char="•"/>
              <a:tabLst/>
              <a:defRPr/>
            </a:pPr>
            <a:r>
              <a:rPr kumimoji="0" lang="en-US" b="0" i="0" u="none" strike="noStrike" kern="0" cap="none" spc="0" normalizeH="0" baseline="0" noProof="0" dirty="0">
                <a:ln>
                  <a:noFill/>
                </a:ln>
                <a:solidFill>
                  <a:srgbClr val="000000"/>
                </a:solidFill>
                <a:effectLst/>
                <a:uLnTx/>
                <a:uFillTx/>
              </a:rPr>
              <a:t>Describe their responsibilities; and</a:t>
            </a:r>
          </a:p>
          <a:p>
            <a:pPr marL="742950" marR="0" lvl="1" indent="-285750" algn="l" defTabSz="914400" rtl="0" eaLnBrk="1" fontAlgn="base" latinLnBrk="0" hangingPunct="1">
              <a:lnSpc>
                <a:spcPct val="80000"/>
              </a:lnSpc>
              <a:spcBef>
                <a:spcPct val="20000"/>
              </a:spcBef>
              <a:spcAft>
                <a:spcPct val="0"/>
              </a:spcAft>
              <a:buClrTx/>
              <a:buSzTx/>
              <a:buFontTx/>
              <a:buChar char="•"/>
              <a:tabLst/>
              <a:defRPr/>
            </a:pPr>
            <a:r>
              <a:rPr kumimoji="0" lang="en-US" b="0" i="0" u="none" strike="noStrike" kern="0" cap="none" spc="0" normalizeH="0" baseline="0" noProof="0" dirty="0">
                <a:ln>
                  <a:noFill/>
                </a:ln>
                <a:solidFill>
                  <a:srgbClr val="000000"/>
                </a:solidFill>
                <a:effectLst/>
                <a:uLnTx/>
                <a:uFillTx/>
              </a:rPr>
              <a:t>Educate them about their role.</a:t>
            </a:r>
          </a:p>
          <a:p>
            <a:pPr marL="287338" marR="0" lvl="0" indent="-287338" algn="l" defTabSz="914400" rtl="0" eaLnBrk="0" fontAlgn="base" latinLnBrk="0" hangingPunct="0">
              <a:lnSpc>
                <a:spcPct val="100000"/>
              </a:lnSpc>
              <a:spcBef>
                <a:spcPct val="20000"/>
              </a:spcBef>
              <a:spcAft>
                <a:spcPct val="0"/>
              </a:spcAft>
              <a:buClr>
                <a:srgbClr val="007233"/>
              </a:buClr>
              <a:buSzTx/>
              <a:buFontTx/>
              <a:buChar char="•"/>
              <a:tabLst/>
              <a:defRPr/>
            </a:pPr>
            <a:endParaRPr kumimoji="0" lang="en-US" sz="2800" b="0" i="0" u="none" strike="noStrike" kern="0" cap="none" spc="0" normalizeH="0" baseline="0" noProof="0" dirty="0">
              <a:ln>
                <a:noFill/>
              </a:ln>
              <a:solidFill>
                <a:srgbClr val="000000"/>
              </a:solidFill>
              <a:effectLst/>
              <a:uLnTx/>
              <a:uFillTx/>
            </a:endParaRPr>
          </a:p>
        </p:txBody>
      </p:sp>
    </p:spTree>
    <p:extLst>
      <p:ext uri="{BB962C8B-B14F-4D97-AF65-F5344CB8AC3E}">
        <p14:creationId xmlns:p14="http://schemas.microsoft.com/office/powerpoint/2010/main" val="14957758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D1B693-0946-B944-8F41-5FB4DEDF9BDB}"/>
              </a:ext>
            </a:extLst>
          </p:cNvPr>
          <p:cNvSpPr txBox="1">
            <a:spLocks/>
          </p:cNvSpPr>
          <p:nvPr/>
        </p:nvSpPr>
        <p:spPr>
          <a:xfrm>
            <a:off x="687247" y="172721"/>
            <a:ext cx="10817506" cy="88391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US" b="1" dirty="0"/>
              <a:t>Who is considered a CSA at HSC?</a:t>
            </a:r>
            <a:endParaRPr lang="en-US" b="1" dirty="0">
              <a:solidFill>
                <a:srgbClr val="253746"/>
              </a:solidFill>
              <a:latin typeface="Helvetica" charset="0"/>
              <a:ea typeface="Helvetica" charset="0"/>
              <a:cs typeface="Helvetica" charset="0"/>
            </a:endParaRPr>
          </a:p>
        </p:txBody>
      </p:sp>
      <p:sp>
        <p:nvSpPr>
          <p:cNvPr id="6" name="Content Placeholder 2"/>
          <p:cNvSpPr txBox="1">
            <a:spLocks/>
          </p:cNvSpPr>
          <p:nvPr/>
        </p:nvSpPr>
        <p:spPr bwMode="auto">
          <a:xfrm>
            <a:off x="497216" y="1220638"/>
            <a:ext cx="11476247"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287338" indent="-287338" algn="l" rtl="0" eaLnBrk="0" fontAlgn="base" hangingPunct="0">
              <a:spcBef>
                <a:spcPct val="20000"/>
              </a:spcBef>
              <a:spcAft>
                <a:spcPct val="0"/>
              </a:spcAft>
              <a:buClr>
                <a:srgbClr val="007233"/>
              </a:buClr>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lr>
                <a:srgbClr val="007233"/>
              </a:buClr>
              <a:buChar char="•"/>
              <a:defRPr sz="2800">
                <a:solidFill>
                  <a:srgbClr val="000000"/>
                </a:solidFill>
                <a:latin typeface="+mn-lt"/>
              </a:defRPr>
            </a:lvl2pPr>
            <a:lvl3pPr marL="1143000" indent="-228600" algn="l" rtl="0" eaLnBrk="0" fontAlgn="base" hangingPunct="0">
              <a:spcBef>
                <a:spcPct val="20000"/>
              </a:spcBef>
              <a:spcAft>
                <a:spcPct val="0"/>
              </a:spcAft>
              <a:buClr>
                <a:srgbClr val="007233"/>
              </a:buClr>
              <a:buChar char="•"/>
              <a:defRPr sz="2400">
                <a:solidFill>
                  <a:srgbClr val="000000"/>
                </a:solidFill>
                <a:latin typeface="+mn-lt"/>
              </a:defRPr>
            </a:lvl3pPr>
            <a:lvl4pPr marL="1600200" indent="-228600" algn="l" rtl="0" eaLnBrk="0" fontAlgn="base" hangingPunct="0">
              <a:spcBef>
                <a:spcPct val="20000"/>
              </a:spcBef>
              <a:spcAft>
                <a:spcPct val="0"/>
              </a:spcAft>
              <a:buClr>
                <a:srgbClr val="007233"/>
              </a:buClr>
              <a:buChar char="•"/>
              <a:defRPr sz="2000">
                <a:solidFill>
                  <a:srgbClr val="000000"/>
                </a:solidFill>
                <a:latin typeface="+mn-lt"/>
              </a:defRPr>
            </a:lvl4pPr>
            <a:lvl5pPr marL="2057400" indent="-228600" algn="l" rtl="0" eaLnBrk="0" fontAlgn="base" hangingPunct="0">
              <a:spcBef>
                <a:spcPct val="20000"/>
              </a:spcBef>
              <a:spcAft>
                <a:spcPct val="0"/>
              </a:spcAft>
              <a:buClr>
                <a:srgbClr val="007233"/>
              </a:buClr>
              <a:buChar char="•"/>
              <a:defRPr sz="2000">
                <a:solidFill>
                  <a:srgbClr val="000000"/>
                </a:solidFill>
                <a:latin typeface="+mn-lt"/>
              </a:defRPr>
            </a:lvl5pPr>
            <a:lvl6pPr marL="2514600" indent="-228600" algn="l" rtl="0" fontAlgn="base">
              <a:spcBef>
                <a:spcPct val="20000"/>
              </a:spcBef>
              <a:spcAft>
                <a:spcPct val="0"/>
              </a:spcAft>
              <a:buClr>
                <a:srgbClr val="FFFF00"/>
              </a:buClr>
              <a:buChar char="•"/>
              <a:defRPr sz="2000">
                <a:solidFill>
                  <a:schemeClr val="tx1"/>
                </a:solidFill>
                <a:latin typeface="+mn-lt"/>
              </a:defRPr>
            </a:lvl6pPr>
            <a:lvl7pPr marL="2971800" indent="-228600" algn="l" rtl="0" fontAlgn="base">
              <a:spcBef>
                <a:spcPct val="20000"/>
              </a:spcBef>
              <a:spcAft>
                <a:spcPct val="0"/>
              </a:spcAft>
              <a:buClr>
                <a:srgbClr val="FFFF00"/>
              </a:buClr>
              <a:buChar char="•"/>
              <a:defRPr sz="2000">
                <a:solidFill>
                  <a:schemeClr val="tx1"/>
                </a:solidFill>
                <a:latin typeface="+mn-lt"/>
              </a:defRPr>
            </a:lvl7pPr>
            <a:lvl8pPr marL="3429000" indent="-228600" algn="l" rtl="0" fontAlgn="base">
              <a:spcBef>
                <a:spcPct val="20000"/>
              </a:spcBef>
              <a:spcAft>
                <a:spcPct val="0"/>
              </a:spcAft>
              <a:buClr>
                <a:srgbClr val="FFFF00"/>
              </a:buClr>
              <a:buChar char="•"/>
              <a:defRPr sz="2000">
                <a:solidFill>
                  <a:schemeClr val="tx1"/>
                </a:solidFill>
                <a:latin typeface="+mn-lt"/>
              </a:defRPr>
            </a:lvl8pPr>
            <a:lvl9pPr marL="3886200" indent="-228600" algn="l" rtl="0" fontAlgn="base">
              <a:spcBef>
                <a:spcPct val="20000"/>
              </a:spcBef>
              <a:spcAft>
                <a:spcPct val="0"/>
              </a:spcAft>
              <a:buClr>
                <a:srgbClr val="FFFF00"/>
              </a:buClr>
              <a:buChar char="•"/>
              <a:defRPr sz="2000">
                <a:solidFill>
                  <a:schemeClr val="tx1"/>
                </a:solidFill>
                <a:latin typeface="+mn-lt"/>
              </a:defRPr>
            </a:lvl9pPr>
          </a:lstStyle>
          <a:p>
            <a:pPr marL="287338" marR="0" lvl="0" indent="-287338"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rPr>
              <a:t>Four categories: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b="0" i="0" u="none" strike="noStrike" kern="0" cap="none" spc="0" normalizeH="0" baseline="0" noProof="0" dirty="0">
                <a:ln>
                  <a:noFill/>
                </a:ln>
                <a:solidFill>
                  <a:srgbClr val="000000"/>
                </a:solidFill>
                <a:effectLst/>
                <a:uLnTx/>
                <a:uFillTx/>
              </a:rPr>
              <a:t>Members of the HSC Police Department (commissioned and non-commissioned)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b="0" i="0" u="none" strike="noStrike" kern="0" cap="none" spc="0" normalizeH="0" baseline="0" noProof="0" dirty="0">
                <a:ln>
                  <a:noFill/>
                </a:ln>
                <a:solidFill>
                  <a:srgbClr val="000000"/>
                </a:solidFill>
                <a:effectLst/>
                <a:uLnTx/>
                <a:uFillTx/>
              </a:rPr>
              <a:t>Individuals who have a responsibility for campus security but are not members of the HSC Police Department (i.e. event security)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b="0" i="0" u="none" strike="noStrike" kern="0" cap="none" spc="0" normalizeH="0" baseline="0" noProof="0" dirty="0">
                <a:ln>
                  <a:noFill/>
                </a:ln>
                <a:solidFill>
                  <a:srgbClr val="000000"/>
                </a:solidFill>
                <a:effectLst/>
                <a:uLnTx/>
                <a:uFillTx/>
              </a:rPr>
              <a:t>Individuals or organizations specified by the HSC statement of campus security policy as someone that students </a:t>
            </a:r>
            <a:r>
              <a:rPr kumimoji="0" lang="en-US" b="0" i="0" u="sng" strike="noStrike" kern="0" cap="none" spc="0" normalizeH="0" baseline="0" noProof="0" dirty="0">
                <a:ln>
                  <a:noFill/>
                </a:ln>
                <a:solidFill>
                  <a:srgbClr val="000000"/>
                </a:solidFill>
                <a:effectLst/>
                <a:uLnTx/>
                <a:uFillTx/>
              </a:rPr>
              <a:t>should report criminal offenses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b="0" i="0" u="none" strike="noStrike" kern="0" cap="none" spc="0" normalizeH="0" baseline="0" noProof="0" dirty="0">
                <a:ln>
                  <a:noFill/>
                </a:ln>
                <a:solidFill>
                  <a:srgbClr val="000000"/>
                </a:solidFill>
                <a:effectLst/>
                <a:uLnTx/>
                <a:uFillTx/>
              </a:rPr>
              <a:t>Individuals who have a </a:t>
            </a:r>
            <a:r>
              <a:rPr kumimoji="0" lang="en-US" b="0" i="0" u="sng" strike="noStrike" kern="0" cap="none" spc="0" normalizeH="0" baseline="0" noProof="0" dirty="0">
                <a:ln>
                  <a:noFill/>
                </a:ln>
                <a:solidFill>
                  <a:srgbClr val="000000"/>
                </a:solidFill>
                <a:effectLst/>
                <a:uLnTx/>
                <a:uFillTx/>
              </a:rPr>
              <a:t>significant responsibility for student and campus activities</a:t>
            </a:r>
            <a:r>
              <a:rPr kumimoji="0" lang="en-US" b="0" i="0" u="none" strike="noStrike" kern="0" cap="none" spc="0" normalizeH="0" baseline="0" noProof="0" dirty="0">
                <a:ln>
                  <a:noFill/>
                </a:ln>
                <a:solidFill>
                  <a:srgbClr val="000000"/>
                </a:solidFill>
                <a:effectLst/>
                <a:uLnTx/>
                <a:uFillTx/>
              </a:rPr>
              <a:t>, including, but not limited to  student discipline and campus judicial proceedings</a:t>
            </a:r>
          </a:p>
        </p:txBody>
      </p:sp>
    </p:spTree>
    <p:extLst>
      <p:ext uri="{BB962C8B-B14F-4D97-AF65-F5344CB8AC3E}">
        <p14:creationId xmlns:p14="http://schemas.microsoft.com/office/powerpoint/2010/main" val="40742725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D1B693-0946-B944-8F41-5FB4DEDF9BDB}"/>
              </a:ext>
            </a:extLst>
          </p:cNvPr>
          <p:cNvSpPr txBox="1">
            <a:spLocks/>
          </p:cNvSpPr>
          <p:nvPr/>
        </p:nvSpPr>
        <p:spPr>
          <a:xfrm>
            <a:off x="687247" y="172721"/>
            <a:ext cx="10817506" cy="88391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US" b="1" dirty="0"/>
              <a:t>Who is NOT considered a HSC CSA?</a:t>
            </a:r>
            <a:endParaRPr lang="en-US" b="1" dirty="0">
              <a:solidFill>
                <a:srgbClr val="253746"/>
              </a:solidFill>
              <a:latin typeface="Helvetica" charset="0"/>
              <a:ea typeface="Helvetica" charset="0"/>
              <a:cs typeface="Helvetica" charset="0"/>
            </a:endParaRPr>
          </a:p>
        </p:txBody>
      </p:sp>
      <p:sp>
        <p:nvSpPr>
          <p:cNvPr id="6" name="Content Placeholder 2"/>
          <p:cNvSpPr txBox="1">
            <a:spLocks/>
          </p:cNvSpPr>
          <p:nvPr/>
        </p:nvSpPr>
        <p:spPr bwMode="auto">
          <a:xfrm>
            <a:off x="497216" y="1220638"/>
            <a:ext cx="11476247"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287338" indent="-287338" algn="l" rtl="0" eaLnBrk="0" fontAlgn="base" hangingPunct="0">
              <a:spcBef>
                <a:spcPct val="20000"/>
              </a:spcBef>
              <a:spcAft>
                <a:spcPct val="0"/>
              </a:spcAft>
              <a:buClr>
                <a:srgbClr val="007233"/>
              </a:buClr>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lr>
                <a:srgbClr val="007233"/>
              </a:buClr>
              <a:buChar char="•"/>
              <a:defRPr sz="2800">
                <a:solidFill>
                  <a:srgbClr val="000000"/>
                </a:solidFill>
                <a:latin typeface="+mn-lt"/>
              </a:defRPr>
            </a:lvl2pPr>
            <a:lvl3pPr marL="1143000" indent="-228600" algn="l" rtl="0" eaLnBrk="0" fontAlgn="base" hangingPunct="0">
              <a:spcBef>
                <a:spcPct val="20000"/>
              </a:spcBef>
              <a:spcAft>
                <a:spcPct val="0"/>
              </a:spcAft>
              <a:buClr>
                <a:srgbClr val="007233"/>
              </a:buClr>
              <a:buChar char="•"/>
              <a:defRPr sz="2400">
                <a:solidFill>
                  <a:srgbClr val="000000"/>
                </a:solidFill>
                <a:latin typeface="+mn-lt"/>
              </a:defRPr>
            </a:lvl3pPr>
            <a:lvl4pPr marL="1600200" indent="-228600" algn="l" rtl="0" eaLnBrk="0" fontAlgn="base" hangingPunct="0">
              <a:spcBef>
                <a:spcPct val="20000"/>
              </a:spcBef>
              <a:spcAft>
                <a:spcPct val="0"/>
              </a:spcAft>
              <a:buClr>
                <a:srgbClr val="007233"/>
              </a:buClr>
              <a:buChar char="•"/>
              <a:defRPr sz="2000">
                <a:solidFill>
                  <a:srgbClr val="000000"/>
                </a:solidFill>
                <a:latin typeface="+mn-lt"/>
              </a:defRPr>
            </a:lvl4pPr>
            <a:lvl5pPr marL="2057400" indent="-228600" algn="l" rtl="0" eaLnBrk="0" fontAlgn="base" hangingPunct="0">
              <a:spcBef>
                <a:spcPct val="20000"/>
              </a:spcBef>
              <a:spcAft>
                <a:spcPct val="0"/>
              </a:spcAft>
              <a:buClr>
                <a:srgbClr val="007233"/>
              </a:buClr>
              <a:buChar char="•"/>
              <a:defRPr sz="2000">
                <a:solidFill>
                  <a:srgbClr val="000000"/>
                </a:solidFill>
                <a:latin typeface="+mn-lt"/>
              </a:defRPr>
            </a:lvl5pPr>
            <a:lvl6pPr marL="2514600" indent="-228600" algn="l" rtl="0" fontAlgn="base">
              <a:spcBef>
                <a:spcPct val="20000"/>
              </a:spcBef>
              <a:spcAft>
                <a:spcPct val="0"/>
              </a:spcAft>
              <a:buClr>
                <a:srgbClr val="FFFF00"/>
              </a:buClr>
              <a:buChar char="•"/>
              <a:defRPr sz="2000">
                <a:solidFill>
                  <a:schemeClr val="tx1"/>
                </a:solidFill>
                <a:latin typeface="+mn-lt"/>
              </a:defRPr>
            </a:lvl6pPr>
            <a:lvl7pPr marL="2971800" indent="-228600" algn="l" rtl="0" fontAlgn="base">
              <a:spcBef>
                <a:spcPct val="20000"/>
              </a:spcBef>
              <a:spcAft>
                <a:spcPct val="0"/>
              </a:spcAft>
              <a:buClr>
                <a:srgbClr val="FFFF00"/>
              </a:buClr>
              <a:buChar char="•"/>
              <a:defRPr sz="2000">
                <a:solidFill>
                  <a:schemeClr val="tx1"/>
                </a:solidFill>
                <a:latin typeface="+mn-lt"/>
              </a:defRPr>
            </a:lvl7pPr>
            <a:lvl8pPr marL="3429000" indent="-228600" algn="l" rtl="0" fontAlgn="base">
              <a:spcBef>
                <a:spcPct val="20000"/>
              </a:spcBef>
              <a:spcAft>
                <a:spcPct val="0"/>
              </a:spcAft>
              <a:buClr>
                <a:srgbClr val="FFFF00"/>
              </a:buClr>
              <a:buChar char="•"/>
              <a:defRPr sz="2000">
                <a:solidFill>
                  <a:schemeClr val="tx1"/>
                </a:solidFill>
                <a:latin typeface="+mn-lt"/>
              </a:defRPr>
            </a:lvl8pPr>
            <a:lvl9pPr marL="3886200" indent="-228600" algn="l" rtl="0" fontAlgn="base">
              <a:spcBef>
                <a:spcPct val="20000"/>
              </a:spcBef>
              <a:spcAft>
                <a:spcPct val="0"/>
              </a:spcAft>
              <a:buClr>
                <a:srgbClr val="FFFF00"/>
              </a:buClr>
              <a:buChar char="•"/>
              <a:defRPr sz="2000">
                <a:solidFill>
                  <a:schemeClr val="tx1"/>
                </a:solidFill>
                <a:latin typeface="+mn-lt"/>
              </a:defRPr>
            </a:lvl9pPr>
          </a:lstStyle>
          <a:p>
            <a:pPr>
              <a:buClrTx/>
            </a:pPr>
            <a:r>
              <a:rPr lang="en-US" sz="2800" dirty="0"/>
              <a:t>Faculty member who does not have any responsibility for students and campus activities beyond the classroom</a:t>
            </a:r>
          </a:p>
          <a:p>
            <a:pPr>
              <a:buClrTx/>
            </a:pPr>
            <a:r>
              <a:rPr lang="en-US" sz="2800" dirty="0"/>
              <a:t>Clerical or cafeteria staff</a:t>
            </a:r>
          </a:p>
          <a:p>
            <a:pPr>
              <a:buClrTx/>
            </a:pPr>
            <a:r>
              <a:rPr lang="en-US" sz="2800" dirty="0"/>
              <a:t>Facilities or maintenance staff</a:t>
            </a:r>
          </a:p>
          <a:p>
            <a:pPr>
              <a:buClrTx/>
            </a:pPr>
            <a:r>
              <a:rPr lang="en-US" sz="2800" dirty="0"/>
              <a:t>Any support position that does not have significant responsibility for students and campus activities</a:t>
            </a:r>
          </a:p>
        </p:txBody>
      </p:sp>
    </p:spTree>
    <p:extLst>
      <p:ext uri="{BB962C8B-B14F-4D97-AF65-F5344CB8AC3E}">
        <p14:creationId xmlns:p14="http://schemas.microsoft.com/office/powerpoint/2010/main" val="21884607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D1B693-0946-B944-8F41-5FB4DEDF9BDB}"/>
              </a:ext>
            </a:extLst>
          </p:cNvPr>
          <p:cNvSpPr txBox="1">
            <a:spLocks/>
          </p:cNvSpPr>
          <p:nvPr/>
        </p:nvSpPr>
        <p:spPr>
          <a:xfrm>
            <a:off x="687247" y="172721"/>
            <a:ext cx="10817506" cy="88391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US" b="1" dirty="0"/>
              <a:t>CSA Responsibilities</a:t>
            </a:r>
            <a:endParaRPr lang="en-US" b="1" dirty="0">
              <a:solidFill>
                <a:srgbClr val="253746"/>
              </a:solidFill>
              <a:latin typeface="Helvetica" charset="0"/>
              <a:ea typeface="Helvetica" charset="0"/>
              <a:cs typeface="Helvetica" charset="0"/>
            </a:endParaRPr>
          </a:p>
        </p:txBody>
      </p:sp>
      <p:sp>
        <p:nvSpPr>
          <p:cNvPr id="6" name="Content Placeholder 2"/>
          <p:cNvSpPr txBox="1">
            <a:spLocks/>
          </p:cNvSpPr>
          <p:nvPr/>
        </p:nvSpPr>
        <p:spPr bwMode="auto">
          <a:xfrm>
            <a:off x="497216" y="1220638"/>
            <a:ext cx="11476247"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287338" indent="-287338" algn="l" rtl="0" eaLnBrk="0" fontAlgn="base" hangingPunct="0">
              <a:spcBef>
                <a:spcPct val="20000"/>
              </a:spcBef>
              <a:spcAft>
                <a:spcPct val="0"/>
              </a:spcAft>
              <a:buClr>
                <a:srgbClr val="007233"/>
              </a:buClr>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lr>
                <a:srgbClr val="007233"/>
              </a:buClr>
              <a:buChar char="•"/>
              <a:defRPr sz="2800">
                <a:solidFill>
                  <a:srgbClr val="000000"/>
                </a:solidFill>
                <a:latin typeface="+mn-lt"/>
              </a:defRPr>
            </a:lvl2pPr>
            <a:lvl3pPr marL="1143000" indent="-228600" algn="l" rtl="0" eaLnBrk="0" fontAlgn="base" hangingPunct="0">
              <a:spcBef>
                <a:spcPct val="20000"/>
              </a:spcBef>
              <a:spcAft>
                <a:spcPct val="0"/>
              </a:spcAft>
              <a:buClr>
                <a:srgbClr val="007233"/>
              </a:buClr>
              <a:buChar char="•"/>
              <a:defRPr sz="2400">
                <a:solidFill>
                  <a:srgbClr val="000000"/>
                </a:solidFill>
                <a:latin typeface="+mn-lt"/>
              </a:defRPr>
            </a:lvl3pPr>
            <a:lvl4pPr marL="1600200" indent="-228600" algn="l" rtl="0" eaLnBrk="0" fontAlgn="base" hangingPunct="0">
              <a:spcBef>
                <a:spcPct val="20000"/>
              </a:spcBef>
              <a:spcAft>
                <a:spcPct val="0"/>
              </a:spcAft>
              <a:buClr>
                <a:srgbClr val="007233"/>
              </a:buClr>
              <a:buChar char="•"/>
              <a:defRPr sz="2000">
                <a:solidFill>
                  <a:srgbClr val="000000"/>
                </a:solidFill>
                <a:latin typeface="+mn-lt"/>
              </a:defRPr>
            </a:lvl4pPr>
            <a:lvl5pPr marL="2057400" indent="-228600" algn="l" rtl="0" eaLnBrk="0" fontAlgn="base" hangingPunct="0">
              <a:spcBef>
                <a:spcPct val="20000"/>
              </a:spcBef>
              <a:spcAft>
                <a:spcPct val="0"/>
              </a:spcAft>
              <a:buClr>
                <a:srgbClr val="007233"/>
              </a:buClr>
              <a:buChar char="•"/>
              <a:defRPr sz="2000">
                <a:solidFill>
                  <a:srgbClr val="000000"/>
                </a:solidFill>
                <a:latin typeface="+mn-lt"/>
              </a:defRPr>
            </a:lvl5pPr>
            <a:lvl6pPr marL="2514600" indent="-228600" algn="l" rtl="0" fontAlgn="base">
              <a:spcBef>
                <a:spcPct val="20000"/>
              </a:spcBef>
              <a:spcAft>
                <a:spcPct val="0"/>
              </a:spcAft>
              <a:buClr>
                <a:srgbClr val="FFFF00"/>
              </a:buClr>
              <a:buChar char="•"/>
              <a:defRPr sz="2000">
                <a:solidFill>
                  <a:schemeClr val="tx1"/>
                </a:solidFill>
                <a:latin typeface="+mn-lt"/>
              </a:defRPr>
            </a:lvl6pPr>
            <a:lvl7pPr marL="2971800" indent="-228600" algn="l" rtl="0" fontAlgn="base">
              <a:spcBef>
                <a:spcPct val="20000"/>
              </a:spcBef>
              <a:spcAft>
                <a:spcPct val="0"/>
              </a:spcAft>
              <a:buClr>
                <a:srgbClr val="FFFF00"/>
              </a:buClr>
              <a:buChar char="•"/>
              <a:defRPr sz="2000">
                <a:solidFill>
                  <a:schemeClr val="tx1"/>
                </a:solidFill>
                <a:latin typeface="+mn-lt"/>
              </a:defRPr>
            </a:lvl7pPr>
            <a:lvl8pPr marL="3429000" indent="-228600" algn="l" rtl="0" fontAlgn="base">
              <a:spcBef>
                <a:spcPct val="20000"/>
              </a:spcBef>
              <a:spcAft>
                <a:spcPct val="0"/>
              </a:spcAft>
              <a:buClr>
                <a:srgbClr val="FFFF00"/>
              </a:buClr>
              <a:buChar char="•"/>
              <a:defRPr sz="2000">
                <a:solidFill>
                  <a:schemeClr val="tx1"/>
                </a:solidFill>
                <a:latin typeface="+mn-lt"/>
              </a:defRPr>
            </a:lvl8pPr>
            <a:lvl9pPr marL="3886200" indent="-228600" algn="l" rtl="0" fontAlgn="base">
              <a:spcBef>
                <a:spcPct val="20000"/>
              </a:spcBef>
              <a:spcAft>
                <a:spcPct val="0"/>
              </a:spcAft>
              <a:buClr>
                <a:srgbClr val="FFFF00"/>
              </a:buClr>
              <a:buChar char="•"/>
              <a:defRPr sz="2000">
                <a:solidFill>
                  <a:schemeClr val="tx1"/>
                </a:solidFill>
                <a:latin typeface="+mn-lt"/>
              </a:defRPr>
            </a:lvl9pPr>
          </a:lstStyle>
          <a:p>
            <a:pPr lvl="0">
              <a:buClrTx/>
            </a:pPr>
            <a:r>
              <a:rPr lang="en-US" sz="2800" kern="0" dirty="0"/>
              <a:t>It is the CSAs obligation and responsibility to report a crime, whether or not the victim elects to pursue criminal charges or report to the police.</a:t>
            </a:r>
          </a:p>
          <a:p>
            <a:pPr lvl="1">
              <a:buClrTx/>
            </a:pPr>
            <a:r>
              <a:rPr lang="en-US" kern="0" dirty="0"/>
              <a:t>If the person does not want to contact the police, the CSA should report the crime to the HSC Police Department at 3600 Mattison Avenue or (817) 735-2210 for non-emergencies and (817) 735-2600 for emergencies.</a:t>
            </a:r>
          </a:p>
          <a:p>
            <a:pPr lvl="1">
              <a:buClrTx/>
            </a:pPr>
            <a:r>
              <a:rPr lang="en-US" kern="0" dirty="0"/>
              <a:t>If the person states they will report the crime themselves, the CSA should follow up and verify if the crime was reported to the HSC Police Department.</a:t>
            </a:r>
          </a:p>
        </p:txBody>
      </p:sp>
    </p:spTree>
    <p:extLst>
      <p:ext uri="{BB962C8B-B14F-4D97-AF65-F5344CB8AC3E}">
        <p14:creationId xmlns:p14="http://schemas.microsoft.com/office/powerpoint/2010/main" val="81247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BOR Template - 09.16.16" id="{EA2903A9-FE61-472C-9F4C-3C0060019213}" vid="{EC28813E-255C-469A-B259-56CC48310B34}"/>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2016 UNT System Template[1]</Template>
  <TotalTime>3160</TotalTime>
  <Words>2835</Words>
  <Application>Microsoft Office PowerPoint</Application>
  <PresentationFormat>Widescreen</PresentationFormat>
  <Paragraphs>200</Paragraphs>
  <Slides>33</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33</vt:i4>
      </vt:variant>
    </vt:vector>
  </HeadingPairs>
  <TitlesOfParts>
    <vt:vector size="39" baseType="lpstr">
      <vt:lpstr>Arial</vt:lpstr>
      <vt:lpstr>Calibri</vt:lpstr>
      <vt:lpstr>Calibri Light</vt:lpstr>
      <vt:lpstr>Helvetica</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Taylor, Charles</dc:creator>
  <cp:lastModifiedBy>Mire, Emily</cp:lastModifiedBy>
  <cp:revision>140</cp:revision>
  <cp:lastPrinted>2017-09-01T19:12:51Z</cp:lastPrinted>
  <dcterms:created xsi:type="dcterms:W3CDTF">2017-07-25T22:13:05Z</dcterms:created>
  <dcterms:modified xsi:type="dcterms:W3CDTF">2024-02-23T22:23:03Z</dcterms:modified>
</cp:coreProperties>
</file>