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26"/>
  </p:notesMasterIdLst>
  <p:handoutMasterIdLst>
    <p:handoutMasterId r:id="rId27"/>
  </p:handoutMasterIdLst>
  <p:sldIdLst>
    <p:sldId id="286" r:id="rId6"/>
    <p:sldId id="313" r:id="rId7"/>
    <p:sldId id="287" r:id="rId8"/>
    <p:sldId id="272" r:id="rId9"/>
    <p:sldId id="311" r:id="rId10"/>
    <p:sldId id="314" r:id="rId11"/>
    <p:sldId id="315" r:id="rId12"/>
    <p:sldId id="292" r:id="rId13"/>
    <p:sldId id="290" r:id="rId14"/>
    <p:sldId id="296" r:id="rId15"/>
    <p:sldId id="310" r:id="rId16"/>
    <p:sldId id="309" r:id="rId17"/>
    <p:sldId id="312" r:id="rId18"/>
    <p:sldId id="308" r:id="rId19"/>
    <p:sldId id="293" r:id="rId20"/>
    <p:sldId id="300" r:id="rId21"/>
    <p:sldId id="281" r:id="rId22"/>
    <p:sldId id="294" r:id="rId23"/>
    <p:sldId id="299"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641"/>
    <a:srgbClr val="00778B"/>
    <a:srgbClr val="84BD00"/>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4" autoAdjust="0"/>
    <p:restoredTop sz="82530"/>
  </p:normalViewPr>
  <p:slideViewPr>
    <p:cSldViewPr snapToGrid="0">
      <p:cViewPr varScale="1">
        <p:scale>
          <a:sx n="69" d="100"/>
          <a:sy n="69" d="100"/>
        </p:scale>
        <p:origin x="1140" y="72"/>
      </p:cViewPr>
      <p:guideLst>
        <p:guide orient="horz" pos="2160"/>
        <p:guide pos="3840"/>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6/13/2024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D23EF-E3F9-AF4F-B553-EAC3453EDB80}"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FC4CB-3D95-E245-ABFA-3455484C67F2}" type="slidenum">
              <a:rPr lang="en-US" smtClean="0"/>
              <a:t>‹#›</a:t>
            </a:fld>
            <a:endParaRPr lang="en-US"/>
          </a:p>
        </p:txBody>
      </p:sp>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a:t>
            </a:fld>
            <a:endParaRPr lang="en-US"/>
          </a:p>
        </p:txBody>
      </p:sp>
    </p:spTree>
    <p:extLst>
      <p:ext uri="{BB962C8B-B14F-4D97-AF65-F5344CB8AC3E}">
        <p14:creationId xmlns:p14="http://schemas.microsoft.com/office/powerpoint/2010/main" val="143874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11</a:t>
            </a:fld>
            <a:endParaRPr lang="en-US"/>
          </a:p>
        </p:txBody>
      </p:sp>
    </p:spTree>
    <p:extLst>
      <p:ext uri="{BB962C8B-B14F-4D97-AF65-F5344CB8AC3E}">
        <p14:creationId xmlns:p14="http://schemas.microsoft.com/office/powerpoint/2010/main" val="199249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12</a:t>
            </a:fld>
            <a:endParaRPr lang="en-US"/>
          </a:p>
        </p:txBody>
      </p:sp>
    </p:spTree>
    <p:extLst>
      <p:ext uri="{BB962C8B-B14F-4D97-AF65-F5344CB8AC3E}">
        <p14:creationId xmlns:p14="http://schemas.microsoft.com/office/powerpoint/2010/main" val="5040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13</a:t>
            </a:fld>
            <a:endParaRPr lang="en-US"/>
          </a:p>
        </p:txBody>
      </p:sp>
    </p:spTree>
    <p:extLst>
      <p:ext uri="{BB962C8B-B14F-4D97-AF65-F5344CB8AC3E}">
        <p14:creationId xmlns:p14="http://schemas.microsoft.com/office/powerpoint/2010/main" val="107413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15</a:t>
            </a:fld>
            <a:endParaRPr lang="en-US"/>
          </a:p>
        </p:txBody>
      </p:sp>
    </p:spTree>
    <p:extLst>
      <p:ext uri="{BB962C8B-B14F-4D97-AF65-F5344CB8AC3E}">
        <p14:creationId xmlns:p14="http://schemas.microsoft.com/office/powerpoint/2010/main" val="93455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18</a:t>
            </a:fld>
            <a:endParaRPr lang="en-US"/>
          </a:p>
        </p:txBody>
      </p:sp>
    </p:spTree>
    <p:extLst>
      <p:ext uri="{BB962C8B-B14F-4D97-AF65-F5344CB8AC3E}">
        <p14:creationId xmlns:p14="http://schemas.microsoft.com/office/powerpoint/2010/main" val="170324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2</a:t>
            </a:fld>
            <a:endParaRPr lang="en-US"/>
          </a:p>
        </p:txBody>
      </p:sp>
    </p:spTree>
    <p:extLst>
      <p:ext uri="{BB962C8B-B14F-4D97-AF65-F5344CB8AC3E}">
        <p14:creationId xmlns:p14="http://schemas.microsoft.com/office/powerpoint/2010/main" val="389068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3</a:t>
            </a:fld>
            <a:endParaRPr lang="en-US"/>
          </a:p>
        </p:txBody>
      </p:sp>
    </p:spTree>
    <p:extLst>
      <p:ext uri="{BB962C8B-B14F-4D97-AF65-F5344CB8AC3E}">
        <p14:creationId xmlns:p14="http://schemas.microsoft.com/office/powerpoint/2010/main" val="97608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4</a:t>
            </a:fld>
            <a:endParaRPr lang="en-US"/>
          </a:p>
        </p:txBody>
      </p:sp>
    </p:spTree>
    <p:extLst>
      <p:ext uri="{BB962C8B-B14F-4D97-AF65-F5344CB8AC3E}">
        <p14:creationId xmlns:p14="http://schemas.microsoft.com/office/powerpoint/2010/main" val="160427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5</a:t>
            </a:fld>
            <a:endParaRPr lang="en-US"/>
          </a:p>
        </p:txBody>
      </p:sp>
    </p:spTree>
    <p:extLst>
      <p:ext uri="{BB962C8B-B14F-4D97-AF65-F5344CB8AC3E}">
        <p14:creationId xmlns:p14="http://schemas.microsoft.com/office/powerpoint/2010/main" val="20539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6</a:t>
            </a:fld>
            <a:endParaRPr lang="en-US"/>
          </a:p>
        </p:txBody>
      </p:sp>
    </p:spTree>
    <p:extLst>
      <p:ext uri="{BB962C8B-B14F-4D97-AF65-F5344CB8AC3E}">
        <p14:creationId xmlns:p14="http://schemas.microsoft.com/office/powerpoint/2010/main" val="373585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7</a:t>
            </a:fld>
            <a:endParaRPr lang="en-US"/>
          </a:p>
        </p:txBody>
      </p:sp>
    </p:spTree>
    <p:extLst>
      <p:ext uri="{BB962C8B-B14F-4D97-AF65-F5344CB8AC3E}">
        <p14:creationId xmlns:p14="http://schemas.microsoft.com/office/powerpoint/2010/main" val="395520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8</a:t>
            </a:fld>
            <a:endParaRPr lang="en-US"/>
          </a:p>
        </p:txBody>
      </p:sp>
    </p:spTree>
    <p:extLst>
      <p:ext uri="{BB962C8B-B14F-4D97-AF65-F5344CB8AC3E}">
        <p14:creationId xmlns:p14="http://schemas.microsoft.com/office/powerpoint/2010/main" val="111925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10</a:t>
            </a:fld>
            <a:endParaRPr lang="en-US"/>
          </a:p>
        </p:txBody>
      </p:sp>
    </p:spTree>
    <p:extLst>
      <p:ext uri="{BB962C8B-B14F-4D97-AF65-F5344CB8AC3E}">
        <p14:creationId xmlns:p14="http://schemas.microsoft.com/office/powerpoint/2010/main" val="2983476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9029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54373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72505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49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60778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39082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1063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22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6/13/2024</a:t>
            </a:fld>
            <a:endParaRPr lang="en-US"/>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28255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6/13/2024</a:t>
            </a:fld>
            <a:endParaRPr lang="en-US"/>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health@unthsc.edu" TargetMode="External"/><Relationship Id="rId2" Type="http://schemas.openxmlformats.org/officeDocument/2006/relationships/hyperlink" Target="mailto:health@unthsc.edu" TargetMode="External"/><Relationship Id="rId1" Type="http://schemas.openxmlformats.org/officeDocument/2006/relationships/slideLayout" Target="../slideLayouts/slideLayout4.xml"/><Relationship Id="rId4" Type="http://schemas.openxmlformats.org/officeDocument/2006/relationships/hyperlink" Target="http://www.unthsc.edu/studentheal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49"/>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solidFill>
                  <a:schemeClr val="tx1">
                    <a:lumMod val="50000"/>
                    <a:lumOff val="50000"/>
                  </a:schemeClr>
                </a:solidFill>
                <a:latin typeface="Helvetica" charset="0"/>
                <a:ea typeface="Helvetica" charset="0"/>
                <a:cs typeface="Helvetica" charset="0"/>
              </a:rPr>
              <a:t>Student Health</a:t>
            </a:r>
            <a:br>
              <a:rPr lang="en-US" sz="4800" b="1" dirty="0">
                <a:solidFill>
                  <a:schemeClr val="tx1">
                    <a:lumMod val="50000"/>
                    <a:lumOff val="50000"/>
                  </a:schemeClr>
                </a:solidFill>
                <a:latin typeface="Helvetica" charset="0"/>
                <a:ea typeface="Helvetica" charset="0"/>
                <a:cs typeface="Helvetica" charset="0"/>
              </a:rPr>
            </a:br>
            <a:r>
              <a:rPr lang="en-US" sz="3600" b="1" dirty="0">
                <a:solidFill>
                  <a:srgbClr val="253746"/>
                </a:solidFill>
                <a:latin typeface="Helvetica" charset="0"/>
                <a:ea typeface="Helvetica" charset="0"/>
                <a:cs typeface="Helvetica" charset="0"/>
              </a:rPr>
              <a:t>Insurance, Immunizations, &amp; Clinic</a:t>
            </a:r>
          </a:p>
          <a:p>
            <a:pPr>
              <a:lnSpc>
                <a:spcPct val="150000"/>
              </a:lnSpc>
            </a:pPr>
            <a:endParaRPr lang="en-US" sz="3600" dirty="0">
              <a:solidFill>
                <a:srgbClr val="253746"/>
              </a:solidFill>
              <a:latin typeface="Helvetica" charset="0"/>
              <a:ea typeface="Helvetica" charset="0"/>
              <a:cs typeface="Helvetica" charset="0"/>
            </a:endParaRPr>
          </a:p>
          <a:p>
            <a:pPr>
              <a:lnSpc>
                <a:spcPct val="150000"/>
              </a:lnSpc>
            </a:pPr>
            <a:r>
              <a:rPr lang="en-US" sz="3600" dirty="0">
                <a:solidFill>
                  <a:srgbClr val="253746"/>
                </a:solidFill>
                <a:latin typeface="Helvetica" charset="0"/>
                <a:ea typeface="Helvetica" charset="0"/>
                <a:cs typeface="Helvetica" charset="0"/>
              </a:rPr>
              <a:t>Pre-Arrival Orientation 2024-2025</a:t>
            </a:r>
            <a:endParaRPr lang="en-US" sz="3200"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290715713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255520"/>
            <a:ext cx="10817506" cy="3759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524655" y="172721"/>
            <a:ext cx="1098009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Services</a:t>
            </a:r>
            <a:endParaRPr lang="en-US" sz="3600" b="1" dirty="0">
              <a:solidFill>
                <a:srgbClr val="253746"/>
              </a:solidFill>
              <a:latin typeface="Helvetica" charset="0"/>
              <a:ea typeface="Helvetica" charset="0"/>
              <a:cs typeface="Helvetica" charset="0"/>
            </a:endParaRPr>
          </a:p>
        </p:txBody>
      </p:sp>
      <p:sp>
        <p:nvSpPr>
          <p:cNvPr id="5" name="Rectangle 4"/>
          <p:cNvSpPr/>
          <p:nvPr/>
        </p:nvSpPr>
        <p:spPr>
          <a:xfrm>
            <a:off x="524655" y="1460941"/>
            <a:ext cx="11258913" cy="2369880"/>
          </a:xfrm>
          <a:prstGeom prst="rect">
            <a:avLst/>
          </a:prstGeom>
        </p:spPr>
        <p:txBody>
          <a:bodyPr wrap="square">
            <a:spAutoFit/>
          </a:bodyPr>
          <a:lstStyle/>
          <a:p>
            <a:r>
              <a:rPr lang="en-US" sz="2800" b="1" i="1" dirty="0">
                <a:solidFill>
                  <a:srgbClr val="00778B"/>
                </a:solidFill>
                <a:latin typeface="Helvetica" panose="020B0604020202020204" pitchFamily="34" charset="0"/>
                <a:cs typeface="Helvetica" panose="020B0604020202020204" pitchFamily="34" charset="0"/>
              </a:rPr>
              <a:t>Success starts with your physical and mental wellness. We offer convenient same-day or next-day appointments with in-person and virtual options available. </a:t>
            </a:r>
          </a:p>
          <a:p>
            <a:endParaRPr lang="en-US" sz="2000" b="1" i="1"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Our services include: </a:t>
            </a:r>
          </a:p>
          <a:p>
            <a:endParaRPr lang="en-US" sz="2000" dirty="0">
              <a:latin typeface="Helvetica" panose="020B0604020202020204" pitchFamily="34" charset="0"/>
              <a:cs typeface="Helvetica" panose="020B0604020202020204" pitchFamily="34" charset="0"/>
            </a:endParaRPr>
          </a:p>
        </p:txBody>
      </p:sp>
      <p:sp>
        <p:nvSpPr>
          <p:cNvPr id="6" name="Content Placeholder 3">
            <a:extLst>
              <a:ext uri="{FF2B5EF4-FFF2-40B4-BE49-F238E27FC236}">
                <a16:creationId xmlns:a16="http://schemas.microsoft.com/office/drawing/2014/main" id="{1D6EF8BF-5777-46B6-882F-EBB018034C48}"/>
              </a:ext>
            </a:extLst>
          </p:cNvPr>
          <p:cNvSpPr txBox="1">
            <a:spLocks/>
          </p:cNvSpPr>
          <p:nvPr/>
        </p:nvSpPr>
        <p:spPr>
          <a:xfrm>
            <a:off x="1392537" y="3612663"/>
            <a:ext cx="9864743" cy="20254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spcAft>
                <a:spcPts val="600"/>
              </a:spcAft>
            </a:pPr>
            <a:r>
              <a:rPr lang="en-US" sz="2000" b="1" dirty="0">
                <a:latin typeface="Helvetica" panose="020B0604020202020204" pitchFamily="34" charset="0"/>
                <a:cs typeface="Helvetica" panose="020B0604020202020204" pitchFamily="34" charset="0"/>
              </a:rPr>
              <a:t>Primary Care – </a:t>
            </a:r>
            <a:r>
              <a:rPr lang="en-US" sz="2000" dirty="0">
                <a:latin typeface="Helvetica" panose="020B0604020202020204" pitchFamily="34" charset="0"/>
                <a:cs typeface="Helvetica" panose="020B0604020202020204" pitchFamily="34" charset="0"/>
              </a:rPr>
              <a:t>acute minor illness &amp; injuries</a:t>
            </a:r>
          </a:p>
          <a:p>
            <a:pPr marL="285750" indent="-285750">
              <a:lnSpc>
                <a:spcPct val="100000"/>
              </a:lnSpc>
              <a:spcBef>
                <a:spcPts val="600"/>
              </a:spcBef>
              <a:spcAft>
                <a:spcPts val="600"/>
              </a:spcAft>
            </a:pPr>
            <a:r>
              <a:rPr lang="en-US" sz="2000" b="1" dirty="0">
                <a:latin typeface="Helvetica" panose="020B0604020202020204" pitchFamily="34" charset="0"/>
                <a:cs typeface="Helvetica" panose="020B0604020202020204" pitchFamily="34" charset="0"/>
              </a:rPr>
              <a:t>Preventive Health – </a:t>
            </a:r>
            <a:r>
              <a:rPr lang="en-US" sz="2000" dirty="0">
                <a:latin typeface="Helvetica" panose="020B0604020202020204" pitchFamily="34" charset="0"/>
                <a:cs typeface="Helvetica" panose="020B0604020202020204" pitchFamily="34" charset="0"/>
              </a:rPr>
              <a:t>physical exams, immunizations, screenings</a:t>
            </a:r>
          </a:p>
          <a:p>
            <a:pPr marL="285750" indent="-285750">
              <a:lnSpc>
                <a:spcPct val="100000"/>
              </a:lnSpc>
              <a:spcBef>
                <a:spcPts val="600"/>
              </a:spcBef>
              <a:spcAft>
                <a:spcPts val="600"/>
              </a:spcAft>
            </a:pPr>
            <a:r>
              <a:rPr lang="en-US" sz="2000" b="1" dirty="0">
                <a:latin typeface="Helvetica" panose="020B0604020202020204" pitchFamily="34" charset="0"/>
                <a:cs typeface="Helvetica" panose="020B0604020202020204" pitchFamily="34" charset="0"/>
              </a:rPr>
              <a:t>Reproductive Health – </a:t>
            </a:r>
            <a:r>
              <a:rPr lang="en-US" sz="2000" dirty="0">
                <a:latin typeface="Helvetica" panose="020B0604020202020204" pitchFamily="34" charset="0"/>
                <a:cs typeface="Helvetica" panose="020B0604020202020204" pitchFamily="34" charset="0"/>
              </a:rPr>
              <a:t>Well woman exams, contraception, STI testing</a:t>
            </a:r>
          </a:p>
          <a:p>
            <a:pPr marL="285750" indent="-285750">
              <a:lnSpc>
                <a:spcPct val="100000"/>
              </a:lnSpc>
              <a:spcBef>
                <a:spcPts val="600"/>
              </a:spcBef>
              <a:spcAft>
                <a:spcPts val="600"/>
              </a:spcAft>
            </a:pPr>
            <a:r>
              <a:rPr lang="en-US" sz="2000" b="1" dirty="0">
                <a:latin typeface="Helvetica" panose="020B0604020202020204" pitchFamily="34" charset="0"/>
                <a:cs typeface="Helvetica" panose="020B0604020202020204" pitchFamily="34" charset="0"/>
              </a:rPr>
              <a:t>Laboratory Services – </a:t>
            </a:r>
            <a:r>
              <a:rPr lang="en-US" sz="2000" dirty="0">
                <a:latin typeface="Helvetica" panose="020B0604020202020204" pitchFamily="34" charset="0"/>
                <a:cs typeface="Helvetica" panose="020B0604020202020204" pitchFamily="34" charset="0"/>
              </a:rPr>
              <a:t>Titers and lab orders</a:t>
            </a:r>
          </a:p>
          <a:p>
            <a:pPr marL="285750" indent="-285750">
              <a:lnSpc>
                <a:spcPct val="100000"/>
              </a:lnSpc>
              <a:spcBef>
                <a:spcPts val="600"/>
              </a:spcBef>
              <a:spcAft>
                <a:spcPts val="600"/>
              </a:spcAft>
            </a:pPr>
            <a:r>
              <a:rPr lang="en-US" sz="2000" b="1" dirty="0">
                <a:latin typeface="Helvetica" panose="020B0604020202020204" pitchFamily="34" charset="0"/>
                <a:cs typeface="Helvetica" panose="020B0604020202020204" pitchFamily="34" charset="0"/>
              </a:rPr>
              <a:t>Mental Health – </a:t>
            </a:r>
            <a:r>
              <a:rPr lang="en-US" sz="2000" dirty="0">
                <a:latin typeface="Helvetica" panose="020B0604020202020204" pitchFamily="34" charset="0"/>
                <a:cs typeface="Helvetica" panose="020B0604020202020204" pitchFamily="34" charset="0"/>
              </a:rPr>
              <a:t>Psychiatric care and counseling services</a:t>
            </a:r>
          </a:p>
          <a:p>
            <a:pPr>
              <a:lnSpc>
                <a:spcPct val="100000"/>
              </a:lnSpc>
              <a:spcBef>
                <a:spcPts val="600"/>
              </a:spcBef>
              <a:spcAft>
                <a:spcPts val="600"/>
              </a:spcAft>
            </a:pPr>
            <a:endParaRPr lang="en-US" sz="2000" dirty="0"/>
          </a:p>
        </p:txBody>
      </p:sp>
    </p:spTree>
    <p:extLst>
      <p:ext uri="{BB962C8B-B14F-4D97-AF65-F5344CB8AC3E}">
        <p14:creationId xmlns:p14="http://schemas.microsoft.com/office/powerpoint/2010/main" val="23270136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1897149" y="2974546"/>
            <a:ext cx="8397701"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tx1">
                    <a:lumMod val="50000"/>
                    <a:lumOff val="50000"/>
                  </a:schemeClr>
                </a:solidFill>
                <a:latin typeface="Helvetica" charset="0"/>
                <a:ea typeface="Helvetica" charset="0"/>
                <a:cs typeface="Helvetica" charset="0"/>
              </a:rPr>
              <a:t>Health Insurance Overview</a:t>
            </a:r>
          </a:p>
        </p:txBody>
      </p:sp>
      <p:pic>
        <p:nvPicPr>
          <p:cNvPr id="3" name="Graphic 2" descr="Presentation with checklist">
            <a:extLst>
              <a:ext uri="{FF2B5EF4-FFF2-40B4-BE49-F238E27FC236}">
                <a16:creationId xmlns:a16="http://schemas.microsoft.com/office/drawing/2014/main" id="{220D391A-BFC1-48A6-B1DA-1B4E50CE7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5119" y="4098650"/>
            <a:ext cx="1381760" cy="1381760"/>
          </a:xfrm>
          <a:prstGeom prst="rect">
            <a:avLst/>
          </a:prstGeom>
        </p:spPr>
      </p:pic>
    </p:spTree>
    <p:extLst>
      <p:ext uri="{BB962C8B-B14F-4D97-AF65-F5344CB8AC3E}">
        <p14:creationId xmlns:p14="http://schemas.microsoft.com/office/powerpoint/2010/main" val="310637160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153920"/>
            <a:ext cx="10817506" cy="3964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472966" y="172721"/>
            <a:ext cx="11031787"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Insurance Requirement</a:t>
            </a:r>
          </a:p>
          <a:p>
            <a:pPr>
              <a:lnSpc>
                <a:spcPct val="150000"/>
              </a:lnSpc>
            </a:pPr>
            <a:endParaRPr lang="en-US" sz="3600" b="1" dirty="0">
              <a:solidFill>
                <a:srgbClr val="253746"/>
              </a:solidFill>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0056216C-0C45-44CE-8588-6FC0A58AF5E3}"/>
              </a:ext>
            </a:extLst>
          </p:cNvPr>
          <p:cNvSpPr/>
          <p:nvPr/>
        </p:nvSpPr>
        <p:spPr>
          <a:xfrm>
            <a:off x="580106" y="1244165"/>
            <a:ext cx="11031786" cy="5293757"/>
          </a:xfrm>
          <a:prstGeom prst="rect">
            <a:avLst/>
          </a:prstGeom>
        </p:spPr>
        <p:txBody>
          <a:bodyPr wrap="square">
            <a:spAutoFit/>
          </a:bodyPr>
          <a:lstStyle/>
          <a:p>
            <a:r>
              <a:rPr lang="en-US" sz="2000" dirty="0">
                <a:latin typeface="Helvetica" panose="020B0604020202020204" pitchFamily="34" charset="0"/>
                <a:ea typeface="Calibri" panose="020F0502020204030204" pitchFamily="34" charset="0"/>
                <a:cs typeface="Helvetica" panose="020B0604020202020204" pitchFamily="34" charset="0"/>
              </a:rPr>
              <a:t>HSC policy and state law requires all </a:t>
            </a:r>
            <a:r>
              <a:rPr lang="en-US" sz="2000" dirty="0">
                <a:latin typeface="Helvetica" panose="020B0604020202020204" pitchFamily="34" charset="0"/>
                <a:cs typeface="Helvetica" panose="020B0604020202020204" pitchFamily="34" charset="0"/>
              </a:rPr>
              <a:t>students to have health insurance. International students are </a:t>
            </a:r>
            <a:r>
              <a:rPr lang="en-US" sz="2000" b="1" u="sng" dirty="0">
                <a:latin typeface="Helvetica" panose="020B0604020202020204" pitchFamily="34" charset="0"/>
                <a:cs typeface="Helvetica" panose="020B0604020202020204" pitchFamily="34" charset="0"/>
              </a:rPr>
              <a:t>automatically</a:t>
            </a:r>
            <a:r>
              <a:rPr lang="en-US" sz="2000" dirty="0">
                <a:latin typeface="Helvetica" panose="020B0604020202020204" pitchFamily="34" charset="0"/>
                <a:cs typeface="Helvetica" panose="020B0604020202020204" pitchFamily="34" charset="0"/>
              </a:rPr>
              <a:t> enrolled in the Student Health Insurance plan with United Healthcare UNLESS proof of comparable coverage is provided. </a:t>
            </a:r>
          </a:p>
          <a:p>
            <a:endParaRPr lang="en-US" sz="2000" dirty="0">
              <a:latin typeface="Helvetica" panose="020B0604020202020204" pitchFamily="34" charset="0"/>
              <a:cs typeface="Helvetica" panose="020B0604020202020204" pitchFamily="34" charset="0"/>
            </a:endParaRPr>
          </a:p>
          <a:p>
            <a:r>
              <a:rPr lang="en-US" sz="2000" b="1" dirty="0">
                <a:latin typeface="Helvetica" panose="020B0604020202020204" pitchFamily="34" charset="0"/>
                <a:cs typeface="Helvetica" panose="020B0604020202020204" pitchFamily="34" charset="0"/>
              </a:rPr>
              <a:t>What is considered comparable coverage?</a:t>
            </a:r>
          </a:p>
          <a:p>
            <a:pPr marL="285750" indent="-285750">
              <a:spcBef>
                <a:spcPts val="600"/>
              </a:spcBef>
              <a:spcAft>
                <a:spcPts val="600"/>
              </a:spcAft>
              <a:buFont typeface="Arial" panose="020B0604020202020204" pitchFamily="34" charset="0"/>
              <a:buChar char="•"/>
            </a:pPr>
            <a:r>
              <a:rPr lang="en-US" sz="2000" dirty="0">
                <a:latin typeface="Helvetica" panose="020B0604020202020204" pitchFamily="34" charset="0"/>
                <a:ea typeface="Gadugi" panose="020B0502040204020203" pitchFamily="34" charset="0"/>
                <a:cs typeface="Helvetica" panose="020B0604020202020204" pitchFamily="34" charset="0"/>
              </a:rPr>
              <a:t>Have a government-sponsored insurance plan provided by your home government that is funding your tuition and cost of living while attending HSC</a:t>
            </a:r>
          </a:p>
          <a:p>
            <a:pPr marL="285750" indent="-28575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Have a health insurance coverage through a U.S. employer group policy OR be a dependent on a spouse or family member's policy through a U.S. employer group</a:t>
            </a:r>
          </a:p>
          <a:p>
            <a:pPr marL="285750" indent="-28575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Repatriation insurance coverage of at least $10,000*</a:t>
            </a:r>
          </a:p>
          <a:p>
            <a:pPr marL="285750" indent="-28575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Evacuation insurance coverage of at least $7,500.*</a:t>
            </a:r>
          </a:p>
          <a:p>
            <a:endParaRPr lang="en-US" dirty="0">
              <a:latin typeface="Helvetica" panose="020B0604020202020204" pitchFamily="34" charset="0"/>
              <a:cs typeface="Helvetica" panose="020B0604020202020204" pitchFamily="34" charset="0"/>
            </a:endParaRPr>
          </a:p>
          <a:p>
            <a:pPr algn="ctr"/>
            <a:r>
              <a:rPr lang="en-US" sz="1400" dirty="0">
                <a:solidFill>
                  <a:srgbClr val="C00000"/>
                </a:solidFill>
                <a:latin typeface="Helvetica" panose="020B0604020202020204" pitchFamily="34" charset="0"/>
                <a:cs typeface="Helvetica" panose="020B0604020202020204" pitchFamily="34" charset="0"/>
              </a:rPr>
              <a:t>*If your plan does not include repatriation and evacuation, but meets all other criteria, a separate policy covering evacuation and repatriation insurance may be purchased.</a:t>
            </a:r>
          </a:p>
          <a:p>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0913371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153920"/>
            <a:ext cx="10817506" cy="3964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472966" y="172721"/>
            <a:ext cx="11031787"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Student Health Insurance Plan</a:t>
            </a:r>
          </a:p>
          <a:p>
            <a:pPr>
              <a:lnSpc>
                <a:spcPct val="150000"/>
              </a:lnSpc>
            </a:pPr>
            <a:endParaRPr lang="en-US" sz="3600" b="1" dirty="0">
              <a:solidFill>
                <a:srgbClr val="253746"/>
              </a:solidFill>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0056216C-0C45-44CE-8588-6FC0A58AF5E3}"/>
              </a:ext>
            </a:extLst>
          </p:cNvPr>
          <p:cNvSpPr/>
          <p:nvPr/>
        </p:nvSpPr>
        <p:spPr>
          <a:xfrm>
            <a:off x="580106" y="1244165"/>
            <a:ext cx="11031786" cy="3539430"/>
          </a:xfrm>
          <a:prstGeom prst="rect">
            <a:avLst/>
          </a:prstGeom>
        </p:spPr>
        <p:txBody>
          <a:bodyPr wrap="square">
            <a:spAutoFit/>
          </a:bodyPr>
          <a:lstStyle/>
          <a:p>
            <a:pPr marL="342900" indent="-342900">
              <a:buFont typeface="Arial" panose="020B0604020202020204" pitchFamily="34" charset="0"/>
              <a:buChar char="•"/>
            </a:pPr>
            <a:r>
              <a:rPr lang="en-US" sz="2400" dirty="0">
                <a:latin typeface="Helvetica" panose="020B0604020202020204" pitchFamily="34" charset="0"/>
                <a:ea typeface="Calibri" panose="020F0502020204030204" pitchFamily="34" charset="0"/>
                <a:cs typeface="Helvetica" panose="020B0604020202020204" pitchFamily="34" charset="0"/>
              </a:rPr>
              <a:t>The Student Health Insurance Plan is offered through United Healthcare Insurance and the policy </a:t>
            </a:r>
            <a:r>
              <a:rPr lang="en-US" sz="2400" dirty="0">
                <a:latin typeface="Helvetica" panose="020B0604020202020204" pitchFamily="34" charset="0"/>
                <a:cs typeface="Helvetica" panose="020B0604020202020204" pitchFamily="34" charset="0"/>
              </a:rPr>
              <a:t>is effective August 10, 2024 – August 9, 2025. </a:t>
            </a:r>
          </a:p>
          <a:p>
            <a:pPr marL="342900" indent="-342900">
              <a:buFont typeface="Arial" panose="020B0604020202020204" pitchFamily="34" charset="0"/>
              <a:buChar char="•"/>
            </a:pPr>
            <a:endParaRPr lang="en-US" sz="2400" dirty="0">
              <a:latin typeface="Helvetica" panose="020B0604020202020204" pitchFamily="34" charset="0"/>
              <a:cs typeface="Helvetica" panose="020B0604020202020204" pitchFamily="34" charset="0"/>
            </a:endParaRPr>
          </a:p>
          <a:p>
            <a:pPr marL="342900" lvl="0" indent="-342900">
              <a:buFont typeface="Arial" panose="020B0604020202020204" pitchFamily="34" charset="0"/>
              <a:buChar char="•"/>
              <a:defRPr/>
            </a:pPr>
            <a:r>
              <a:rPr lang="en-US" sz="2400" dirty="0">
                <a:latin typeface="Helvetica" panose="020B0604020202020204" pitchFamily="34" charset="0"/>
                <a:cs typeface="Helvetica" panose="020B0604020202020204" pitchFamily="34" charset="0"/>
              </a:rPr>
              <a:t>For a full description of coverage, including costs, benefits, exclusions, any reductions or limitations and terms under which the policy may be continued in force, please visit </a:t>
            </a:r>
            <a:r>
              <a:rPr lang="en-US" sz="2400" b="1" dirty="0">
                <a:latin typeface="Helvetica" panose="020B0604020202020204" pitchFamily="34" charset="0"/>
                <a:cs typeface="Helvetica" panose="020B0604020202020204" pitchFamily="34" charset="0"/>
              </a:rPr>
              <a:t>unthsc.myahpcare.com</a:t>
            </a:r>
            <a:r>
              <a:rPr lang="en-US" sz="2400" dirty="0">
                <a:latin typeface="Helvetica" panose="020B0604020202020204" pitchFamily="34" charset="0"/>
                <a:cs typeface="Helvetica" panose="020B0604020202020204" pitchFamily="34" charset="0"/>
              </a:rPr>
              <a:t>. </a:t>
            </a:r>
            <a:endParaRPr lang="en-US" sz="2400" dirty="0"/>
          </a:p>
          <a:p>
            <a:endParaRPr lang="en-US" sz="2400"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Rates for 2024 – 2025:</a:t>
            </a:r>
          </a:p>
          <a:p>
            <a:endParaRPr lang="en-US" sz="3200" dirty="0">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D4907357-6C3D-4F20-908A-BF30D1E0A578}"/>
              </a:ext>
            </a:extLst>
          </p:cNvPr>
          <p:cNvPicPr>
            <a:picLocks noChangeAspect="1"/>
          </p:cNvPicPr>
          <p:nvPr/>
        </p:nvPicPr>
        <p:blipFill>
          <a:blip r:embed="rId3"/>
          <a:stretch>
            <a:fillRect/>
          </a:stretch>
        </p:blipFill>
        <p:spPr>
          <a:xfrm>
            <a:off x="916677" y="4428813"/>
            <a:ext cx="10588076" cy="1500038"/>
          </a:xfrm>
          <a:prstGeom prst="rect">
            <a:avLst/>
          </a:prstGeom>
        </p:spPr>
      </p:pic>
    </p:spTree>
    <p:extLst>
      <p:ext uri="{BB962C8B-B14F-4D97-AF65-F5344CB8AC3E}">
        <p14:creationId xmlns:p14="http://schemas.microsoft.com/office/powerpoint/2010/main" val="20799294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046B5-B8E3-4BEC-9D17-8725D29B1477}"/>
              </a:ext>
            </a:extLst>
          </p:cNvPr>
          <p:cNvSpPr/>
          <p:nvPr/>
        </p:nvSpPr>
        <p:spPr>
          <a:xfrm>
            <a:off x="951446" y="2028616"/>
            <a:ext cx="10289107" cy="2800767"/>
          </a:xfrm>
          <a:prstGeom prst="rect">
            <a:avLst/>
          </a:prstGeom>
        </p:spPr>
        <p:txBody>
          <a:bodyPr wrap="square">
            <a:spAutoFit/>
          </a:bodyPr>
          <a:lstStyle/>
          <a:p>
            <a:pPr algn="ctr"/>
            <a:r>
              <a:rPr lang="en-US" sz="4400" b="1" dirty="0">
                <a:solidFill>
                  <a:srgbClr val="84BD00"/>
                </a:solidFill>
                <a:latin typeface="Helvetica" panose="020B0604020202020204" pitchFamily="34" charset="0"/>
                <a:cs typeface="Helvetica" panose="020B0604020202020204" pitchFamily="34" charset="0"/>
              </a:rPr>
              <a:t>If you have the Student Health Insurance and use the Student Health Clinic, most services are covered 100% and there is </a:t>
            </a:r>
            <a:r>
              <a:rPr lang="en-US" sz="4400" b="1" u="sng" dirty="0">
                <a:solidFill>
                  <a:srgbClr val="84BD00"/>
                </a:solidFill>
                <a:latin typeface="Helvetica" panose="020B0604020202020204" pitchFamily="34" charset="0"/>
                <a:cs typeface="Helvetica" panose="020B0604020202020204" pitchFamily="34" charset="0"/>
              </a:rPr>
              <a:t>NO COPAY</a:t>
            </a:r>
            <a:r>
              <a:rPr lang="en-US" sz="4400" b="1" dirty="0">
                <a:solidFill>
                  <a:srgbClr val="84BD00"/>
                </a:solidFill>
                <a:latin typeface="Helvetica" panose="020B0604020202020204" pitchFamily="34" charset="0"/>
                <a:cs typeface="Helvetica" panose="020B0604020202020204" pitchFamily="34" charset="0"/>
              </a:rPr>
              <a:t>!!</a:t>
            </a:r>
            <a:endParaRPr lang="en-US" sz="4400" dirty="0">
              <a:solidFill>
                <a:srgbClr val="92D05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1541328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1612669" y="3055826"/>
            <a:ext cx="8966661"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tx1">
                    <a:lumMod val="50000"/>
                    <a:lumOff val="50000"/>
                  </a:schemeClr>
                </a:solidFill>
                <a:latin typeface="Helvetica" charset="0"/>
                <a:ea typeface="Helvetica" charset="0"/>
                <a:cs typeface="Helvetica" charset="0"/>
              </a:rPr>
              <a:t>Immunization Requirements</a:t>
            </a:r>
          </a:p>
        </p:txBody>
      </p:sp>
      <p:pic>
        <p:nvPicPr>
          <p:cNvPr id="3" name="Graphic 2" descr="Needle">
            <a:extLst>
              <a:ext uri="{FF2B5EF4-FFF2-40B4-BE49-F238E27FC236}">
                <a16:creationId xmlns:a16="http://schemas.microsoft.com/office/drawing/2014/main" id="{3AF7930E-B60F-4791-849F-15F5848E91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9399" y="4140199"/>
            <a:ext cx="1473201" cy="1473201"/>
          </a:xfrm>
          <a:prstGeom prst="rect">
            <a:avLst/>
          </a:prstGeom>
        </p:spPr>
      </p:pic>
    </p:spTree>
    <p:extLst>
      <p:ext uri="{BB962C8B-B14F-4D97-AF65-F5344CB8AC3E}">
        <p14:creationId xmlns:p14="http://schemas.microsoft.com/office/powerpoint/2010/main" val="64219362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255520"/>
            <a:ext cx="10817506" cy="3759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524655" y="172721"/>
            <a:ext cx="1098009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Required Immunizations &amp; Screenings</a:t>
            </a:r>
            <a:endParaRPr lang="en-US" sz="3600" b="1" dirty="0">
              <a:solidFill>
                <a:srgbClr val="253746"/>
              </a:solidFill>
              <a:latin typeface="Helvetica" charset="0"/>
              <a:ea typeface="Helvetica" charset="0"/>
              <a:cs typeface="Helvetica" charset="0"/>
            </a:endParaRPr>
          </a:p>
        </p:txBody>
      </p:sp>
      <p:sp>
        <p:nvSpPr>
          <p:cNvPr id="6" name="Content Placeholder 3">
            <a:extLst>
              <a:ext uri="{FF2B5EF4-FFF2-40B4-BE49-F238E27FC236}">
                <a16:creationId xmlns:a16="http://schemas.microsoft.com/office/drawing/2014/main" id="{A34297C7-9974-4AE6-AC07-85C397510741}"/>
              </a:ext>
            </a:extLst>
          </p:cNvPr>
          <p:cNvSpPr txBox="1">
            <a:spLocks/>
          </p:cNvSpPr>
          <p:nvPr/>
        </p:nvSpPr>
        <p:spPr>
          <a:xfrm>
            <a:off x="651687" y="1642141"/>
            <a:ext cx="5127906" cy="41590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Hepatitis B titer (quantitative titer)</a:t>
            </a:r>
          </a:p>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Measles, Mumps, Rubella      (MMR)</a:t>
            </a:r>
          </a:p>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Varicella (chickenpox)</a:t>
            </a:r>
          </a:p>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Tetanus, Diphtheria, Acellular Pertussis (TDAP)</a:t>
            </a:r>
          </a:p>
          <a:p>
            <a:pPr marL="0" indent="0">
              <a:lnSpc>
                <a:spcPct val="100000"/>
              </a:lnSpc>
              <a:spcBef>
                <a:spcPts val="600"/>
              </a:spcBef>
              <a:spcAft>
                <a:spcPts val="600"/>
              </a:spcAft>
              <a:buNone/>
            </a:pPr>
            <a:endParaRPr lang="en-US" sz="2000" dirty="0">
              <a:latin typeface="Helvetica" panose="020B0604020202020204" pitchFamily="34" charset="0"/>
              <a:cs typeface="Helvetica" panose="020B0604020202020204" pitchFamily="34" charset="0"/>
            </a:endParaRPr>
          </a:p>
          <a:p>
            <a:pPr>
              <a:lnSpc>
                <a:spcPct val="100000"/>
              </a:lnSpc>
              <a:spcBef>
                <a:spcPts val="600"/>
              </a:spcBef>
              <a:spcAft>
                <a:spcPts val="600"/>
              </a:spcAft>
            </a:pPr>
            <a:endParaRPr lang="en-US" sz="2000" dirty="0"/>
          </a:p>
        </p:txBody>
      </p:sp>
      <p:sp>
        <p:nvSpPr>
          <p:cNvPr id="7" name="Content Placeholder 5">
            <a:extLst>
              <a:ext uri="{FF2B5EF4-FFF2-40B4-BE49-F238E27FC236}">
                <a16:creationId xmlns:a16="http://schemas.microsoft.com/office/drawing/2014/main" id="{81701136-CF1E-4237-BA2A-552B95F863E9}"/>
              </a:ext>
            </a:extLst>
          </p:cNvPr>
          <p:cNvSpPr txBox="1">
            <a:spLocks/>
          </p:cNvSpPr>
          <p:nvPr/>
        </p:nvSpPr>
        <p:spPr>
          <a:xfrm>
            <a:off x="6131560" y="1642141"/>
            <a:ext cx="5689600" cy="41590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Tuberculosis (TB) Screenings – annually</a:t>
            </a:r>
          </a:p>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Influenza – annually</a:t>
            </a:r>
          </a:p>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Meningitis (age 21 and under)</a:t>
            </a:r>
          </a:p>
          <a:p>
            <a:pPr>
              <a:lnSpc>
                <a:spcPct val="100000"/>
              </a:lnSpc>
              <a:spcBef>
                <a:spcPts val="600"/>
              </a:spcBef>
              <a:spcAft>
                <a:spcPts val="600"/>
              </a:spcAft>
              <a:buFont typeface="Wingdings" panose="05000000000000000000" pitchFamily="2" charset="2"/>
              <a:buChar char="q"/>
            </a:pPr>
            <a:r>
              <a:rPr lang="en-US" dirty="0">
                <a:latin typeface="Helvetica" panose="020B0604020202020204" pitchFamily="34" charset="0"/>
                <a:cs typeface="Helvetica" panose="020B0604020202020204" pitchFamily="34" charset="0"/>
              </a:rPr>
              <a:t> Physical exam – SBS/SPH Exempt</a:t>
            </a:r>
            <a:endParaRPr lang="en-US" dirty="0"/>
          </a:p>
        </p:txBody>
      </p:sp>
      <p:sp>
        <p:nvSpPr>
          <p:cNvPr id="2" name="Rectangle 1">
            <a:extLst>
              <a:ext uri="{FF2B5EF4-FFF2-40B4-BE49-F238E27FC236}">
                <a16:creationId xmlns:a16="http://schemas.microsoft.com/office/drawing/2014/main" id="{AC747925-0FB1-425B-A3B9-F62326879F49}"/>
              </a:ext>
            </a:extLst>
          </p:cNvPr>
          <p:cNvSpPr/>
          <p:nvPr/>
        </p:nvSpPr>
        <p:spPr>
          <a:xfrm>
            <a:off x="335280" y="5512955"/>
            <a:ext cx="11521440" cy="646331"/>
          </a:xfrm>
          <a:prstGeom prst="rect">
            <a:avLst/>
          </a:prstGeom>
        </p:spPr>
        <p:txBody>
          <a:bodyPr wrap="square">
            <a:spAutoFit/>
          </a:bodyPr>
          <a:lstStyle/>
          <a:p>
            <a:pPr algn="ctr"/>
            <a:r>
              <a:rPr lang="en-US" i="1" dirty="0">
                <a:solidFill>
                  <a:srgbClr val="00778B"/>
                </a:solidFill>
                <a:latin typeface="Helvetica" panose="020B0604020202020204" pitchFamily="34" charset="0"/>
                <a:cs typeface="Helvetica" panose="020B0604020202020204" pitchFamily="34" charset="0"/>
              </a:rPr>
              <a:t>Details for each requirement can be found online at unthsc.edu/studenthealth </a:t>
            </a:r>
          </a:p>
          <a:p>
            <a:pPr algn="ctr"/>
            <a:r>
              <a:rPr lang="en-US" i="1" dirty="0">
                <a:solidFill>
                  <a:srgbClr val="00778B"/>
                </a:solidFill>
                <a:latin typeface="Helvetica" panose="020B0604020202020204" pitchFamily="34" charset="0"/>
                <a:cs typeface="Helvetica" panose="020B0604020202020204" pitchFamily="34" charset="0"/>
              </a:rPr>
              <a:t>under the “</a:t>
            </a:r>
            <a:r>
              <a:rPr lang="en-US" b="1" i="1" dirty="0">
                <a:solidFill>
                  <a:srgbClr val="00778B"/>
                </a:solidFill>
                <a:latin typeface="Helvetica" panose="020B0604020202020204" pitchFamily="34" charset="0"/>
                <a:cs typeface="Helvetica" panose="020B0604020202020204" pitchFamily="34" charset="0"/>
              </a:rPr>
              <a:t>Immunization Requirements</a:t>
            </a:r>
            <a:r>
              <a:rPr lang="en-US" i="1" dirty="0">
                <a:solidFill>
                  <a:srgbClr val="00778B"/>
                </a:solidFill>
                <a:latin typeface="Helvetica" panose="020B0604020202020204" pitchFamily="34" charset="0"/>
                <a:cs typeface="Helvetica" panose="020B0604020202020204" pitchFamily="34" charset="0"/>
              </a:rPr>
              <a:t>” tab. </a:t>
            </a:r>
          </a:p>
        </p:txBody>
      </p:sp>
    </p:spTree>
    <p:extLst>
      <p:ext uri="{BB962C8B-B14F-4D97-AF65-F5344CB8AC3E}">
        <p14:creationId xmlns:p14="http://schemas.microsoft.com/office/powerpoint/2010/main" val="60509878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046B5-B8E3-4BEC-9D17-8725D29B1477}"/>
              </a:ext>
            </a:extLst>
          </p:cNvPr>
          <p:cNvSpPr/>
          <p:nvPr/>
        </p:nvSpPr>
        <p:spPr>
          <a:xfrm>
            <a:off x="1895707" y="1351508"/>
            <a:ext cx="8400586" cy="4154984"/>
          </a:xfrm>
          <a:prstGeom prst="rect">
            <a:avLst/>
          </a:prstGeom>
        </p:spPr>
        <p:txBody>
          <a:bodyPr wrap="square">
            <a:spAutoFit/>
          </a:bodyPr>
          <a:lstStyle/>
          <a:p>
            <a:pPr algn="ctr"/>
            <a:r>
              <a:rPr lang="en-US" sz="4400" b="1" dirty="0">
                <a:solidFill>
                  <a:srgbClr val="84BD00"/>
                </a:solidFill>
                <a:latin typeface="Helvetica" panose="020B0604020202020204" pitchFamily="34" charset="0"/>
                <a:cs typeface="Helvetica" panose="020B0604020202020204" pitchFamily="34" charset="0"/>
              </a:rPr>
              <a:t>If you are needing immunizations or screenings for compliance, you can schedule an appointment with the Student Health Clinic by calling 817-735-5051!</a:t>
            </a:r>
            <a:endParaRPr lang="en-US" sz="4400" dirty="0">
              <a:solidFill>
                <a:srgbClr val="92D05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1193712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776778" y="1785826"/>
            <a:ext cx="10175701"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1">
                    <a:lumMod val="50000"/>
                    <a:lumOff val="50000"/>
                  </a:schemeClr>
                </a:solidFill>
                <a:latin typeface="Helvetica" charset="0"/>
                <a:ea typeface="Helvetica" charset="0"/>
                <a:cs typeface="Helvetica" charset="0"/>
              </a:rPr>
              <a:t>Please note: While the university may accept many policies of insurance with comparable coverage, the Student Health Clinic may </a:t>
            </a:r>
            <a:r>
              <a:rPr lang="en-US" sz="3600" b="1" u="sng" dirty="0">
                <a:solidFill>
                  <a:schemeClr val="tx1">
                    <a:lumMod val="50000"/>
                    <a:lumOff val="50000"/>
                  </a:schemeClr>
                </a:solidFill>
                <a:latin typeface="Helvetica" charset="0"/>
                <a:ea typeface="Helvetica" charset="0"/>
                <a:cs typeface="Helvetica" charset="0"/>
              </a:rPr>
              <a:t>not</a:t>
            </a:r>
            <a:r>
              <a:rPr lang="en-US" sz="3600" b="1" dirty="0">
                <a:solidFill>
                  <a:schemeClr val="tx1">
                    <a:lumMod val="50000"/>
                    <a:lumOff val="50000"/>
                  </a:schemeClr>
                </a:solidFill>
                <a:latin typeface="Helvetica" charset="0"/>
                <a:ea typeface="Helvetica" charset="0"/>
                <a:cs typeface="Helvetica" charset="0"/>
              </a:rPr>
              <a:t>. If you plan to utilize the Student Health Clinic, please call 817-735-5051 to see what plans are accepted prior to selecting a policy. </a:t>
            </a:r>
          </a:p>
        </p:txBody>
      </p:sp>
    </p:spTree>
    <p:extLst>
      <p:ext uri="{BB962C8B-B14F-4D97-AF65-F5344CB8AC3E}">
        <p14:creationId xmlns:p14="http://schemas.microsoft.com/office/powerpoint/2010/main" val="198587573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2D6A0-A86C-475B-827D-6CBE547DA9C4}"/>
              </a:ext>
            </a:extLst>
          </p:cNvPr>
          <p:cNvSpPr/>
          <p:nvPr/>
        </p:nvSpPr>
        <p:spPr>
          <a:xfrm>
            <a:off x="822961" y="4942841"/>
            <a:ext cx="5882640" cy="1200329"/>
          </a:xfrm>
          <a:prstGeom prst="rect">
            <a:avLst/>
          </a:prstGeom>
        </p:spPr>
        <p:txBody>
          <a:bodyPr wrap="square">
            <a:spAutoFit/>
          </a:bodyPr>
          <a:lstStyle/>
          <a:p>
            <a:r>
              <a:rPr lang="en-US" b="1" dirty="0">
                <a:solidFill>
                  <a:srgbClr val="84BD00"/>
                </a:solidFill>
                <a:latin typeface="Helvetica" panose="020B0604020202020204" pitchFamily="34" charset="0"/>
                <a:cs typeface="Helvetica" panose="020B0604020202020204" pitchFamily="34" charset="0"/>
              </a:rPr>
              <a:t>HSC Student Health Clinic</a:t>
            </a:r>
          </a:p>
          <a:p>
            <a:r>
              <a:rPr lang="en-US" dirty="0">
                <a:latin typeface="Helvetica" panose="020B0604020202020204" pitchFamily="34" charset="0"/>
                <a:cs typeface="Helvetica" panose="020B0604020202020204" pitchFamily="34" charset="0"/>
              </a:rPr>
              <a:t>IREB, 1st Floor</a:t>
            </a:r>
          </a:p>
          <a:p>
            <a:r>
              <a:rPr lang="en-US" dirty="0">
                <a:latin typeface="Helvetica" panose="020B0604020202020204" pitchFamily="34" charset="0"/>
                <a:cs typeface="Helvetica" panose="020B0604020202020204" pitchFamily="34" charset="0"/>
              </a:rPr>
              <a:t>3430 Camp Bowie Blvd</a:t>
            </a:r>
          </a:p>
          <a:p>
            <a:r>
              <a:rPr lang="en-US" dirty="0">
                <a:latin typeface="Helvetica" panose="020B0604020202020204" pitchFamily="34" charset="0"/>
                <a:cs typeface="Helvetica" panose="020B0604020202020204" pitchFamily="34" charset="0"/>
              </a:rPr>
              <a:t>817-735-5051, option 3</a:t>
            </a:r>
          </a:p>
        </p:txBody>
      </p:sp>
      <p:sp>
        <p:nvSpPr>
          <p:cNvPr id="3" name="Rectangle 2">
            <a:extLst>
              <a:ext uri="{FF2B5EF4-FFF2-40B4-BE49-F238E27FC236}">
                <a16:creationId xmlns:a16="http://schemas.microsoft.com/office/drawing/2014/main" id="{0CA046B5-B8E3-4BEC-9D17-8725D29B1477}"/>
              </a:ext>
            </a:extLst>
          </p:cNvPr>
          <p:cNvSpPr/>
          <p:nvPr/>
        </p:nvSpPr>
        <p:spPr>
          <a:xfrm>
            <a:off x="822961" y="3249496"/>
            <a:ext cx="8400586" cy="1477328"/>
          </a:xfrm>
          <a:prstGeom prst="rect">
            <a:avLst/>
          </a:prstGeom>
        </p:spPr>
        <p:txBody>
          <a:bodyPr wrap="square">
            <a:spAutoFit/>
          </a:bodyPr>
          <a:lstStyle/>
          <a:p>
            <a:r>
              <a:rPr lang="en-US" b="1" dirty="0">
                <a:solidFill>
                  <a:srgbClr val="84BD00"/>
                </a:solidFill>
                <a:latin typeface="Helvetica" panose="020B0604020202020204" pitchFamily="34" charset="0"/>
                <a:cs typeface="Helvetica" panose="020B0604020202020204" pitchFamily="34" charset="0"/>
              </a:rPr>
              <a:t>Student Health Insurance &amp; Immunization Requirements</a:t>
            </a:r>
          </a:p>
          <a:p>
            <a:r>
              <a:rPr lang="en-US" b="1" dirty="0">
                <a:latin typeface="Helvetica" panose="020B0604020202020204" pitchFamily="34" charset="0"/>
                <a:cs typeface="Helvetica" panose="020B0604020202020204" pitchFamily="34" charset="0"/>
              </a:rPr>
              <a:t>Tina Hay - Student Health Coordinator	</a:t>
            </a:r>
          </a:p>
          <a:p>
            <a:r>
              <a:rPr lang="en-US" dirty="0">
                <a:latin typeface="Helvetica" panose="020B0604020202020204" pitchFamily="34" charset="0"/>
                <a:cs typeface="Helvetica" panose="020B0604020202020204" pitchFamily="34" charset="0"/>
              </a:rPr>
              <a:t>817-735-5054</a:t>
            </a:r>
          </a:p>
          <a:p>
            <a:r>
              <a:rPr lang="en-US" dirty="0">
                <a:latin typeface="Helvetica" panose="020B0604020202020204" pitchFamily="34" charset="0"/>
                <a:cs typeface="Helvetica" panose="020B0604020202020204" pitchFamily="34" charset="0"/>
              </a:rPr>
              <a:t>Student Health Insurance: </a:t>
            </a:r>
            <a:r>
              <a:rPr lang="en-US" dirty="0">
                <a:solidFill>
                  <a:srgbClr val="92D050"/>
                </a:solidFill>
                <a:latin typeface="Helvetica" panose="020B0604020202020204" pitchFamily="34" charset="0"/>
                <a:cs typeface="Helvetica" panose="020B0604020202020204" pitchFamily="34" charset="0"/>
                <a:hlinkClick r:id="rId2"/>
              </a:rPr>
              <a:t>health@unthsc.edu</a:t>
            </a:r>
            <a:r>
              <a:rPr lang="en-US" dirty="0">
                <a:solidFill>
                  <a:srgbClr val="92D050"/>
                </a:solidFill>
                <a:latin typeface="Helvetica" panose="020B0604020202020204" pitchFamily="34" charset="0"/>
                <a:cs typeface="Helvetica" panose="020B0604020202020204" pitchFamily="34" charset="0"/>
              </a:rPr>
              <a:t> </a:t>
            </a:r>
            <a:r>
              <a:rPr lang="en-US" dirty="0">
                <a:latin typeface="Helvetica" panose="020B0604020202020204" pitchFamily="34" charset="0"/>
                <a:cs typeface="Helvetica" panose="020B0604020202020204" pitchFamily="34" charset="0"/>
              </a:rPr>
              <a:t>             </a:t>
            </a:r>
          </a:p>
          <a:p>
            <a:r>
              <a:rPr lang="en-US" dirty="0">
                <a:latin typeface="Helvetica" panose="020B0604020202020204" pitchFamily="34" charset="0"/>
                <a:cs typeface="Helvetica" panose="020B0604020202020204" pitchFamily="34" charset="0"/>
              </a:rPr>
              <a:t>Immunization Compliance: </a:t>
            </a:r>
            <a:r>
              <a:rPr lang="en-US" dirty="0">
                <a:latin typeface="Helvetica" panose="020B0604020202020204" pitchFamily="34" charset="0"/>
                <a:cs typeface="Helvetica" panose="020B0604020202020204" pitchFamily="34" charset="0"/>
                <a:hlinkClick r:id="rId3"/>
              </a:rPr>
              <a:t>studenthealth@unthsc.edu</a:t>
            </a:r>
            <a:r>
              <a:rPr lang="en-US" dirty="0">
                <a:solidFill>
                  <a:srgbClr val="92D050"/>
                </a:solidFill>
                <a:latin typeface="Helvetica" panose="020B0604020202020204" pitchFamily="34" charset="0"/>
                <a:cs typeface="Helvetica" panose="020B0604020202020204" pitchFamily="34" charset="0"/>
                <a:hlinkClick r:id="rId3"/>
              </a:rPr>
              <a:t> </a:t>
            </a:r>
            <a:endParaRPr lang="en-US" dirty="0">
              <a:solidFill>
                <a:srgbClr val="92D050"/>
              </a:solidFill>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59B90CBB-7536-42C8-A53F-CEDE8FEEDBD2}"/>
              </a:ext>
            </a:extLst>
          </p:cNvPr>
          <p:cNvSpPr/>
          <p:nvPr/>
        </p:nvSpPr>
        <p:spPr>
          <a:xfrm>
            <a:off x="2529841" y="714830"/>
            <a:ext cx="9311640" cy="1754326"/>
          </a:xfrm>
          <a:prstGeom prst="rect">
            <a:avLst/>
          </a:prstGeom>
        </p:spPr>
        <p:txBody>
          <a:bodyPr wrap="square">
            <a:spAutoFit/>
          </a:bodyPr>
          <a:lstStyle/>
          <a:p>
            <a:pPr algn="ctr"/>
            <a:r>
              <a:rPr lang="en-US" sz="5400" b="1" dirty="0">
                <a:solidFill>
                  <a:srgbClr val="253746"/>
                </a:solidFill>
                <a:latin typeface="Helvetica" panose="020B0604020202020204" pitchFamily="34" charset="0"/>
                <a:cs typeface="Helvetica" panose="020B0604020202020204" pitchFamily="34" charset="0"/>
              </a:rPr>
              <a:t>For more information, visit </a:t>
            </a:r>
            <a:r>
              <a:rPr lang="en-US" sz="5400" b="1" dirty="0">
                <a:solidFill>
                  <a:srgbClr val="253746"/>
                </a:solidFill>
                <a:latin typeface="Helvetica" panose="020B0604020202020204" pitchFamily="34" charset="0"/>
                <a:cs typeface="Helvetica" panose="020B0604020202020204" pitchFamily="34" charset="0"/>
                <a:hlinkClick r:id="rId4"/>
              </a:rPr>
              <a:t>unthsc.edu/studenthealth</a:t>
            </a:r>
            <a:r>
              <a:rPr lang="en-US" sz="5400" b="1" dirty="0">
                <a:solidFill>
                  <a:srgbClr val="253746"/>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111124480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153920"/>
            <a:ext cx="10817506" cy="3964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472966" y="172721"/>
            <a:ext cx="11031787"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Agenda</a:t>
            </a:r>
          </a:p>
          <a:p>
            <a:pPr>
              <a:lnSpc>
                <a:spcPct val="150000"/>
              </a:lnSpc>
            </a:pPr>
            <a:endParaRPr lang="en-US" sz="3600" b="1" dirty="0">
              <a:solidFill>
                <a:srgbClr val="253746"/>
              </a:solidFill>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0056216C-0C45-44CE-8588-6FC0A58AF5E3}"/>
              </a:ext>
            </a:extLst>
          </p:cNvPr>
          <p:cNvSpPr/>
          <p:nvPr/>
        </p:nvSpPr>
        <p:spPr>
          <a:xfrm>
            <a:off x="687247" y="1539133"/>
            <a:ext cx="10817506" cy="3046988"/>
          </a:xfrm>
          <a:prstGeom prst="rect">
            <a:avLst/>
          </a:prstGeom>
        </p:spPr>
        <p:txBody>
          <a:bodyPr wrap="square">
            <a:spAutoFit/>
          </a:bodyPr>
          <a:lstStyle/>
          <a:p>
            <a:pPr marL="457200" indent="-457200">
              <a:buFont typeface="Arial" panose="020B0604020202020204" pitchFamily="34" charset="0"/>
              <a:buChar char="•"/>
            </a:pPr>
            <a:r>
              <a:rPr lang="en-US" sz="3200" dirty="0">
                <a:latin typeface="Helvetica" panose="020B0604020202020204" pitchFamily="34" charset="0"/>
                <a:ea typeface="Calibri" panose="020F0502020204030204" pitchFamily="34" charset="0"/>
                <a:cs typeface="Helvetica" panose="020B0604020202020204" pitchFamily="34" charset="0"/>
              </a:rPr>
              <a:t>Pre-Travel Planning</a:t>
            </a:r>
          </a:p>
          <a:p>
            <a:pPr marL="457200" indent="-457200">
              <a:buFont typeface="Arial" panose="020B0604020202020204" pitchFamily="34" charset="0"/>
              <a:buChar char="•"/>
            </a:pPr>
            <a:r>
              <a:rPr lang="en-US" sz="3200" dirty="0">
                <a:latin typeface="Helvetica" panose="020B0604020202020204" pitchFamily="34" charset="0"/>
                <a:ea typeface="Calibri" panose="020F0502020204030204" pitchFamily="34" charset="0"/>
                <a:cs typeface="Helvetica" panose="020B0604020202020204" pitchFamily="34" charset="0"/>
              </a:rPr>
              <a:t>Healthcare Options </a:t>
            </a:r>
          </a:p>
          <a:p>
            <a:pPr marL="457200" indent="-457200">
              <a:buFont typeface="Arial" panose="020B0604020202020204" pitchFamily="34" charset="0"/>
              <a:buChar char="•"/>
            </a:pPr>
            <a:r>
              <a:rPr lang="en-US" sz="3200" dirty="0">
                <a:latin typeface="Helvetica" panose="020B0604020202020204" pitchFamily="34" charset="0"/>
                <a:cs typeface="Helvetica" panose="020B0604020202020204" pitchFamily="34" charset="0"/>
              </a:rPr>
              <a:t>HSC Student Health Clinic</a:t>
            </a:r>
          </a:p>
          <a:p>
            <a:pPr marL="457200" indent="-457200">
              <a:buFont typeface="Arial" panose="020B0604020202020204" pitchFamily="34" charset="0"/>
              <a:buChar char="•"/>
            </a:pPr>
            <a:r>
              <a:rPr lang="en-US" sz="3200" dirty="0">
                <a:latin typeface="Helvetica" panose="020B0604020202020204" pitchFamily="34" charset="0"/>
                <a:ea typeface="Calibri" panose="020F0502020204030204" pitchFamily="34" charset="0"/>
                <a:cs typeface="Helvetica" panose="020B0604020202020204" pitchFamily="34" charset="0"/>
              </a:rPr>
              <a:t>Health Insurance Overview</a:t>
            </a:r>
          </a:p>
          <a:p>
            <a:pPr marL="457200" indent="-457200">
              <a:buFont typeface="Arial" panose="020B0604020202020204" pitchFamily="34" charset="0"/>
              <a:buChar char="•"/>
            </a:pPr>
            <a:r>
              <a:rPr lang="en-US" sz="3200" dirty="0">
                <a:latin typeface="Helvetica" panose="020B0604020202020204" pitchFamily="34" charset="0"/>
                <a:cs typeface="Helvetica" panose="020B0604020202020204" pitchFamily="34" charset="0"/>
              </a:rPr>
              <a:t>Immunization Requirements</a:t>
            </a:r>
          </a:p>
          <a:p>
            <a:endParaRPr lang="en-US" sz="3200" dirty="0">
              <a:latin typeface="Helvetica" panose="020B0604020202020204" pitchFamily="34" charset="0"/>
              <a:cs typeface="Helvetica" panose="020B0604020202020204" pitchFamily="34" charset="0"/>
            </a:endParaRPr>
          </a:p>
        </p:txBody>
      </p:sp>
      <p:pic>
        <p:nvPicPr>
          <p:cNvPr id="5" name="Graphic 4" descr="Doctor">
            <a:extLst>
              <a:ext uri="{FF2B5EF4-FFF2-40B4-BE49-F238E27FC236}">
                <a16:creationId xmlns:a16="http://schemas.microsoft.com/office/drawing/2014/main" id="{BA74A06A-6321-44A4-958A-43C70A4545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2640" y="3273973"/>
            <a:ext cx="2844800" cy="2844800"/>
          </a:xfrm>
          <a:prstGeom prst="rect">
            <a:avLst/>
          </a:prstGeom>
        </p:spPr>
      </p:pic>
    </p:spTree>
    <p:extLst>
      <p:ext uri="{BB962C8B-B14F-4D97-AF65-F5344CB8AC3E}">
        <p14:creationId xmlns:p14="http://schemas.microsoft.com/office/powerpoint/2010/main" val="424533947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1510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2239819" y="2994866"/>
            <a:ext cx="7712362"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tx1">
                    <a:lumMod val="50000"/>
                    <a:lumOff val="50000"/>
                  </a:schemeClr>
                </a:solidFill>
                <a:latin typeface="Helvetica" charset="0"/>
                <a:ea typeface="Helvetica" charset="0"/>
                <a:cs typeface="Helvetica" charset="0"/>
              </a:rPr>
              <a:t>Pre-Travel Planning</a:t>
            </a:r>
          </a:p>
        </p:txBody>
      </p:sp>
      <p:pic>
        <p:nvPicPr>
          <p:cNvPr id="3" name="Graphic 2" descr="Earth globe Americas">
            <a:extLst>
              <a:ext uri="{FF2B5EF4-FFF2-40B4-BE49-F238E27FC236}">
                <a16:creationId xmlns:a16="http://schemas.microsoft.com/office/drawing/2014/main" id="{4F60B649-F362-473C-991A-A6EFFB9AB9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2420" y="4038600"/>
            <a:ext cx="1407160" cy="1407160"/>
          </a:xfrm>
          <a:prstGeom prst="rect">
            <a:avLst/>
          </a:prstGeom>
        </p:spPr>
      </p:pic>
    </p:spTree>
    <p:extLst>
      <p:ext uri="{BB962C8B-B14F-4D97-AF65-F5344CB8AC3E}">
        <p14:creationId xmlns:p14="http://schemas.microsoft.com/office/powerpoint/2010/main" val="257636379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153920"/>
            <a:ext cx="10817506" cy="3964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472966" y="172721"/>
            <a:ext cx="11031787"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Pre-Arrival Checklist</a:t>
            </a:r>
          </a:p>
          <a:p>
            <a:pPr>
              <a:lnSpc>
                <a:spcPct val="150000"/>
              </a:lnSpc>
            </a:pPr>
            <a:endParaRPr lang="en-US" sz="3600" b="1" dirty="0">
              <a:solidFill>
                <a:srgbClr val="253746"/>
              </a:solidFill>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0056216C-0C45-44CE-8588-6FC0A58AF5E3}"/>
              </a:ext>
            </a:extLst>
          </p:cNvPr>
          <p:cNvSpPr/>
          <p:nvPr/>
        </p:nvSpPr>
        <p:spPr>
          <a:xfrm>
            <a:off x="687247" y="1539133"/>
            <a:ext cx="10817506" cy="4462760"/>
          </a:xfrm>
          <a:prstGeom prst="rect">
            <a:avLst/>
          </a:prstGeom>
        </p:spPr>
        <p:txBody>
          <a:bodyPr wrap="square">
            <a:spAutoFit/>
          </a:bodyPr>
          <a:lstStyle/>
          <a:p>
            <a:r>
              <a:rPr lang="en-US" sz="2800" b="1" dirty="0">
                <a:latin typeface="Helvetica" panose="020B0604020202020204" pitchFamily="34" charset="0"/>
                <a:ea typeface="Calibri" panose="020F0502020204030204" pitchFamily="34" charset="0"/>
                <a:cs typeface="Helvetica" panose="020B0604020202020204" pitchFamily="34" charset="0"/>
              </a:rPr>
              <a:t>Before you travel to the US, consider visiting you </a:t>
            </a:r>
            <a:r>
              <a:rPr lang="en-US" sz="2800" b="1" dirty="0">
                <a:latin typeface="Helvetica" panose="020B0604020202020204" pitchFamily="34" charset="0"/>
                <a:cs typeface="Helvetica" panose="020B0604020202020204" pitchFamily="34" charset="0"/>
              </a:rPr>
              <a:t>doctor, dentist, and eye doctor for a general checkup to:</a:t>
            </a:r>
          </a:p>
          <a:p>
            <a:pPr marL="571500" indent="-571500">
              <a:buFont typeface="Wingdings" panose="05000000000000000000" pitchFamily="2" charset="2"/>
              <a:buChar char="q"/>
            </a:pPr>
            <a:endParaRPr lang="en-US" sz="3600" dirty="0">
              <a:latin typeface="Helvetica" panose="020B0604020202020204" pitchFamily="34" charset="0"/>
              <a:ea typeface="Calibri" panose="020F0502020204030204" pitchFamily="34" charset="0"/>
              <a:cs typeface="Helvetica" panose="020B0604020202020204" pitchFamily="34" charset="0"/>
            </a:endParaRPr>
          </a:p>
          <a:p>
            <a:pPr marL="914400" lvl="1" indent="-457200">
              <a:buFont typeface="Wingdings" panose="05000000000000000000" pitchFamily="2" charset="2"/>
              <a:buChar char="q"/>
            </a:pPr>
            <a:r>
              <a:rPr lang="en-US" sz="2800" dirty="0">
                <a:latin typeface="Helvetica" panose="020B0604020202020204" pitchFamily="34" charset="0"/>
                <a:ea typeface="Calibri" panose="020F0502020204030204" pitchFamily="34" charset="0"/>
                <a:cs typeface="Helvetica" panose="020B0604020202020204" pitchFamily="34" charset="0"/>
              </a:rPr>
              <a:t>Obtain a copy of your medical records </a:t>
            </a:r>
          </a:p>
          <a:p>
            <a:pPr marL="914400" lvl="1" indent="-457200">
              <a:buFont typeface="Wingdings" panose="05000000000000000000" pitchFamily="2" charset="2"/>
              <a:buChar char="q"/>
            </a:pPr>
            <a:r>
              <a:rPr lang="en-US" sz="2800" dirty="0">
                <a:latin typeface="Helvetica" panose="020B0604020202020204" pitchFamily="34" charset="0"/>
                <a:ea typeface="Calibri" panose="020F0502020204030204" pitchFamily="34" charset="0"/>
                <a:cs typeface="Helvetica" panose="020B0604020202020204" pitchFamily="34" charset="0"/>
              </a:rPr>
              <a:t>Refill your prescriptions</a:t>
            </a:r>
          </a:p>
          <a:p>
            <a:pPr marL="914400" lvl="1" indent="-457200">
              <a:buFont typeface="Wingdings" panose="05000000000000000000" pitchFamily="2" charset="2"/>
              <a:buChar char="q"/>
            </a:pPr>
            <a:r>
              <a:rPr lang="en-US" sz="2800" dirty="0">
                <a:latin typeface="Helvetica" panose="020B0604020202020204" pitchFamily="34" charset="0"/>
                <a:cs typeface="Helvetica" panose="020B0604020202020204" pitchFamily="34" charset="0"/>
              </a:rPr>
              <a:t>Have a current prescription for glasses and contact lenses</a:t>
            </a:r>
          </a:p>
          <a:p>
            <a:pPr marL="914400" lvl="1" indent="-457200">
              <a:buFont typeface="Wingdings" panose="05000000000000000000" pitchFamily="2" charset="2"/>
              <a:buChar char="q"/>
            </a:pPr>
            <a:r>
              <a:rPr lang="en-US" sz="2800" dirty="0">
                <a:latin typeface="Helvetica" panose="020B0604020202020204" pitchFamily="34" charset="0"/>
                <a:cs typeface="Helvetica" panose="020B0604020202020204" pitchFamily="34" charset="0"/>
              </a:rPr>
              <a:t>Make sure your vaccines are up to date</a:t>
            </a:r>
          </a:p>
          <a:p>
            <a:pPr marL="457200" indent="-457200">
              <a:buFont typeface="Arial" panose="020B0604020202020204" pitchFamily="34" charset="0"/>
              <a:buChar char="•"/>
            </a:pPr>
            <a:endParaRPr lang="en-US" sz="240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endParaRPr lang="en-US" sz="2400" dirty="0">
              <a:latin typeface="Helvetica" panose="020B0604020202020204" pitchFamily="34" charset="0"/>
              <a:cs typeface="Helvetica" panose="020B0604020202020204" pitchFamily="34" charset="0"/>
            </a:endParaRPr>
          </a:p>
          <a:p>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3340789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2239819" y="2994866"/>
            <a:ext cx="7712362"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tx1">
                    <a:lumMod val="50000"/>
                    <a:lumOff val="50000"/>
                  </a:schemeClr>
                </a:solidFill>
                <a:latin typeface="Helvetica" charset="0"/>
                <a:ea typeface="Helvetica" charset="0"/>
                <a:cs typeface="Helvetica" charset="0"/>
              </a:rPr>
              <a:t>Healthcare Options</a:t>
            </a:r>
          </a:p>
        </p:txBody>
      </p:sp>
      <p:pic>
        <p:nvPicPr>
          <p:cNvPr id="3" name="Graphic 2" descr="Medical">
            <a:extLst>
              <a:ext uri="{FF2B5EF4-FFF2-40B4-BE49-F238E27FC236}">
                <a16:creationId xmlns:a16="http://schemas.microsoft.com/office/drawing/2014/main" id="{9A8E4126-1FDE-4290-8A9C-BC89CAF3B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2765" y="3936605"/>
            <a:ext cx="1306470" cy="1306470"/>
          </a:xfrm>
          <a:prstGeom prst="rect">
            <a:avLst/>
          </a:prstGeom>
        </p:spPr>
      </p:pic>
    </p:spTree>
    <p:extLst>
      <p:ext uri="{BB962C8B-B14F-4D97-AF65-F5344CB8AC3E}">
        <p14:creationId xmlns:p14="http://schemas.microsoft.com/office/powerpoint/2010/main" val="12818062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153920"/>
            <a:ext cx="10817506" cy="3964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472966" y="172721"/>
            <a:ext cx="11031787"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US Healthcare Overview</a:t>
            </a:r>
          </a:p>
          <a:p>
            <a:pPr>
              <a:lnSpc>
                <a:spcPct val="150000"/>
              </a:lnSpc>
            </a:pPr>
            <a:endParaRPr lang="en-US" sz="3600" b="1" dirty="0">
              <a:solidFill>
                <a:srgbClr val="253746"/>
              </a:solidFill>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0056216C-0C45-44CE-8588-6FC0A58AF5E3}"/>
              </a:ext>
            </a:extLst>
          </p:cNvPr>
          <p:cNvSpPr/>
          <p:nvPr/>
        </p:nvSpPr>
        <p:spPr>
          <a:xfrm>
            <a:off x="580106" y="1356253"/>
            <a:ext cx="10817506" cy="5570756"/>
          </a:xfrm>
          <a:prstGeom prst="rect">
            <a:avLst/>
          </a:prstGeom>
        </p:spPr>
        <p:txBody>
          <a:bodyPr wrap="square">
            <a:spAutoFit/>
          </a:bodyPr>
          <a:lstStyle/>
          <a:p>
            <a:r>
              <a:rPr lang="en-US" sz="2800" b="1" dirty="0">
                <a:latin typeface="Helvetica" panose="020B0604020202020204" pitchFamily="34" charset="0"/>
                <a:ea typeface="Calibri" panose="020F0502020204030204" pitchFamily="34" charset="0"/>
                <a:cs typeface="Helvetica" panose="020B0604020202020204" pitchFamily="34" charset="0"/>
              </a:rPr>
              <a:t>The US healthcare system, although great, is likely very different from what you are used to. It can be complex and expensive, which is why health insurance is important to have.</a:t>
            </a:r>
          </a:p>
          <a:p>
            <a:endParaRPr lang="en-US" sz="2400" dirty="0">
              <a:latin typeface="Helvetica" panose="020B0604020202020204" pitchFamily="34" charset="0"/>
              <a:ea typeface="Calibri" panose="020F0502020204030204" pitchFamily="34" charset="0"/>
              <a:cs typeface="Helvetica" panose="020B0604020202020204" pitchFamily="34" charset="0"/>
            </a:endParaRPr>
          </a:p>
          <a:p>
            <a:pPr marL="914400" lvl="1" indent="-457200">
              <a:buFont typeface="Arial" panose="020B0604020202020204" pitchFamily="34" charset="0"/>
              <a:buChar char="•"/>
            </a:pPr>
            <a:r>
              <a:rPr lang="en-US" sz="2400" dirty="0">
                <a:latin typeface="Helvetica" panose="020B0604020202020204" pitchFamily="34" charset="0"/>
                <a:ea typeface="Calibri" panose="020F0502020204030204" pitchFamily="34" charset="0"/>
                <a:cs typeface="Helvetica" panose="020B0604020202020204" pitchFamily="34" charset="0"/>
              </a:rPr>
              <a:t>The cost of coverage is paid by you, and the insurance pays for most of your medical care.</a:t>
            </a:r>
          </a:p>
          <a:p>
            <a:pPr marL="914400" lvl="1"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When you seek medical care, make sure the provider you choose accepts your insurance to avoid out of network costs. </a:t>
            </a:r>
          </a:p>
          <a:p>
            <a:pPr marL="914400" lvl="1" indent="-457200">
              <a:buFont typeface="Arial" panose="020B0604020202020204" pitchFamily="34" charset="0"/>
              <a:buChar char="•"/>
            </a:pPr>
            <a:r>
              <a:rPr lang="en-US" sz="2400" dirty="0">
                <a:latin typeface="Helvetica" panose="020B0604020202020204" pitchFamily="34" charset="0"/>
                <a:cs typeface="Helvetica" panose="020B0604020202020204" pitchFamily="34" charset="0"/>
              </a:rPr>
              <a:t>Although your insurance will likely cover most of your expenses, be prepared to pay some portion of cost for your medical care, such as a copay, deductible, or coinsurance.  </a:t>
            </a:r>
          </a:p>
          <a:p>
            <a:pPr marL="914400" lvl="1" indent="-457200">
              <a:buFont typeface="Arial" panose="020B0604020202020204" pitchFamily="34" charset="0"/>
              <a:buChar char="•"/>
            </a:pPr>
            <a:endParaRPr lang="en-US" sz="240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endParaRPr lang="en-US" sz="2400" dirty="0">
              <a:latin typeface="Helvetica" panose="020B0604020202020204" pitchFamily="34" charset="0"/>
              <a:cs typeface="Helvetica" panose="020B0604020202020204" pitchFamily="34" charset="0"/>
            </a:endParaRPr>
          </a:p>
          <a:p>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2403957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153920"/>
            <a:ext cx="10817506" cy="3964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472966" y="172721"/>
            <a:ext cx="11031787"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Seeking Healthcare Services</a:t>
            </a:r>
          </a:p>
          <a:p>
            <a:pPr>
              <a:lnSpc>
                <a:spcPct val="150000"/>
              </a:lnSpc>
            </a:pPr>
            <a:endParaRPr lang="en-US" sz="3600" b="1" dirty="0">
              <a:solidFill>
                <a:srgbClr val="253746"/>
              </a:solidFill>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0056216C-0C45-44CE-8588-6FC0A58AF5E3}"/>
              </a:ext>
            </a:extLst>
          </p:cNvPr>
          <p:cNvSpPr/>
          <p:nvPr/>
        </p:nvSpPr>
        <p:spPr>
          <a:xfrm>
            <a:off x="580106" y="1356253"/>
            <a:ext cx="10817506" cy="4893647"/>
          </a:xfrm>
          <a:prstGeom prst="rect">
            <a:avLst/>
          </a:prstGeom>
        </p:spPr>
        <p:txBody>
          <a:bodyPr wrap="square">
            <a:spAutoFit/>
          </a:bodyPr>
          <a:lstStyle/>
          <a:p>
            <a:r>
              <a:rPr lang="en-US" sz="2800" b="1" dirty="0">
                <a:latin typeface="Helvetica" panose="020B0604020202020204" pitchFamily="34" charset="0"/>
                <a:ea typeface="Calibri" panose="020F0502020204030204" pitchFamily="34" charset="0"/>
                <a:cs typeface="Helvetica" panose="020B0604020202020204" pitchFamily="34" charset="0"/>
              </a:rPr>
              <a:t>There are several types of healthcare facilities in the US, each with their own specialty or use. </a:t>
            </a:r>
          </a:p>
          <a:p>
            <a:pPr lvl="1"/>
            <a:endParaRPr lang="en-US" sz="2400" dirty="0">
              <a:latin typeface="Helvetica" panose="020B0604020202020204" pitchFamily="34" charset="0"/>
              <a:ea typeface="Calibri" panose="020F0502020204030204" pitchFamily="34" charset="0"/>
              <a:cs typeface="Helvetica" panose="020B0604020202020204" pitchFamily="34" charset="0"/>
            </a:endParaRPr>
          </a:p>
          <a:p>
            <a:pPr marL="800100" lvl="1" indent="-342900">
              <a:buFont typeface="Arial" panose="020B0604020202020204" pitchFamily="34" charset="0"/>
              <a:buChar char="•"/>
            </a:pPr>
            <a:r>
              <a:rPr lang="en-US" sz="2400" b="1" dirty="0">
                <a:latin typeface="Helvetica" panose="020B0604020202020204" pitchFamily="34" charset="0"/>
                <a:ea typeface="Calibri" panose="020F0502020204030204" pitchFamily="34" charset="0"/>
                <a:cs typeface="Helvetica" panose="020B0604020202020204" pitchFamily="34" charset="0"/>
              </a:rPr>
              <a:t>Hospital</a:t>
            </a:r>
            <a:r>
              <a:rPr lang="en-US" sz="2400" dirty="0">
                <a:latin typeface="Helvetica" panose="020B0604020202020204" pitchFamily="34" charset="0"/>
                <a:ea typeface="Calibri" panose="020F0502020204030204" pitchFamily="34" charset="0"/>
                <a:cs typeface="Helvetica" panose="020B0604020202020204" pitchFamily="34" charset="0"/>
              </a:rPr>
              <a:t> – for specialized medical or surgical treatment, often requiring an overnight stay. </a:t>
            </a:r>
            <a:r>
              <a:rPr lang="en-US" sz="2400" dirty="0">
                <a:solidFill>
                  <a:srgbClr val="167641"/>
                </a:solidFill>
                <a:latin typeface="Helvetica" panose="020B0604020202020204" pitchFamily="34" charset="0"/>
                <a:ea typeface="Calibri" panose="020F0502020204030204" pitchFamily="34" charset="0"/>
                <a:cs typeface="Helvetica" panose="020B0604020202020204" pitchFamily="34" charset="0"/>
              </a:rPr>
              <a:t>($$$)</a:t>
            </a:r>
          </a:p>
          <a:p>
            <a:pPr marL="800100" lvl="1" indent="-34290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Emergency Room </a:t>
            </a:r>
            <a:r>
              <a:rPr lang="en-US" sz="2400" dirty="0">
                <a:latin typeface="Helvetica" panose="020B0604020202020204" pitchFamily="34" charset="0"/>
                <a:cs typeface="Helvetica" panose="020B0604020202020204" pitchFamily="34" charset="0"/>
              </a:rPr>
              <a:t>– for life threatening illness or injuries only </a:t>
            </a:r>
            <a:r>
              <a:rPr lang="en-US" sz="2400" dirty="0">
                <a:solidFill>
                  <a:srgbClr val="167641"/>
                </a:solidFill>
                <a:latin typeface="Helvetica" panose="020B0604020202020204" pitchFamily="34" charset="0"/>
                <a:cs typeface="Helvetica" panose="020B0604020202020204" pitchFamily="34" charset="0"/>
              </a:rPr>
              <a:t>($$$)</a:t>
            </a:r>
          </a:p>
          <a:p>
            <a:pPr marL="800100" lvl="1" indent="-34290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Urgent Care Clinic – </a:t>
            </a:r>
            <a:r>
              <a:rPr lang="en-US" sz="2400" dirty="0">
                <a:latin typeface="Helvetica" panose="020B0604020202020204" pitchFamily="34" charset="0"/>
                <a:cs typeface="Helvetica" panose="020B0604020202020204" pitchFamily="34" charset="0"/>
              </a:rPr>
              <a:t>walk-in clinic for acute minor illness and injury only. </a:t>
            </a:r>
            <a:r>
              <a:rPr lang="en-US" sz="2400" dirty="0">
                <a:solidFill>
                  <a:srgbClr val="167641"/>
                </a:solidFill>
                <a:latin typeface="Helvetica" panose="020B0604020202020204" pitchFamily="34" charset="0"/>
                <a:cs typeface="Helvetica" panose="020B0604020202020204" pitchFamily="34" charset="0"/>
              </a:rPr>
              <a:t>($$)</a:t>
            </a:r>
          </a:p>
          <a:p>
            <a:pPr marL="800100" lvl="1" indent="-342900">
              <a:buFont typeface="Arial" panose="020B0604020202020204" pitchFamily="34" charset="0"/>
              <a:buChar char="•"/>
            </a:pPr>
            <a:r>
              <a:rPr lang="en-US" sz="2400" b="1" dirty="0">
                <a:latin typeface="Helvetica" panose="020B0604020202020204" pitchFamily="34" charset="0"/>
                <a:cs typeface="Helvetica" panose="020B0604020202020204" pitchFamily="34" charset="0"/>
              </a:rPr>
              <a:t>Doctors’ Office </a:t>
            </a:r>
            <a:r>
              <a:rPr lang="en-US" sz="2400" dirty="0">
                <a:latin typeface="Helvetica" panose="020B0604020202020204" pitchFamily="34" charset="0"/>
                <a:cs typeface="Helvetica" panose="020B0604020202020204" pitchFamily="34" charset="0"/>
              </a:rPr>
              <a:t>– for general care, including annual visits, medication management, vaccines, and minor illness/injuries </a:t>
            </a:r>
            <a:r>
              <a:rPr lang="en-US" sz="2400" dirty="0">
                <a:solidFill>
                  <a:srgbClr val="167641"/>
                </a:solidFill>
                <a:latin typeface="Helvetica" panose="020B0604020202020204" pitchFamily="34" charset="0"/>
                <a:cs typeface="Helvetica" panose="020B0604020202020204" pitchFamily="34" charset="0"/>
              </a:rPr>
              <a:t>($)</a:t>
            </a:r>
          </a:p>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pPr algn="ctr"/>
            <a:r>
              <a:rPr lang="en-US" sz="1600" i="1" dirty="0">
                <a:solidFill>
                  <a:srgbClr val="00778B"/>
                </a:solidFill>
                <a:latin typeface="Helvetica" panose="020B0604020202020204" pitchFamily="34" charset="0"/>
                <a:cs typeface="Helvetica" panose="020B0604020202020204" pitchFamily="34" charset="0"/>
              </a:rPr>
              <a:t>The </a:t>
            </a:r>
            <a:r>
              <a:rPr lang="en-US" sz="1600" b="1" i="1" dirty="0">
                <a:solidFill>
                  <a:srgbClr val="00778B"/>
                </a:solidFill>
                <a:latin typeface="Helvetica" panose="020B0604020202020204" pitchFamily="34" charset="0"/>
                <a:cs typeface="Helvetica" panose="020B0604020202020204" pitchFamily="34" charset="0"/>
              </a:rPr>
              <a:t>Student Health Clinic </a:t>
            </a:r>
            <a:r>
              <a:rPr lang="en-US" sz="1600" i="1" dirty="0">
                <a:solidFill>
                  <a:srgbClr val="00778B"/>
                </a:solidFill>
                <a:latin typeface="Helvetica" panose="020B0604020202020204" pitchFamily="34" charset="0"/>
                <a:cs typeface="Helvetica" panose="020B0604020202020204" pitchFamily="34" charset="0"/>
              </a:rPr>
              <a:t>is convenient and provides access to quality health services at an affordable cost. </a:t>
            </a:r>
          </a:p>
        </p:txBody>
      </p:sp>
    </p:spTree>
    <p:extLst>
      <p:ext uri="{BB962C8B-B14F-4D97-AF65-F5344CB8AC3E}">
        <p14:creationId xmlns:p14="http://schemas.microsoft.com/office/powerpoint/2010/main" val="311464390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2239819" y="2994866"/>
            <a:ext cx="7712362"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tx1">
                    <a:lumMod val="50000"/>
                    <a:lumOff val="50000"/>
                  </a:schemeClr>
                </a:solidFill>
                <a:latin typeface="Helvetica" charset="0"/>
                <a:ea typeface="Helvetica" charset="0"/>
                <a:cs typeface="Helvetica" charset="0"/>
              </a:rPr>
              <a:t>Student Health Clinic</a:t>
            </a:r>
          </a:p>
        </p:txBody>
      </p:sp>
      <p:pic>
        <p:nvPicPr>
          <p:cNvPr id="3" name="Graphic 2" descr="Hospital">
            <a:extLst>
              <a:ext uri="{FF2B5EF4-FFF2-40B4-BE49-F238E27FC236}">
                <a16:creationId xmlns:a16="http://schemas.microsoft.com/office/drawing/2014/main" id="{E8EEC8BA-AC5E-4C54-A300-42BC2FF50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6860" y="3845560"/>
            <a:ext cx="1478280" cy="1478280"/>
          </a:xfrm>
          <a:prstGeom prst="rect">
            <a:avLst/>
          </a:prstGeom>
        </p:spPr>
      </p:pic>
    </p:spTree>
    <p:extLst>
      <p:ext uri="{BB962C8B-B14F-4D97-AF65-F5344CB8AC3E}">
        <p14:creationId xmlns:p14="http://schemas.microsoft.com/office/powerpoint/2010/main" val="243692235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59EDDEC-1F73-E24D-9F3A-3E7E285BFE21}"/>
              </a:ext>
            </a:extLst>
          </p:cNvPr>
          <p:cNvSpPr txBox="1">
            <a:spLocks/>
          </p:cNvSpPr>
          <p:nvPr/>
        </p:nvSpPr>
        <p:spPr>
          <a:xfrm>
            <a:off x="687247" y="2255520"/>
            <a:ext cx="10817506" cy="3759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800" b="1" dirty="0">
              <a:latin typeface="Helvetica" charset="0"/>
              <a:ea typeface="Helvetica" charset="0"/>
              <a:cs typeface="Helvetica" charset="0"/>
            </a:endParaRP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524655" y="172721"/>
            <a:ext cx="10980098"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Student Health Clinic</a:t>
            </a:r>
            <a:endParaRPr lang="en-US" sz="3600" b="1" dirty="0">
              <a:solidFill>
                <a:srgbClr val="253746"/>
              </a:solidFill>
              <a:latin typeface="Helvetica" charset="0"/>
              <a:ea typeface="Helvetica" charset="0"/>
              <a:cs typeface="Helvetica" charset="0"/>
            </a:endParaRPr>
          </a:p>
        </p:txBody>
      </p:sp>
      <p:sp>
        <p:nvSpPr>
          <p:cNvPr id="5" name="Rectangle 4"/>
          <p:cNvSpPr/>
          <p:nvPr/>
        </p:nvSpPr>
        <p:spPr>
          <a:xfrm>
            <a:off x="5832223" y="1772591"/>
            <a:ext cx="6165120" cy="3785652"/>
          </a:xfrm>
          <a:prstGeom prst="rect">
            <a:avLst/>
          </a:prstGeom>
        </p:spPr>
        <p:txBody>
          <a:bodyPr wrap="square">
            <a:spAutoFit/>
          </a:bodyPr>
          <a:lstStyle/>
          <a:p>
            <a:r>
              <a:rPr lang="en-US" sz="2000" b="1" i="1" dirty="0">
                <a:latin typeface="Helvetica" panose="020B0604020202020204" pitchFamily="34" charset="0"/>
                <a:cs typeface="Helvetica" panose="020B0604020202020204" pitchFamily="34" charset="0"/>
              </a:rPr>
              <a:t>Conveniently located on campus in the </a:t>
            </a:r>
          </a:p>
          <a:p>
            <a:r>
              <a:rPr lang="en-US" sz="2000" b="1" i="1" dirty="0">
                <a:latin typeface="Helvetica" panose="020B0604020202020204" pitchFamily="34" charset="0"/>
                <a:cs typeface="Helvetica" panose="020B0604020202020204" pitchFamily="34" charset="0"/>
              </a:rPr>
              <a:t>IREB, 1</a:t>
            </a:r>
            <a:r>
              <a:rPr lang="en-US" sz="2000" b="1" i="1" baseline="30000" dirty="0">
                <a:latin typeface="Helvetica" panose="020B0604020202020204" pitchFamily="34" charset="0"/>
                <a:cs typeface="Helvetica" panose="020B0604020202020204" pitchFamily="34" charset="0"/>
              </a:rPr>
              <a:t>st</a:t>
            </a:r>
            <a:r>
              <a:rPr lang="en-US" sz="2000" b="1" i="1" dirty="0">
                <a:latin typeface="Helvetica" panose="020B0604020202020204" pitchFamily="34" charset="0"/>
                <a:cs typeface="Helvetica" panose="020B0604020202020204" pitchFamily="34" charset="0"/>
              </a:rPr>
              <a:t> Floor</a:t>
            </a:r>
          </a:p>
          <a:p>
            <a:r>
              <a:rPr lang="en-US" sz="2000" i="1" dirty="0">
                <a:latin typeface="Helvetica" panose="020B0604020202020204" pitchFamily="34" charset="0"/>
                <a:cs typeface="Helvetica" panose="020B0604020202020204" pitchFamily="34" charset="0"/>
              </a:rPr>
              <a:t>3430 Camp Bowie Blvd, Fort Worth, TX 76107</a:t>
            </a:r>
          </a:p>
          <a:p>
            <a:endParaRPr lang="en-US" sz="2000" b="1" i="1" dirty="0">
              <a:latin typeface="Helvetica" panose="020B0604020202020204" pitchFamily="34" charset="0"/>
              <a:cs typeface="Helvetica" panose="020B0604020202020204" pitchFamily="34" charset="0"/>
            </a:endParaRPr>
          </a:p>
          <a:p>
            <a:r>
              <a:rPr lang="en-US" sz="2000" b="1" i="1" dirty="0">
                <a:latin typeface="Helvetica" panose="020B0604020202020204" pitchFamily="34" charset="0"/>
                <a:cs typeface="Helvetica" panose="020B0604020202020204" pitchFamily="34" charset="0"/>
              </a:rPr>
              <a:t>Hours of Operation: </a:t>
            </a:r>
          </a:p>
          <a:p>
            <a:r>
              <a:rPr lang="en-US" sz="2000" i="1" dirty="0">
                <a:latin typeface="Helvetica" panose="020B0604020202020204" pitchFamily="34" charset="0"/>
                <a:cs typeface="Helvetica" panose="020B0604020202020204" pitchFamily="34" charset="0"/>
              </a:rPr>
              <a:t>Monday, Thursday 7am – 4pm</a:t>
            </a:r>
          </a:p>
          <a:p>
            <a:r>
              <a:rPr lang="en-US" sz="2000" i="1" dirty="0">
                <a:latin typeface="Helvetica" panose="020B0604020202020204" pitchFamily="34" charset="0"/>
                <a:cs typeface="Helvetica" panose="020B0604020202020204" pitchFamily="34" charset="0"/>
              </a:rPr>
              <a:t>Tuesday, Wednesday, Friday 8am - 5pm</a:t>
            </a:r>
          </a:p>
          <a:p>
            <a:endParaRPr lang="en-US" sz="2000" b="1" i="1" dirty="0">
              <a:latin typeface="Helvetica" panose="020B0604020202020204" pitchFamily="34" charset="0"/>
              <a:cs typeface="Helvetica" panose="020B0604020202020204" pitchFamily="34" charset="0"/>
            </a:endParaRPr>
          </a:p>
          <a:p>
            <a:r>
              <a:rPr lang="en-US" sz="2000" b="1" i="1" dirty="0">
                <a:latin typeface="Helvetica" panose="020B0604020202020204" pitchFamily="34" charset="0"/>
                <a:cs typeface="Helvetica" panose="020B0604020202020204" pitchFamily="34" charset="0"/>
              </a:rPr>
              <a:t>Schedule an appointment by phone or online! </a:t>
            </a:r>
          </a:p>
          <a:p>
            <a:r>
              <a:rPr lang="en-US" sz="2000" b="1" i="1" dirty="0">
                <a:solidFill>
                  <a:srgbClr val="00778B"/>
                </a:solidFill>
                <a:latin typeface="Helvetica" panose="020B0604020202020204" pitchFamily="34" charset="0"/>
                <a:cs typeface="Helvetica" panose="020B0604020202020204" pitchFamily="34" charset="0"/>
              </a:rPr>
              <a:t>817-735-5051</a:t>
            </a:r>
          </a:p>
          <a:p>
            <a:r>
              <a:rPr lang="en-US" sz="2000" b="1" i="1" dirty="0">
                <a:solidFill>
                  <a:srgbClr val="00778B"/>
                </a:solidFill>
                <a:latin typeface="Helvetica" panose="020B0604020202020204" pitchFamily="34" charset="0"/>
                <a:cs typeface="Helvetica" panose="020B0604020202020204" pitchFamily="34" charset="0"/>
              </a:rPr>
              <a:t>unthsc.edu/studenthealth </a:t>
            </a:r>
            <a:endParaRPr lang="en-US" sz="2000" b="1" i="1" dirty="0">
              <a:latin typeface="Helvetica" panose="020B0604020202020204" pitchFamily="34" charset="0"/>
              <a:cs typeface="Helvetica" panose="020B0604020202020204" pitchFamily="34" charset="0"/>
            </a:endParaRPr>
          </a:p>
          <a:p>
            <a:r>
              <a:rPr lang="en-US" sz="2000" i="1" dirty="0">
                <a:latin typeface="Helvetica" panose="020B0604020202020204" pitchFamily="34" charset="0"/>
                <a:cs typeface="Helvetica" panose="020B0604020202020204" pitchFamily="34" charset="0"/>
              </a:rPr>
              <a:t>No walk-ins, please. </a:t>
            </a:r>
          </a:p>
        </p:txBody>
      </p:sp>
      <p:pic>
        <p:nvPicPr>
          <p:cNvPr id="7" name="Picture 6">
            <a:extLst>
              <a:ext uri="{FF2B5EF4-FFF2-40B4-BE49-F238E27FC236}">
                <a16:creationId xmlns:a16="http://schemas.microsoft.com/office/drawing/2014/main" id="{2DB20D8D-A7D8-499E-A0FF-46814427B66C}"/>
              </a:ext>
            </a:extLst>
          </p:cNvPr>
          <p:cNvPicPr>
            <a:picLocks noChangeAspect="1"/>
          </p:cNvPicPr>
          <p:nvPr/>
        </p:nvPicPr>
        <p:blipFill>
          <a:blip r:embed="rId2"/>
          <a:stretch>
            <a:fillRect/>
          </a:stretch>
        </p:blipFill>
        <p:spPr>
          <a:xfrm>
            <a:off x="404492" y="1850472"/>
            <a:ext cx="5144976" cy="3629891"/>
          </a:xfrm>
          <a:prstGeom prst="rect">
            <a:avLst/>
          </a:prstGeom>
        </p:spPr>
      </p:pic>
    </p:spTree>
    <p:extLst>
      <p:ext uri="{BB962C8B-B14F-4D97-AF65-F5344CB8AC3E}">
        <p14:creationId xmlns:p14="http://schemas.microsoft.com/office/powerpoint/2010/main" val="203000664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ddfb02f-1caf-41b1-8a9c-0687312cfc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8C395CF4C5AA46AB6DE9C63A9A5500" ma:contentTypeVersion="15" ma:contentTypeDescription="Create a new document." ma:contentTypeScope="" ma:versionID="47e89ed18c7f0ba62d1823e540b31c14">
  <xsd:schema xmlns:xsd="http://www.w3.org/2001/XMLSchema" xmlns:xs="http://www.w3.org/2001/XMLSchema" xmlns:p="http://schemas.microsoft.com/office/2006/metadata/properties" xmlns:ns3="fc67a662-af04-4ec8-94ac-1f80f9d1c5bd" xmlns:ns4="7ddfb02f-1caf-41b1-8a9c-0687312cfcbf" targetNamespace="http://schemas.microsoft.com/office/2006/metadata/properties" ma:root="true" ma:fieldsID="f8abf8eb83af210a674426ac5861b2d2" ns3:_="" ns4:_="">
    <xsd:import namespace="fc67a662-af04-4ec8-94ac-1f80f9d1c5bd"/>
    <xsd:import namespace="7ddfb02f-1caf-41b1-8a9c-0687312cfc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7a662-af04-4ec8-94ac-1f80f9d1c5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dfb02f-1caf-41b1-8a9c-0687312cfc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3E7BDD-6BDB-4F64-B95F-9A19EA6E6AD1}">
  <ds:schemaRefs>
    <ds:schemaRef ds:uri="fc67a662-af04-4ec8-94ac-1f80f9d1c5bd"/>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http://schemas.microsoft.com/office/infopath/2007/PartnerControls"/>
    <ds:schemaRef ds:uri="7ddfb02f-1caf-41b1-8a9c-0687312cfcbf"/>
    <ds:schemaRef ds:uri="http://www.w3.org/XML/1998/namespace"/>
    <ds:schemaRef ds:uri="http://purl.org/dc/elements/1.1/"/>
  </ds:schemaRefs>
</ds:datastoreItem>
</file>

<file path=customXml/itemProps2.xml><?xml version="1.0" encoding="utf-8"?>
<ds:datastoreItem xmlns:ds="http://schemas.openxmlformats.org/officeDocument/2006/customXml" ds:itemID="{31640F02-6A36-492E-87A9-C5C2BD77A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7a662-af04-4ec8-94ac-1f80f9d1c5bd"/>
    <ds:schemaRef ds:uri="7ddfb02f-1caf-41b1-8a9c-0687312cf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49F41-EE1D-4620-A379-C326311FB6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4209</TotalTime>
  <Words>916</Words>
  <Application>Microsoft Office PowerPoint</Application>
  <PresentationFormat>Widescreen</PresentationFormat>
  <Paragraphs>115</Paragraphs>
  <Slides>20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Gadugi</vt:lpstr>
      <vt:lpstr>Helvetica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Hay, Tina</cp:lastModifiedBy>
  <cp:revision>220</cp:revision>
  <cp:lastPrinted>2017-09-01T19:12:51Z</cp:lastPrinted>
  <dcterms:created xsi:type="dcterms:W3CDTF">2017-07-25T22:13:05Z</dcterms:created>
  <dcterms:modified xsi:type="dcterms:W3CDTF">2024-06-13T19:07:51Z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0x0101000F8C395CF4C5AA46AB6DE9C63A9A5500</vt:lpwstr>
  </property>
</Properties>
</file>