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9" r:id="rId2"/>
    <p:sldMasterId id="2147483733" r:id="rId3"/>
    <p:sldMasterId id="2147483747" r:id="rId4"/>
    <p:sldMasterId id="2147483761" r:id="rId5"/>
  </p:sldMasterIdLst>
  <p:notesMasterIdLst>
    <p:notesMasterId r:id="rId27"/>
  </p:notesMasterIdLst>
  <p:handoutMasterIdLst>
    <p:handoutMasterId r:id="rId28"/>
  </p:handoutMasterIdLst>
  <p:sldIdLst>
    <p:sldId id="256" r:id="rId6"/>
    <p:sldId id="294" r:id="rId7"/>
    <p:sldId id="258" r:id="rId8"/>
    <p:sldId id="301" r:id="rId9"/>
    <p:sldId id="302" r:id="rId10"/>
    <p:sldId id="274" r:id="rId11"/>
    <p:sldId id="272" r:id="rId12"/>
    <p:sldId id="289" r:id="rId13"/>
    <p:sldId id="290" r:id="rId14"/>
    <p:sldId id="273" r:id="rId15"/>
    <p:sldId id="276" r:id="rId16"/>
    <p:sldId id="295" r:id="rId17"/>
    <p:sldId id="296" r:id="rId18"/>
    <p:sldId id="303" r:id="rId19"/>
    <p:sldId id="299" r:id="rId20"/>
    <p:sldId id="300" r:id="rId21"/>
    <p:sldId id="285" r:id="rId22"/>
    <p:sldId id="304" r:id="rId23"/>
    <p:sldId id="282" r:id="rId24"/>
    <p:sldId id="284" r:id="rId25"/>
    <p:sldId id="261" r:id="rId26"/>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4BEB"/>
    <a:srgbClr val="009900"/>
    <a:srgbClr val="8D2572"/>
    <a:srgbClr val="99FF33"/>
    <a:srgbClr val="167641"/>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29" autoAdjust="0"/>
    <p:restoredTop sz="87323" autoAdjust="0"/>
  </p:normalViewPr>
  <p:slideViewPr>
    <p:cSldViewPr snapToGrid="0">
      <p:cViewPr varScale="1">
        <p:scale>
          <a:sx n="67" d="100"/>
          <a:sy n="67" d="100"/>
        </p:scale>
        <p:origin x="1194" y="78"/>
      </p:cViewPr>
      <p:guideLst>
        <p:guide orient="horz" pos="2160"/>
        <p:guide pos="3840"/>
      </p:guideLst>
    </p:cSldViewPr>
  </p:slideViewPr>
  <p:notesTextViewPr>
    <p:cViewPr>
      <p:scale>
        <a:sx n="1" d="1"/>
        <a:sy n="1" d="1"/>
      </p:scale>
      <p:origin x="0" y="0"/>
    </p:cViewPr>
  </p:notesTextViewPr>
  <p:sorterViewPr>
    <p:cViewPr>
      <p:scale>
        <a:sx n="100" d="100"/>
        <a:sy n="100" d="100"/>
      </p:scale>
      <p:origin x="0" y="-3816"/>
    </p:cViewPr>
  </p:sorterViewPr>
  <p:notesViewPr>
    <p:cSldViewPr snapToGrid="0">
      <p:cViewPr varScale="1">
        <p:scale>
          <a:sx n="66" d="100"/>
          <a:sy n="66" d="100"/>
        </p:scale>
        <p:origin x="248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16764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Sheet1!$C$5:$C$14</c:f>
              <c:strCache>
                <c:ptCount val="10"/>
                <c:pt idx="0">
                  <c:v>Illinois</c:v>
                </c:pt>
                <c:pt idx="1">
                  <c:v>Pennsylvania</c:v>
                </c:pt>
                <c:pt idx="2">
                  <c:v>Washington</c:v>
                </c:pt>
                <c:pt idx="3">
                  <c:v>North Carolina</c:v>
                </c:pt>
                <c:pt idx="4">
                  <c:v>Arizona</c:v>
                </c:pt>
                <c:pt idx="5">
                  <c:v>Ohio</c:v>
                </c:pt>
                <c:pt idx="6">
                  <c:v>Michigan</c:v>
                </c:pt>
                <c:pt idx="7">
                  <c:v>New York</c:v>
                </c:pt>
                <c:pt idx="8">
                  <c:v>Texas</c:v>
                </c:pt>
                <c:pt idx="9">
                  <c:v>California</c:v>
                </c:pt>
              </c:strCache>
            </c:strRef>
          </c:cat>
          <c:val>
            <c:numRef>
              <c:f>Sheet1!$D$5:$D$14</c:f>
              <c:numCache>
                <c:formatCode>#,##0</c:formatCode>
                <c:ptCount val="10"/>
                <c:pt idx="0">
                  <c:v>3125</c:v>
                </c:pt>
                <c:pt idx="1">
                  <c:v>3219</c:v>
                </c:pt>
                <c:pt idx="2">
                  <c:v>3233</c:v>
                </c:pt>
                <c:pt idx="3">
                  <c:v>3342</c:v>
                </c:pt>
                <c:pt idx="4">
                  <c:v>4110</c:v>
                </c:pt>
                <c:pt idx="5">
                  <c:v>4194</c:v>
                </c:pt>
                <c:pt idx="6">
                  <c:v>4258</c:v>
                </c:pt>
                <c:pt idx="7">
                  <c:v>5026</c:v>
                </c:pt>
                <c:pt idx="8">
                  <c:v>7803</c:v>
                </c:pt>
                <c:pt idx="9">
                  <c:v>7909</c:v>
                </c:pt>
              </c:numCache>
            </c:numRef>
          </c:val>
          <c:extLst>
            <c:ext xmlns:c16="http://schemas.microsoft.com/office/drawing/2014/chart" uri="{C3380CC4-5D6E-409C-BE32-E72D297353CC}">
              <c16:uniqueId val="{00000000-495D-4D2C-8089-4EAAA82D7039}"/>
            </c:ext>
          </c:extLst>
        </c:ser>
        <c:dLbls>
          <c:showLegendKey val="0"/>
          <c:showVal val="0"/>
          <c:showCatName val="0"/>
          <c:showSerName val="0"/>
          <c:showPercent val="0"/>
          <c:showBubbleSize val="0"/>
        </c:dLbls>
        <c:gapWidth val="60"/>
        <c:axId val="561015512"/>
        <c:axId val="561008624"/>
      </c:barChart>
      <c:catAx>
        <c:axId val="5610155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561008624"/>
        <c:crosses val="autoZero"/>
        <c:auto val="1"/>
        <c:lblAlgn val="ctr"/>
        <c:lblOffset val="100"/>
        <c:noMultiLvlLbl val="0"/>
      </c:catAx>
      <c:valAx>
        <c:axId val="561008624"/>
        <c:scaling>
          <c:orientation val="minMax"/>
        </c:scaling>
        <c:delete val="0"/>
        <c:axPos val="b"/>
        <c:majorGridlines>
          <c:spPr>
            <a:ln w="9525" cap="flat" cmpd="sng" algn="ctr">
              <a:solidFill>
                <a:schemeClr val="bg1"/>
              </a:solid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10155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830254391278013E-2"/>
          <c:y val="8.1667676155865135E-2"/>
          <c:w val="0.91271316440249928"/>
          <c:h val="0.77640856752707488"/>
        </c:manualLayout>
      </c:layout>
      <c:lineChart>
        <c:grouping val="standard"/>
        <c:varyColors val="0"/>
        <c:ser>
          <c:idx val="1"/>
          <c:order val="1"/>
          <c:tx>
            <c:strRef>
              <c:f>Sheet1!$A$3</c:f>
              <c:strCache>
                <c:ptCount val="1"/>
              </c:strCache>
            </c:strRef>
          </c:tx>
          <c:spPr>
            <a:ln w="76200" cap="flat">
              <a:solidFill>
                <a:srgbClr val="53585F"/>
              </a:solidFill>
              <a:prstDash val="solid"/>
              <a:miter lim="400000"/>
            </a:ln>
            <a:effectLst/>
          </c:spPr>
          <c:marker>
            <c:symbol val="circle"/>
            <c:size val="14"/>
            <c:spPr>
              <a:solidFill>
                <a:srgbClr val="FFFFFF"/>
              </a:solidFill>
              <a:ln w="76200" cap="flat">
                <a:solidFill>
                  <a:srgbClr val="53585F"/>
                </a:solidFill>
                <a:prstDash val="solid"/>
                <a:miter lim="400000"/>
              </a:ln>
              <a:effectLst/>
            </c:spPr>
          </c:marker>
          <c:cat>
            <c:numRef>
              <c:f>Sheet1!$B$1:$H$1</c:f>
              <c:numCache>
                <c:formatCode>General</c:formatCode>
                <c:ptCount val="7"/>
                <c:pt idx="0">
                  <c:v>2012</c:v>
                </c:pt>
                <c:pt idx="1">
                  <c:v>2013</c:v>
                </c:pt>
                <c:pt idx="2">
                  <c:v>2014</c:v>
                </c:pt>
                <c:pt idx="3">
                  <c:v>2015</c:v>
                </c:pt>
                <c:pt idx="4">
                  <c:v>2016</c:v>
                </c:pt>
                <c:pt idx="5">
                  <c:v>2017</c:v>
                </c:pt>
              </c:numCache>
            </c:numRef>
          </c:cat>
          <c:val>
            <c:numRef>
              <c:f>Sheet1!$B$3:$H$3</c:f>
              <c:numCache>
                <c:formatCode>General</c:formatCode>
                <c:ptCount val="7"/>
              </c:numCache>
            </c:numRef>
          </c:val>
          <c:smooth val="0"/>
          <c:extLst>
            <c:ext xmlns:c16="http://schemas.microsoft.com/office/drawing/2014/chart" uri="{C3380CC4-5D6E-409C-BE32-E72D297353CC}">
              <c16:uniqueId val="{00000000-F5F5-4235-9F84-E3CE7E758DF6}"/>
            </c:ext>
          </c:extLst>
        </c:ser>
        <c:dLbls>
          <c:showLegendKey val="0"/>
          <c:showVal val="0"/>
          <c:showCatName val="0"/>
          <c:showSerName val="0"/>
          <c:showPercent val="0"/>
          <c:showBubbleSize val="0"/>
        </c:dLbls>
        <c:marker val="1"/>
        <c:smooth val="0"/>
        <c:axId val="2094734552"/>
        <c:axId val="2094734553"/>
      </c:lineChart>
      <c:lineChart>
        <c:grouping val="standard"/>
        <c:varyColors val="0"/>
        <c:ser>
          <c:idx val="0"/>
          <c:order val="0"/>
          <c:tx>
            <c:strRef>
              <c:f>Sheet1!$A$2</c:f>
              <c:strCache>
                <c:ptCount val="1"/>
              </c:strCache>
            </c:strRef>
          </c:tx>
          <c:spPr>
            <a:ln w="76200" cap="flat">
              <a:solidFill>
                <a:srgbClr val="CEDEE2"/>
              </a:solidFill>
              <a:prstDash val="solid"/>
              <a:miter lim="400000"/>
            </a:ln>
            <a:effectLst/>
          </c:spPr>
          <c:marker>
            <c:symbol val="circle"/>
            <c:size val="14"/>
            <c:spPr>
              <a:solidFill>
                <a:srgbClr val="009900"/>
              </a:solidFill>
              <a:ln w="76200" cap="flat">
                <a:solidFill>
                  <a:srgbClr val="CEDEE2"/>
                </a:solidFill>
                <a:prstDash val="solid"/>
                <a:miter lim="400000"/>
              </a:ln>
              <a:effectLst/>
            </c:spPr>
          </c:marker>
          <c:dLbls>
            <c:dLbl>
              <c:idx val="0"/>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F5F5-4235-9F84-E3CE7E758DF6}"/>
                </c:ext>
              </c:extLst>
            </c:dLbl>
            <c:dLbl>
              <c:idx val="1"/>
              <c:layout>
                <c:manualLayout>
                  <c:x val="5.8425249954171263E-3"/>
                  <c:y val="1.377985518005092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F5F5-4235-9F84-E3CE7E758DF6}"/>
                </c:ext>
              </c:extLst>
            </c:dLbl>
            <c:dLbl>
              <c:idx val="2"/>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F5F5-4235-9F84-E3CE7E758DF6}"/>
                </c:ext>
              </c:extLst>
            </c:dLbl>
            <c:dLbl>
              <c:idx val="3"/>
              <c:layout/>
              <c:tx>
                <c:rich>
                  <a:bodyPr/>
                  <a:lstStyle/>
                  <a:p>
                    <a:fld id="{44882C58-DC37-4093-80D2-A60D3C46BCC3}" type="VALUE">
                      <a:rPr lang="en-US">
                        <a:solidFill>
                          <a:srgbClr val="FF0000"/>
                        </a:solidFill>
                      </a:rPr>
                      <a:pPr/>
                      <a:t>[VALUE]</a:t>
                    </a:fld>
                    <a:endParaRPr lang="en-US"/>
                  </a:p>
                </c:rich>
              </c:tx>
              <c:dLblPos val="t"/>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4-F5F5-4235-9F84-E3CE7E758DF6}"/>
                </c:ext>
              </c:extLst>
            </c:dLbl>
            <c:dLbl>
              <c:idx val="4"/>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F5F5-4235-9F84-E3CE7E758DF6}"/>
                </c:ext>
              </c:extLst>
            </c:dLbl>
            <c:dLbl>
              <c:idx val="5"/>
              <c:layout/>
              <c:tx>
                <c:rich>
                  <a:bodyPr/>
                  <a:lstStyle/>
                  <a:p>
                    <a:fld id="{E32A279E-3C4C-4B06-ABB1-CED98EED550E}" type="VALUE">
                      <a:rPr lang="en-US" b="1" dirty="0">
                        <a:solidFill>
                          <a:srgbClr val="FF0000"/>
                        </a:solidFill>
                      </a:rPr>
                      <a:pPr/>
                      <a:t>[VALUE]</a:t>
                    </a:fld>
                    <a:endParaRPr lang="en-US"/>
                  </a:p>
                </c:rich>
              </c:tx>
              <c:dLblPos val="t"/>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6-F5F5-4235-9F84-E3CE7E758DF6}"/>
                </c:ext>
              </c:extLst>
            </c:dLbl>
            <c:numFmt formatCode="#,##0" sourceLinked="0"/>
            <c:spPr>
              <a:noFill/>
              <a:ln>
                <a:noFill/>
              </a:ln>
              <a:effectLst/>
            </c:spPr>
            <c:txPr>
              <a:bodyPr wrap="square" lIns="38100" tIns="19050" rIns="38100" bIns="19050" anchor="ctr">
                <a:spAutoFit/>
              </a:bodyPr>
              <a:lstStyle/>
              <a:p>
                <a:pPr>
                  <a:defRPr sz="24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Sheet1!$B$1:$H$1</c:f>
              <c:numCache>
                <c:formatCode>General</c:formatCode>
                <c:ptCount val="7"/>
                <c:pt idx="0">
                  <c:v>2012</c:v>
                </c:pt>
                <c:pt idx="1">
                  <c:v>2013</c:v>
                </c:pt>
                <c:pt idx="2">
                  <c:v>2014</c:v>
                </c:pt>
                <c:pt idx="3">
                  <c:v>2015</c:v>
                </c:pt>
                <c:pt idx="4">
                  <c:v>2016</c:v>
                </c:pt>
                <c:pt idx="5">
                  <c:v>2017</c:v>
                </c:pt>
              </c:numCache>
            </c:numRef>
          </c:cat>
          <c:val>
            <c:numRef>
              <c:f>Sheet1!$B$2:$H$2</c:f>
              <c:numCache>
                <c:formatCode>#,##0</c:formatCode>
                <c:ptCount val="7"/>
                <c:pt idx="0" formatCode="General">
                  <c:v>9759</c:v>
                </c:pt>
                <c:pt idx="1">
                  <c:v>10729</c:v>
                </c:pt>
                <c:pt idx="2">
                  <c:v>13785</c:v>
                </c:pt>
                <c:pt idx="3">
                  <c:v>15169</c:v>
                </c:pt>
                <c:pt idx="4" formatCode="General">
                  <c:v>7803</c:v>
                </c:pt>
                <c:pt idx="5" formatCode="General">
                  <c:v>2825</c:v>
                </c:pt>
              </c:numCache>
            </c:numRef>
          </c:val>
          <c:smooth val="0"/>
          <c:extLst>
            <c:ext xmlns:c16="http://schemas.microsoft.com/office/drawing/2014/chart" uri="{C3380CC4-5D6E-409C-BE32-E72D297353CC}">
              <c16:uniqueId val="{00000007-F5F5-4235-9F84-E3CE7E758DF6}"/>
            </c:ext>
          </c:extLst>
        </c:ser>
        <c:dLbls>
          <c:showLegendKey val="0"/>
          <c:showVal val="0"/>
          <c:showCatName val="0"/>
          <c:showSerName val="0"/>
          <c:showPercent val="0"/>
          <c:showBubbleSize val="0"/>
        </c:dLbls>
        <c:marker val="1"/>
        <c:smooth val="0"/>
        <c:axId val="614116208"/>
        <c:axId val="614114896"/>
      </c:lineChart>
      <c:catAx>
        <c:axId val="2094734552"/>
        <c:scaling>
          <c:orientation val="minMax"/>
        </c:scaling>
        <c:delete val="0"/>
        <c:axPos val="b"/>
        <c:numFmt formatCode="General" sourceLinked="0"/>
        <c:majorTickMark val="none"/>
        <c:minorTickMark val="none"/>
        <c:tickLblPos val="low"/>
        <c:spPr>
          <a:ln w="12700" cap="flat">
            <a:noFill/>
            <a:miter lim="400000"/>
          </a:ln>
        </c:spPr>
        <c:txPr>
          <a:bodyPr rot="0"/>
          <a:lstStyle/>
          <a:p>
            <a:pPr>
              <a:defRPr sz="2200" b="0" i="0" u="none" strike="noStrike">
                <a:solidFill>
                  <a:srgbClr val="000000"/>
                </a:solidFill>
                <a:latin typeface="Lato Regular"/>
              </a:defRPr>
            </a:pPr>
            <a:endParaRPr lang="en-US"/>
          </a:p>
        </c:txPr>
        <c:crossAx val="2094734553"/>
        <c:crosses val="autoZero"/>
        <c:auto val="1"/>
        <c:lblAlgn val="ctr"/>
        <c:lblOffset val="100"/>
        <c:noMultiLvlLbl val="1"/>
      </c:catAx>
      <c:valAx>
        <c:axId val="2094734553"/>
        <c:scaling>
          <c:orientation val="minMax"/>
          <c:max val="9000"/>
          <c:min val="500"/>
        </c:scaling>
        <c:delete val="1"/>
        <c:axPos val="l"/>
        <c:numFmt formatCode="General" sourceLinked="0"/>
        <c:majorTickMark val="none"/>
        <c:minorTickMark val="none"/>
        <c:tickLblPos val="nextTo"/>
        <c:crossAx val="2094734552"/>
        <c:crosses val="autoZero"/>
        <c:crossBetween val="midCat"/>
        <c:minorUnit val="1000"/>
      </c:valAx>
      <c:valAx>
        <c:axId val="614114896"/>
        <c:scaling>
          <c:orientation val="minMax"/>
        </c:scaling>
        <c:delete val="0"/>
        <c:axPos val="r"/>
        <c:numFmt formatCode="General" sourceLinked="1"/>
        <c:majorTickMark val="out"/>
        <c:minorTickMark val="none"/>
        <c:tickLblPos val="nextTo"/>
        <c:spPr>
          <a:ln>
            <a:noFill/>
          </a:ln>
        </c:spPr>
        <c:txPr>
          <a:bodyPr/>
          <a:lstStyle/>
          <a:p>
            <a:pPr>
              <a:defRPr>
                <a:solidFill>
                  <a:schemeClr val="bg1"/>
                </a:solidFill>
              </a:defRPr>
            </a:pPr>
            <a:endParaRPr lang="en-US"/>
          </a:p>
        </c:txPr>
        <c:crossAx val="614116208"/>
        <c:crosses val="max"/>
        <c:crossBetween val="between"/>
      </c:valAx>
      <c:catAx>
        <c:axId val="614116208"/>
        <c:scaling>
          <c:orientation val="minMax"/>
        </c:scaling>
        <c:delete val="1"/>
        <c:axPos val="b"/>
        <c:numFmt formatCode="General" sourceLinked="1"/>
        <c:majorTickMark val="out"/>
        <c:minorTickMark val="none"/>
        <c:tickLblPos val="nextTo"/>
        <c:crossAx val="614114896"/>
        <c:crosses val="autoZero"/>
        <c:auto val="1"/>
        <c:lblAlgn val="ctr"/>
        <c:lblOffset val="100"/>
        <c:noMultiLvlLbl val="0"/>
      </c:catAx>
      <c:spPr>
        <a:noFill/>
        <a:ln w="12700" cap="flat">
          <a:noFill/>
          <a:miter lim="400000"/>
        </a:ln>
        <a:effectLst/>
      </c:spPr>
    </c:plotArea>
    <c:plotVisOnly val="1"/>
    <c:dispBlanksAs val="gap"/>
    <c:showDLblsOverMax val="1"/>
  </c:chart>
  <c:spPr>
    <a:noFill/>
    <a:ln>
      <a:noFill/>
    </a:ln>
    <a:effectLst/>
  </c:sp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086E8F-476F-4848-B5CD-801765F16C6A}" type="doc">
      <dgm:prSet loTypeId="urn:microsoft.com/office/officeart/2005/8/layout/lProcess2" loCatId="list" qsTypeId="urn:microsoft.com/office/officeart/2005/8/quickstyle/simple1" qsCatId="simple" csTypeId="urn:microsoft.com/office/officeart/2005/8/colors/accent0_1" csCatId="mainScheme" phldr="1"/>
      <dgm:spPr/>
      <dgm:t>
        <a:bodyPr/>
        <a:lstStyle/>
        <a:p>
          <a:endParaRPr lang="en-US"/>
        </a:p>
      </dgm:t>
    </dgm:pt>
    <dgm:pt modelId="{558AB421-441D-4CBD-9C6D-549E2CDF625B}">
      <dgm:prSet phldrT="[Text]"/>
      <dgm:spPr>
        <a:solidFill>
          <a:srgbClr val="92D050"/>
        </a:solidFill>
      </dgm:spPr>
      <dgm:t>
        <a:bodyPr/>
        <a:lstStyle/>
        <a:p>
          <a:r>
            <a:rPr lang="en-US" dirty="0" smtClean="0"/>
            <a:t>Myanmar</a:t>
          </a:r>
          <a:endParaRPr lang="en-US" dirty="0"/>
        </a:p>
      </dgm:t>
    </dgm:pt>
    <dgm:pt modelId="{1B7472AC-463B-4CE0-A667-E099A9D52D45}" type="parTrans" cxnId="{E96F711C-3B07-4EB3-BE02-EFFD90990285}">
      <dgm:prSet/>
      <dgm:spPr/>
      <dgm:t>
        <a:bodyPr/>
        <a:lstStyle/>
        <a:p>
          <a:endParaRPr lang="en-US"/>
        </a:p>
      </dgm:t>
    </dgm:pt>
    <dgm:pt modelId="{B69B28BA-3995-49D3-98DD-621FF163B7DC}" type="sibTrans" cxnId="{E96F711C-3B07-4EB3-BE02-EFFD90990285}">
      <dgm:prSet/>
      <dgm:spPr/>
      <dgm:t>
        <a:bodyPr/>
        <a:lstStyle/>
        <a:p>
          <a:endParaRPr lang="en-US"/>
        </a:p>
      </dgm:t>
    </dgm:pt>
    <dgm:pt modelId="{6265D03D-535B-4E35-934A-4BD33E9C22C9}">
      <dgm:prSet phldrT="[Text]"/>
      <dgm:spPr/>
      <dgm:t>
        <a:bodyPr/>
        <a:lstStyle/>
        <a:p>
          <a:r>
            <a:rPr lang="en-US" dirty="0" smtClean="0"/>
            <a:t>23%</a:t>
          </a:r>
          <a:endParaRPr lang="en-US" dirty="0"/>
        </a:p>
      </dgm:t>
    </dgm:pt>
    <dgm:pt modelId="{E9AEE1A1-6844-4166-968A-F52D54ABFAFD}" type="parTrans" cxnId="{FF378753-B60C-4905-903A-38E7E54CAF05}">
      <dgm:prSet/>
      <dgm:spPr/>
      <dgm:t>
        <a:bodyPr/>
        <a:lstStyle/>
        <a:p>
          <a:endParaRPr lang="en-US"/>
        </a:p>
      </dgm:t>
    </dgm:pt>
    <dgm:pt modelId="{F4C6CCDF-742F-4E62-B370-FAFB3B246C1B}" type="sibTrans" cxnId="{FF378753-B60C-4905-903A-38E7E54CAF05}">
      <dgm:prSet/>
      <dgm:spPr/>
      <dgm:t>
        <a:bodyPr/>
        <a:lstStyle/>
        <a:p>
          <a:endParaRPr lang="en-US"/>
        </a:p>
      </dgm:t>
    </dgm:pt>
    <dgm:pt modelId="{ADFBE3AA-54E9-43DF-89DB-61C7351F357E}">
      <dgm:prSet phldrT="[Text]"/>
      <dgm:spPr/>
      <dgm:t>
        <a:bodyPr/>
        <a:lstStyle/>
        <a:p>
          <a:r>
            <a:rPr lang="en-US" dirty="0" smtClean="0"/>
            <a:t>47%</a:t>
          </a:r>
          <a:endParaRPr lang="en-US" dirty="0"/>
        </a:p>
      </dgm:t>
    </dgm:pt>
    <dgm:pt modelId="{689992F6-95ED-4A93-A5DC-D21BE5587D42}" type="parTrans" cxnId="{2D30CF84-A007-4604-AA9C-9F6758358904}">
      <dgm:prSet/>
      <dgm:spPr/>
      <dgm:t>
        <a:bodyPr/>
        <a:lstStyle/>
        <a:p>
          <a:endParaRPr lang="en-US"/>
        </a:p>
      </dgm:t>
    </dgm:pt>
    <dgm:pt modelId="{FDC16F31-2305-4E00-B54D-41EDC52BFF30}" type="sibTrans" cxnId="{2D30CF84-A007-4604-AA9C-9F6758358904}">
      <dgm:prSet/>
      <dgm:spPr/>
      <dgm:t>
        <a:bodyPr/>
        <a:lstStyle/>
        <a:p>
          <a:endParaRPr lang="en-US"/>
        </a:p>
      </dgm:t>
    </dgm:pt>
    <dgm:pt modelId="{5054599B-C34F-4177-9543-EE3EDD747B99}">
      <dgm:prSet phldrT="[Text]"/>
      <dgm:spPr>
        <a:solidFill>
          <a:srgbClr val="92D050"/>
        </a:solidFill>
      </dgm:spPr>
      <dgm:t>
        <a:bodyPr/>
        <a:lstStyle/>
        <a:p>
          <a:r>
            <a:rPr lang="en-US" dirty="0" smtClean="0"/>
            <a:t>Bhutan</a:t>
          </a:r>
          <a:endParaRPr lang="en-US" dirty="0"/>
        </a:p>
      </dgm:t>
    </dgm:pt>
    <dgm:pt modelId="{91C65D0D-4990-4F71-AE29-4E80E74C8FE3}" type="parTrans" cxnId="{4520FD16-A399-4710-A954-1F1853D4699B}">
      <dgm:prSet/>
      <dgm:spPr/>
      <dgm:t>
        <a:bodyPr/>
        <a:lstStyle/>
        <a:p>
          <a:endParaRPr lang="en-US"/>
        </a:p>
      </dgm:t>
    </dgm:pt>
    <dgm:pt modelId="{2028812F-A049-489F-ABEC-8D046AADC7CD}" type="sibTrans" cxnId="{4520FD16-A399-4710-A954-1F1853D4699B}">
      <dgm:prSet/>
      <dgm:spPr/>
      <dgm:t>
        <a:bodyPr/>
        <a:lstStyle/>
        <a:p>
          <a:endParaRPr lang="en-US"/>
        </a:p>
      </dgm:t>
    </dgm:pt>
    <dgm:pt modelId="{76CD5EFA-E5CB-4F53-9FC0-CC2954897C99}">
      <dgm:prSet phldrT="[Text]"/>
      <dgm:spPr/>
      <dgm:t>
        <a:bodyPr/>
        <a:lstStyle/>
        <a:p>
          <a:r>
            <a:rPr lang="en-US" dirty="0" smtClean="0"/>
            <a:t>8%</a:t>
          </a:r>
          <a:endParaRPr lang="en-US" dirty="0"/>
        </a:p>
      </dgm:t>
    </dgm:pt>
    <dgm:pt modelId="{7CAC949A-4CA4-4E07-B47D-06A68ED40A92}" type="parTrans" cxnId="{14C0B408-F5E8-4505-AED5-F39AEFADB25A}">
      <dgm:prSet/>
      <dgm:spPr/>
      <dgm:t>
        <a:bodyPr/>
        <a:lstStyle/>
        <a:p>
          <a:endParaRPr lang="en-US"/>
        </a:p>
      </dgm:t>
    </dgm:pt>
    <dgm:pt modelId="{6920549B-850A-4E9E-B198-B91940A28EAD}" type="sibTrans" cxnId="{14C0B408-F5E8-4505-AED5-F39AEFADB25A}">
      <dgm:prSet/>
      <dgm:spPr/>
      <dgm:t>
        <a:bodyPr/>
        <a:lstStyle/>
        <a:p>
          <a:endParaRPr lang="en-US"/>
        </a:p>
      </dgm:t>
    </dgm:pt>
    <dgm:pt modelId="{300902D2-5938-4B41-A2FA-61BB20C34D15}">
      <dgm:prSet phldrT="[Text]"/>
      <dgm:spPr/>
      <dgm:t>
        <a:bodyPr/>
        <a:lstStyle/>
        <a:p>
          <a:r>
            <a:rPr lang="en-US" dirty="0" smtClean="0"/>
            <a:t>47%</a:t>
          </a:r>
          <a:endParaRPr lang="en-US" dirty="0"/>
        </a:p>
      </dgm:t>
    </dgm:pt>
    <dgm:pt modelId="{858CE8FD-D3CF-4227-A010-BBE94BDA71E9}" type="parTrans" cxnId="{02CDD88E-089F-40E2-8BEB-BE4EC5BE9E20}">
      <dgm:prSet/>
      <dgm:spPr/>
      <dgm:t>
        <a:bodyPr/>
        <a:lstStyle/>
        <a:p>
          <a:endParaRPr lang="en-US"/>
        </a:p>
      </dgm:t>
    </dgm:pt>
    <dgm:pt modelId="{763ADB24-EE5D-4B3D-B540-63001C86DEAA}" type="sibTrans" cxnId="{02CDD88E-089F-40E2-8BEB-BE4EC5BE9E20}">
      <dgm:prSet/>
      <dgm:spPr/>
      <dgm:t>
        <a:bodyPr/>
        <a:lstStyle/>
        <a:p>
          <a:endParaRPr lang="en-US"/>
        </a:p>
      </dgm:t>
    </dgm:pt>
    <dgm:pt modelId="{3D1FD92C-3F2F-4879-B0CF-2939BFA53EC9}">
      <dgm:prSet phldrT="[Text]"/>
      <dgm:spPr>
        <a:solidFill>
          <a:srgbClr val="00B050"/>
        </a:solidFill>
      </dgm:spPr>
      <dgm:t>
        <a:bodyPr/>
        <a:lstStyle/>
        <a:p>
          <a:r>
            <a:rPr lang="en-US" dirty="0" smtClean="0"/>
            <a:t>Arabic speaking</a:t>
          </a:r>
          <a:endParaRPr lang="en-US" dirty="0"/>
        </a:p>
      </dgm:t>
    </dgm:pt>
    <dgm:pt modelId="{21805267-6610-486E-A753-BE74A20DABF5}" type="parTrans" cxnId="{6A697643-08B4-4875-B3A5-61EDE6229C7A}">
      <dgm:prSet/>
      <dgm:spPr/>
      <dgm:t>
        <a:bodyPr/>
        <a:lstStyle/>
        <a:p>
          <a:endParaRPr lang="en-US"/>
        </a:p>
      </dgm:t>
    </dgm:pt>
    <dgm:pt modelId="{276673DA-D72E-4E4B-AC72-DFA1FAB267D1}" type="sibTrans" cxnId="{6A697643-08B4-4875-B3A5-61EDE6229C7A}">
      <dgm:prSet/>
      <dgm:spPr/>
      <dgm:t>
        <a:bodyPr/>
        <a:lstStyle/>
        <a:p>
          <a:endParaRPr lang="en-US"/>
        </a:p>
      </dgm:t>
    </dgm:pt>
    <dgm:pt modelId="{CE48E980-D786-4358-B9EE-688AC2806E77}">
      <dgm:prSet phldrT="[Text]"/>
      <dgm:spPr/>
      <dgm:t>
        <a:bodyPr/>
        <a:lstStyle/>
        <a:p>
          <a:r>
            <a:rPr lang="en-US" dirty="0" smtClean="0"/>
            <a:t>49%</a:t>
          </a:r>
          <a:endParaRPr lang="en-US" dirty="0"/>
        </a:p>
      </dgm:t>
    </dgm:pt>
    <dgm:pt modelId="{23C7BE8F-D29E-40CF-8AFF-D6B7971272DE}" type="parTrans" cxnId="{53F852A2-5A6A-4E0A-8F58-2B5B4FE700D9}">
      <dgm:prSet/>
      <dgm:spPr/>
      <dgm:t>
        <a:bodyPr/>
        <a:lstStyle/>
        <a:p>
          <a:endParaRPr lang="en-US"/>
        </a:p>
      </dgm:t>
    </dgm:pt>
    <dgm:pt modelId="{1EDBB631-BA2F-4836-A5C1-1F6E0CC378FF}" type="sibTrans" cxnId="{53F852A2-5A6A-4E0A-8F58-2B5B4FE700D9}">
      <dgm:prSet/>
      <dgm:spPr/>
      <dgm:t>
        <a:bodyPr/>
        <a:lstStyle/>
        <a:p>
          <a:endParaRPr lang="en-US"/>
        </a:p>
      </dgm:t>
    </dgm:pt>
    <dgm:pt modelId="{0D537A70-8EEE-4504-AA5E-74ED52590143}">
      <dgm:prSet phldrT="[Text]"/>
      <dgm:spPr/>
      <dgm:t>
        <a:bodyPr/>
        <a:lstStyle/>
        <a:p>
          <a:r>
            <a:rPr lang="en-US" dirty="0" smtClean="0"/>
            <a:t>47%*</a:t>
          </a:r>
          <a:endParaRPr lang="en-US" dirty="0"/>
        </a:p>
      </dgm:t>
    </dgm:pt>
    <dgm:pt modelId="{03C650A9-1466-4A7A-9B00-8C1016A9553B}" type="parTrans" cxnId="{99740838-4EA4-41D3-8895-1BB915ECC008}">
      <dgm:prSet/>
      <dgm:spPr/>
      <dgm:t>
        <a:bodyPr/>
        <a:lstStyle/>
        <a:p>
          <a:endParaRPr lang="en-US"/>
        </a:p>
      </dgm:t>
    </dgm:pt>
    <dgm:pt modelId="{A0F2B7B3-3C4F-4D3E-AA03-7ABC643A2226}" type="sibTrans" cxnId="{99740838-4EA4-41D3-8895-1BB915ECC008}">
      <dgm:prSet/>
      <dgm:spPr/>
      <dgm:t>
        <a:bodyPr/>
        <a:lstStyle/>
        <a:p>
          <a:endParaRPr lang="en-US"/>
        </a:p>
      </dgm:t>
    </dgm:pt>
    <dgm:pt modelId="{A8C14AD6-7A78-41B4-A61F-C1694F1AFE94}" type="pres">
      <dgm:prSet presAssocID="{77086E8F-476F-4848-B5CD-801765F16C6A}" presName="theList" presStyleCnt="0">
        <dgm:presLayoutVars>
          <dgm:dir/>
          <dgm:animLvl val="lvl"/>
          <dgm:resizeHandles val="exact"/>
        </dgm:presLayoutVars>
      </dgm:prSet>
      <dgm:spPr/>
      <dgm:t>
        <a:bodyPr/>
        <a:lstStyle/>
        <a:p>
          <a:endParaRPr lang="en-US"/>
        </a:p>
      </dgm:t>
    </dgm:pt>
    <dgm:pt modelId="{BCC853A5-9C06-4823-A515-039CBA2BF8E8}" type="pres">
      <dgm:prSet presAssocID="{558AB421-441D-4CBD-9C6D-549E2CDF625B}" presName="compNode" presStyleCnt="0"/>
      <dgm:spPr/>
    </dgm:pt>
    <dgm:pt modelId="{AF5C655E-84CA-4AE0-803B-875FDA02AE1C}" type="pres">
      <dgm:prSet presAssocID="{558AB421-441D-4CBD-9C6D-549E2CDF625B}" presName="aNode" presStyleLbl="bgShp" presStyleIdx="0" presStyleCnt="3"/>
      <dgm:spPr/>
      <dgm:t>
        <a:bodyPr/>
        <a:lstStyle/>
        <a:p>
          <a:endParaRPr lang="en-US"/>
        </a:p>
      </dgm:t>
    </dgm:pt>
    <dgm:pt modelId="{1B96B630-2CBD-42CF-804D-761376F70073}" type="pres">
      <dgm:prSet presAssocID="{558AB421-441D-4CBD-9C6D-549E2CDF625B}" presName="textNode" presStyleLbl="bgShp" presStyleIdx="0" presStyleCnt="3"/>
      <dgm:spPr/>
      <dgm:t>
        <a:bodyPr/>
        <a:lstStyle/>
        <a:p>
          <a:endParaRPr lang="en-US"/>
        </a:p>
      </dgm:t>
    </dgm:pt>
    <dgm:pt modelId="{14215480-7234-4E9C-96D1-8C2633512548}" type="pres">
      <dgm:prSet presAssocID="{558AB421-441D-4CBD-9C6D-549E2CDF625B}" presName="compChildNode" presStyleCnt="0"/>
      <dgm:spPr/>
    </dgm:pt>
    <dgm:pt modelId="{BC9562FF-4F70-4D5C-9C35-300C8649F29B}" type="pres">
      <dgm:prSet presAssocID="{558AB421-441D-4CBD-9C6D-549E2CDF625B}" presName="theInnerList" presStyleCnt="0"/>
      <dgm:spPr/>
    </dgm:pt>
    <dgm:pt modelId="{17B500FC-8F3A-403C-B547-48F5FC17EEFF}" type="pres">
      <dgm:prSet presAssocID="{6265D03D-535B-4E35-934A-4BD33E9C22C9}" presName="childNode" presStyleLbl="node1" presStyleIdx="0" presStyleCnt="6">
        <dgm:presLayoutVars>
          <dgm:bulletEnabled val="1"/>
        </dgm:presLayoutVars>
      </dgm:prSet>
      <dgm:spPr/>
      <dgm:t>
        <a:bodyPr/>
        <a:lstStyle/>
        <a:p>
          <a:endParaRPr lang="en-US"/>
        </a:p>
      </dgm:t>
    </dgm:pt>
    <dgm:pt modelId="{07F6C70A-55CC-493A-85AA-E859B7CB3A26}" type="pres">
      <dgm:prSet presAssocID="{6265D03D-535B-4E35-934A-4BD33E9C22C9}" presName="aSpace2" presStyleCnt="0"/>
      <dgm:spPr/>
    </dgm:pt>
    <dgm:pt modelId="{0610456B-A976-42FD-9A2F-B97AFCC98971}" type="pres">
      <dgm:prSet presAssocID="{ADFBE3AA-54E9-43DF-89DB-61C7351F357E}" presName="childNode" presStyleLbl="node1" presStyleIdx="1" presStyleCnt="6">
        <dgm:presLayoutVars>
          <dgm:bulletEnabled val="1"/>
        </dgm:presLayoutVars>
      </dgm:prSet>
      <dgm:spPr/>
      <dgm:t>
        <a:bodyPr/>
        <a:lstStyle/>
        <a:p>
          <a:endParaRPr lang="en-US"/>
        </a:p>
      </dgm:t>
    </dgm:pt>
    <dgm:pt modelId="{9F1CAB80-A3DF-42FA-908A-A44FC44DD067}" type="pres">
      <dgm:prSet presAssocID="{558AB421-441D-4CBD-9C6D-549E2CDF625B}" presName="aSpace" presStyleCnt="0"/>
      <dgm:spPr/>
    </dgm:pt>
    <dgm:pt modelId="{0A72A54F-D974-41C7-9CCA-F0FC9815E009}" type="pres">
      <dgm:prSet presAssocID="{5054599B-C34F-4177-9543-EE3EDD747B99}" presName="compNode" presStyleCnt="0"/>
      <dgm:spPr/>
    </dgm:pt>
    <dgm:pt modelId="{EF0F4D84-27C4-498C-9FF4-A8E00E1E3065}" type="pres">
      <dgm:prSet presAssocID="{5054599B-C34F-4177-9543-EE3EDD747B99}" presName="aNode" presStyleLbl="bgShp" presStyleIdx="1" presStyleCnt="3"/>
      <dgm:spPr/>
      <dgm:t>
        <a:bodyPr/>
        <a:lstStyle/>
        <a:p>
          <a:endParaRPr lang="en-US"/>
        </a:p>
      </dgm:t>
    </dgm:pt>
    <dgm:pt modelId="{CFC6B718-60DD-4581-83FB-2B282C8DE493}" type="pres">
      <dgm:prSet presAssocID="{5054599B-C34F-4177-9543-EE3EDD747B99}" presName="textNode" presStyleLbl="bgShp" presStyleIdx="1" presStyleCnt="3"/>
      <dgm:spPr/>
      <dgm:t>
        <a:bodyPr/>
        <a:lstStyle/>
        <a:p>
          <a:endParaRPr lang="en-US"/>
        </a:p>
      </dgm:t>
    </dgm:pt>
    <dgm:pt modelId="{621408E7-3420-4322-9C1D-E620D03E9AC2}" type="pres">
      <dgm:prSet presAssocID="{5054599B-C34F-4177-9543-EE3EDD747B99}" presName="compChildNode" presStyleCnt="0"/>
      <dgm:spPr/>
    </dgm:pt>
    <dgm:pt modelId="{FA018027-626B-448A-86D2-8FC016B13A78}" type="pres">
      <dgm:prSet presAssocID="{5054599B-C34F-4177-9543-EE3EDD747B99}" presName="theInnerList" presStyleCnt="0"/>
      <dgm:spPr/>
    </dgm:pt>
    <dgm:pt modelId="{8086C5F2-8E3A-4A19-83C1-FD858D439B71}" type="pres">
      <dgm:prSet presAssocID="{76CD5EFA-E5CB-4F53-9FC0-CC2954897C99}" presName="childNode" presStyleLbl="node1" presStyleIdx="2" presStyleCnt="6">
        <dgm:presLayoutVars>
          <dgm:bulletEnabled val="1"/>
        </dgm:presLayoutVars>
      </dgm:prSet>
      <dgm:spPr/>
      <dgm:t>
        <a:bodyPr/>
        <a:lstStyle/>
        <a:p>
          <a:endParaRPr lang="en-US"/>
        </a:p>
      </dgm:t>
    </dgm:pt>
    <dgm:pt modelId="{95B51DC9-63E9-401E-AFCD-8C2B4014B19C}" type="pres">
      <dgm:prSet presAssocID="{76CD5EFA-E5CB-4F53-9FC0-CC2954897C99}" presName="aSpace2" presStyleCnt="0"/>
      <dgm:spPr/>
    </dgm:pt>
    <dgm:pt modelId="{66E79876-08B9-4208-A513-6BA9DFC48F89}" type="pres">
      <dgm:prSet presAssocID="{300902D2-5938-4B41-A2FA-61BB20C34D15}" presName="childNode" presStyleLbl="node1" presStyleIdx="3" presStyleCnt="6">
        <dgm:presLayoutVars>
          <dgm:bulletEnabled val="1"/>
        </dgm:presLayoutVars>
      </dgm:prSet>
      <dgm:spPr/>
      <dgm:t>
        <a:bodyPr/>
        <a:lstStyle/>
        <a:p>
          <a:endParaRPr lang="en-US"/>
        </a:p>
      </dgm:t>
    </dgm:pt>
    <dgm:pt modelId="{3501B41C-A500-4F0C-B842-3C4606F1D804}" type="pres">
      <dgm:prSet presAssocID="{5054599B-C34F-4177-9543-EE3EDD747B99}" presName="aSpace" presStyleCnt="0"/>
      <dgm:spPr/>
    </dgm:pt>
    <dgm:pt modelId="{9C1F79BD-04A9-4B0A-9987-A376CC259B2A}" type="pres">
      <dgm:prSet presAssocID="{3D1FD92C-3F2F-4879-B0CF-2939BFA53EC9}" presName="compNode" presStyleCnt="0"/>
      <dgm:spPr/>
    </dgm:pt>
    <dgm:pt modelId="{32C1278F-2265-4D2D-9739-6E1642C99631}" type="pres">
      <dgm:prSet presAssocID="{3D1FD92C-3F2F-4879-B0CF-2939BFA53EC9}" presName="aNode" presStyleLbl="bgShp" presStyleIdx="2" presStyleCnt="3"/>
      <dgm:spPr/>
      <dgm:t>
        <a:bodyPr/>
        <a:lstStyle/>
        <a:p>
          <a:endParaRPr lang="en-US"/>
        </a:p>
      </dgm:t>
    </dgm:pt>
    <dgm:pt modelId="{51B98D34-3448-43B8-BBCE-71A2AFEC55B8}" type="pres">
      <dgm:prSet presAssocID="{3D1FD92C-3F2F-4879-B0CF-2939BFA53EC9}" presName="textNode" presStyleLbl="bgShp" presStyleIdx="2" presStyleCnt="3"/>
      <dgm:spPr/>
      <dgm:t>
        <a:bodyPr/>
        <a:lstStyle/>
        <a:p>
          <a:endParaRPr lang="en-US"/>
        </a:p>
      </dgm:t>
    </dgm:pt>
    <dgm:pt modelId="{A0FBC93F-B013-43AD-AB98-F60E4AF7FDFC}" type="pres">
      <dgm:prSet presAssocID="{3D1FD92C-3F2F-4879-B0CF-2939BFA53EC9}" presName="compChildNode" presStyleCnt="0"/>
      <dgm:spPr/>
    </dgm:pt>
    <dgm:pt modelId="{803EA9EA-512A-40D2-A9D8-750B86DA9864}" type="pres">
      <dgm:prSet presAssocID="{3D1FD92C-3F2F-4879-B0CF-2939BFA53EC9}" presName="theInnerList" presStyleCnt="0"/>
      <dgm:spPr/>
    </dgm:pt>
    <dgm:pt modelId="{5F8B052E-F9A2-4C2F-BA4C-C34DA074E874}" type="pres">
      <dgm:prSet presAssocID="{CE48E980-D786-4358-B9EE-688AC2806E77}" presName="childNode" presStyleLbl="node1" presStyleIdx="4" presStyleCnt="6">
        <dgm:presLayoutVars>
          <dgm:bulletEnabled val="1"/>
        </dgm:presLayoutVars>
      </dgm:prSet>
      <dgm:spPr/>
      <dgm:t>
        <a:bodyPr/>
        <a:lstStyle/>
        <a:p>
          <a:endParaRPr lang="en-US"/>
        </a:p>
      </dgm:t>
    </dgm:pt>
    <dgm:pt modelId="{1E311C41-CE38-4FFA-8D2A-00D544ADC8EB}" type="pres">
      <dgm:prSet presAssocID="{CE48E980-D786-4358-B9EE-688AC2806E77}" presName="aSpace2" presStyleCnt="0"/>
      <dgm:spPr/>
    </dgm:pt>
    <dgm:pt modelId="{EA096217-A2CE-4DF1-81CA-B2235EB3C354}" type="pres">
      <dgm:prSet presAssocID="{0D537A70-8EEE-4504-AA5E-74ED52590143}" presName="childNode" presStyleLbl="node1" presStyleIdx="5" presStyleCnt="6">
        <dgm:presLayoutVars>
          <dgm:bulletEnabled val="1"/>
        </dgm:presLayoutVars>
      </dgm:prSet>
      <dgm:spPr/>
      <dgm:t>
        <a:bodyPr/>
        <a:lstStyle/>
        <a:p>
          <a:endParaRPr lang="en-US"/>
        </a:p>
      </dgm:t>
    </dgm:pt>
  </dgm:ptLst>
  <dgm:cxnLst>
    <dgm:cxn modelId="{2D30CF84-A007-4604-AA9C-9F6758358904}" srcId="{558AB421-441D-4CBD-9C6D-549E2CDF625B}" destId="{ADFBE3AA-54E9-43DF-89DB-61C7351F357E}" srcOrd="1" destOrd="0" parTransId="{689992F6-95ED-4A93-A5DC-D21BE5587D42}" sibTransId="{FDC16F31-2305-4E00-B54D-41EDC52BFF30}"/>
    <dgm:cxn modelId="{02CDD88E-089F-40E2-8BEB-BE4EC5BE9E20}" srcId="{5054599B-C34F-4177-9543-EE3EDD747B99}" destId="{300902D2-5938-4B41-A2FA-61BB20C34D15}" srcOrd="1" destOrd="0" parTransId="{858CE8FD-D3CF-4227-A010-BBE94BDA71E9}" sibTransId="{763ADB24-EE5D-4B3D-B540-63001C86DEAA}"/>
    <dgm:cxn modelId="{069B480B-BF33-4E5B-B0E7-0D8D9075676B}" type="presOf" srcId="{5054599B-C34F-4177-9543-EE3EDD747B99}" destId="{EF0F4D84-27C4-498C-9FF4-A8E00E1E3065}" srcOrd="0" destOrd="0" presId="urn:microsoft.com/office/officeart/2005/8/layout/lProcess2"/>
    <dgm:cxn modelId="{53F852A2-5A6A-4E0A-8F58-2B5B4FE700D9}" srcId="{3D1FD92C-3F2F-4879-B0CF-2939BFA53EC9}" destId="{CE48E980-D786-4358-B9EE-688AC2806E77}" srcOrd="0" destOrd="0" parTransId="{23C7BE8F-D29E-40CF-8AFF-D6B7971272DE}" sibTransId="{1EDBB631-BA2F-4836-A5C1-1F6E0CC378FF}"/>
    <dgm:cxn modelId="{4520FD16-A399-4710-A954-1F1853D4699B}" srcId="{77086E8F-476F-4848-B5CD-801765F16C6A}" destId="{5054599B-C34F-4177-9543-EE3EDD747B99}" srcOrd="1" destOrd="0" parTransId="{91C65D0D-4990-4F71-AE29-4E80E74C8FE3}" sibTransId="{2028812F-A049-489F-ABEC-8D046AADC7CD}"/>
    <dgm:cxn modelId="{374A0F0A-77BE-4CE7-A013-5E66A0B9CB6E}" type="presOf" srcId="{6265D03D-535B-4E35-934A-4BD33E9C22C9}" destId="{17B500FC-8F3A-403C-B547-48F5FC17EEFF}" srcOrd="0" destOrd="0" presId="urn:microsoft.com/office/officeart/2005/8/layout/lProcess2"/>
    <dgm:cxn modelId="{6A697643-08B4-4875-B3A5-61EDE6229C7A}" srcId="{77086E8F-476F-4848-B5CD-801765F16C6A}" destId="{3D1FD92C-3F2F-4879-B0CF-2939BFA53EC9}" srcOrd="2" destOrd="0" parTransId="{21805267-6610-486E-A753-BE74A20DABF5}" sibTransId="{276673DA-D72E-4E4B-AC72-DFA1FAB267D1}"/>
    <dgm:cxn modelId="{EC7F8D88-C86C-4F0A-B1C7-40ED2372EB89}" type="presOf" srcId="{ADFBE3AA-54E9-43DF-89DB-61C7351F357E}" destId="{0610456B-A976-42FD-9A2F-B97AFCC98971}" srcOrd="0" destOrd="0" presId="urn:microsoft.com/office/officeart/2005/8/layout/lProcess2"/>
    <dgm:cxn modelId="{7044EE46-E2F1-43DD-A9D8-2499CA2DE3CE}" type="presOf" srcId="{558AB421-441D-4CBD-9C6D-549E2CDF625B}" destId="{1B96B630-2CBD-42CF-804D-761376F70073}" srcOrd="1" destOrd="0" presId="urn:microsoft.com/office/officeart/2005/8/layout/lProcess2"/>
    <dgm:cxn modelId="{99740838-4EA4-41D3-8895-1BB915ECC008}" srcId="{3D1FD92C-3F2F-4879-B0CF-2939BFA53EC9}" destId="{0D537A70-8EEE-4504-AA5E-74ED52590143}" srcOrd="1" destOrd="0" parTransId="{03C650A9-1466-4A7A-9B00-8C1016A9553B}" sibTransId="{A0F2B7B3-3C4F-4D3E-AA03-7ABC643A2226}"/>
    <dgm:cxn modelId="{02411D70-CBC0-4FFF-9616-2955B4CB1857}" type="presOf" srcId="{0D537A70-8EEE-4504-AA5E-74ED52590143}" destId="{EA096217-A2CE-4DF1-81CA-B2235EB3C354}" srcOrd="0" destOrd="0" presId="urn:microsoft.com/office/officeart/2005/8/layout/lProcess2"/>
    <dgm:cxn modelId="{FF378753-B60C-4905-903A-38E7E54CAF05}" srcId="{558AB421-441D-4CBD-9C6D-549E2CDF625B}" destId="{6265D03D-535B-4E35-934A-4BD33E9C22C9}" srcOrd="0" destOrd="0" parTransId="{E9AEE1A1-6844-4166-968A-F52D54ABFAFD}" sibTransId="{F4C6CCDF-742F-4E62-B370-FAFB3B246C1B}"/>
    <dgm:cxn modelId="{14C0B408-F5E8-4505-AED5-F39AEFADB25A}" srcId="{5054599B-C34F-4177-9543-EE3EDD747B99}" destId="{76CD5EFA-E5CB-4F53-9FC0-CC2954897C99}" srcOrd="0" destOrd="0" parTransId="{7CAC949A-4CA4-4E07-B47D-06A68ED40A92}" sibTransId="{6920549B-850A-4E9E-B198-B91940A28EAD}"/>
    <dgm:cxn modelId="{148350A2-F987-4450-8E23-17E23E427EF9}" type="presOf" srcId="{76CD5EFA-E5CB-4F53-9FC0-CC2954897C99}" destId="{8086C5F2-8E3A-4A19-83C1-FD858D439B71}" srcOrd="0" destOrd="0" presId="urn:microsoft.com/office/officeart/2005/8/layout/lProcess2"/>
    <dgm:cxn modelId="{FFE893B1-EFF8-440E-854A-D17E5A207DC2}" type="presOf" srcId="{CE48E980-D786-4358-B9EE-688AC2806E77}" destId="{5F8B052E-F9A2-4C2F-BA4C-C34DA074E874}" srcOrd="0" destOrd="0" presId="urn:microsoft.com/office/officeart/2005/8/layout/lProcess2"/>
    <dgm:cxn modelId="{57ED850B-0EFD-4724-AA40-32C82F909DC3}" type="presOf" srcId="{558AB421-441D-4CBD-9C6D-549E2CDF625B}" destId="{AF5C655E-84CA-4AE0-803B-875FDA02AE1C}" srcOrd="0" destOrd="0" presId="urn:microsoft.com/office/officeart/2005/8/layout/lProcess2"/>
    <dgm:cxn modelId="{97C820BA-604F-49EA-A233-C91E24FF4519}" type="presOf" srcId="{3D1FD92C-3F2F-4879-B0CF-2939BFA53EC9}" destId="{51B98D34-3448-43B8-BBCE-71A2AFEC55B8}" srcOrd="1" destOrd="0" presId="urn:microsoft.com/office/officeart/2005/8/layout/lProcess2"/>
    <dgm:cxn modelId="{E96F711C-3B07-4EB3-BE02-EFFD90990285}" srcId="{77086E8F-476F-4848-B5CD-801765F16C6A}" destId="{558AB421-441D-4CBD-9C6D-549E2CDF625B}" srcOrd="0" destOrd="0" parTransId="{1B7472AC-463B-4CE0-A667-E099A9D52D45}" sibTransId="{B69B28BA-3995-49D3-98DD-621FF163B7DC}"/>
    <dgm:cxn modelId="{19068FB8-9BE1-4E69-AD9C-D5B5AEAFBA4D}" type="presOf" srcId="{3D1FD92C-3F2F-4879-B0CF-2939BFA53EC9}" destId="{32C1278F-2265-4D2D-9739-6E1642C99631}" srcOrd="0" destOrd="0" presId="urn:microsoft.com/office/officeart/2005/8/layout/lProcess2"/>
    <dgm:cxn modelId="{724910D7-D410-4F01-B19E-F62AB919134F}" type="presOf" srcId="{5054599B-C34F-4177-9543-EE3EDD747B99}" destId="{CFC6B718-60DD-4581-83FB-2B282C8DE493}" srcOrd="1" destOrd="0" presId="urn:microsoft.com/office/officeart/2005/8/layout/lProcess2"/>
    <dgm:cxn modelId="{6CF5C005-FD27-4C92-A2CB-D38D9D036DEF}" type="presOf" srcId="{300902D2-5938-4B41-A2FA-61BB20C34D15}" destId="{66E79876-08B9-4208-A513-6BA9DFC48F89}" srcOrd="0" destOrd="0" presId="urn:microsoft.com/office/officeart/2005/8/layout/lProcess2"/>
    <dgm:cxn modelId="{939EFB0C-DBA3-4119-8762-350CC69911F2}" type="presOf" srcId="{77086E8F-476F-4848-B5CD-801765F16C6A}" destId="{A8C14AD6-7A78-41B4-A61F-C1694F1AFE94}" srcOrd="0" destOrd="0" presId="urn:microsoft.com/office/officeart/2005/8/layout/lProcess2"/>
    <dgm:cxn modelId="{8306A0D1-3D90-406C-B41F-E299B3E537BE}" type="presParOf" srcId="{A8C14AD6-7A78-41B4-A61F-C1694F1AFE94}" destId="{BCC853A5-9C06-4823-A515-039CBA2BF8E8}" srcOrd="0" destOrd="0" presId="urn:microsoft.com/office/officeart/2005/8/layout/lProcess2"/>
    <dgm:cxn modelId="{213EED21-716A-4426-8038-A682C188255B}" type="presParOf" srcId="{BCC853A5-9C06-4823-A515-039CBA2BF8E8}" destId="{AF5C655E-84CA-4AE0-803B-875FDA02AE1C}" srcOrd="0" destOrd="0" presId="urn:microsoft.com/office/officeart/2005/8/layout/lProcess2"/>
    <dgm:cxn modelId="{8BF746E7-C3A1-4408-A265-EBEAB9AF8D9A}" type="presParOf" srcId="{BCC853A5-9C06-4823-A515-039CBA2BF8E8}" destId="{1B96B630-2CBD-42CF-804D-761376F70073}" srcOrd="1" destOrd="0" presId="urn:microsoft.com/office/officeart/2005/8/layout/lProcess2"/>
    <dgm:cxn modelId="{6340C0D7-587B-4F8D-BA83-4865EE078CFF}" type="presParOf" srcId="{BCC853A5-9C06-4823-A515-039CBA2BF8E8}" destId="{14215480-7234-4E9C-96D1-8C2633512548}" srcOrd="2" destOrd="0" presId="urn:microsoft.com/office/officeart/2005/8/layout/lProcess2"/>
    <dgm:cxn modelId="{F98C9D34-08E6-4BA3-839B-F2D4B5EFB074}" type="presParOf" srcId="{14215480-7234-4E9C-96D1-8C2633512548}" destId="{BC9562FF-4F70-4D5C-9C35-300C8649F29B}" srcOrd="0" destOrd="0" presId="urn:microsoft.com/office/officeart/2005/8/layout/lProcess2"/>
    <dgm:cxn modelId="{99EDA0BF-D5DA-472E-8742-DB7C9DD8BAD6}" type="presParOf" srcId="{BC9562FF-4F70-4D5C-9C35-300C8649F29B}" destId="{17B500FC-8F3A-403C-B547-48F5FC17EEFF}" srcOrd="0" destOrd="0" presId="urn:microsoft.com/office/officeart/2005/8/layout/lProcess2"/>
    <dgm:cxn modelId="{2331F670-40C2-4DB0-888B-FC9FA0B2E810}" type="presParOf" srcId="{BC9562FF-4F70-4D5C-9C35-300C8649F29B}" destId="{07F6C70A-55CC-493A-85AA-E859B7CB3A26}" srcOrd="1" destOrd="0" presId="urn:microsoft.com/office/officeart/2005/8/layout/lProcess2"/>
    <dgm:cxn modelId="{22F5C75F-73FD-4D8E-8E36-77DB3E177050}" type="presParOf" srcId="{BC9562FF-4F70-4D5C-9C35-300C8649F29B}" destId="{0610456B-A976-42FD-9A2F-B97AFCC98971}" srcOrd="2" destOrd="0" presId="urn:microsoft.com/office/officeart/2005/8/layout/lProcess2"/>
    <dgm:cxn modelId="{1ACE1B3F-9826-42B9-AA1A-EB2B5D17D859}" type="presParOf" srcId="{A8C14AD6-7A78-41B4-A61F-C1694F1AFE94}" destId="{9F1CAB80-A3DF-42FA-908A-A44FC44DD067}" srcOrd="1" destOrd="0" presId="urn:microsoft.com/office/officeart/2005/8/layout/lProcess2"/>
    <dgm:cxn modelId="{72BB69C0-699D-4664-8F5C-4812386C5BB0}" type="presParOf" srcId="{A8C14AD6-7A78-41B4-A61F-C1694F1AFE94}" destId="{0A72A54F-D974-41C7-9CCA-F0FC9815E009}" srcOrd="2" destOrd="0" presId="urn:microsoft.com/office/officeart/2005/8/layout/lProcess2"/>
    <dgm:cxn modelId="{BBCBDA00-2922-415E-8F98-C72E777359DF}" type="presParOf" srcId="{0A72A54F-D974-41C7-9CCA-F0FC9815E009}" destId="{EF0F4D84-27C4-498C-9FF4-A8E00E1E3065}" srcOrd="0" destOrd="0" presId="urn:microsoft.com/office/officeart/2005/8/layout/lProcess2"/>
    <dgm:cxn modelId="{0523ECAB-3485-4133-A1CC-2EC9012EDCE7}" type="presParOf" srcId="{0A72A54F-D974-41C7-9CCA-F0FC9815E009}" destId="{CFC6B718-60DD-4581-83FB-2B282C8DE493}" srcOrd="1" destOrd="0" presId="urn:microsoft.com/office/officeart/2005/8/layout/lProcess2"/>
    <dgm:cxn modelId="{92487198-E8F4-4B03-ACDF-04AAAE0518DC}" type="presParOf" srcId="{0A72A54F-D974-41C7-9CCA-F0FC9815E009}" destId="{621408E7-3420-4322-9C1D-E620D03E9AC2}" srcOrd="2" destOrd="0" presId="urn:microsoft.com/office/officeart/2005/8/layout/lProcess2"/>
    <dgm:cxn modelId="{717F309F-165E-4F3C-8D54-9DDCD40CA784}" type="presParOf" srcId="{621408E7-3420-4322-9C1D-E620D03E9AC2}" destId="{FA018027-626B-448A-86D2-8FC016B13A78}" srcOrd="0" destOrd="0" presId="urn:microsoft.com/office/officeart/2005/8/layout/lProcess2"/>
    <dgm:cxn modelId="{174631E6-CA34-4908-A49A-A41BFED1F286}" type="presParOf" srcId="{FA018027-626B-448A-86D2-8FC016B13A78}" destId="{8086C5F2-8E3A-4A19-83C1-FD858D439B71}" srcOrd="0" destOrd="0" presId="urn:microsoft.com/office/officeart/2005/8/layout/lProcess2"/>
    <dgm:cxn modelId="{2238D723-5DA3-44DE-AAC9-01289D7CA88F}" type="presParOf" srcId="{FA018027-626B-448A-86D2-8FC016B13A78}" destId="{95B51DC9-63E9-401E-AFCD-8C2B4014B19C}" srcOrd="1" destOrd="0" presId="urn:microsoft.com/office/officeart/2005/8/layout/lProcess2"/>
    <dgm:cxn modelId="{EDBFA9E7-06A6-40E6-84CF-2834C27A875F}" type="presParOf" srcId="{FA018027-626B-448A-86D2-8FC016B13A78}" destId="{66E79876-08B9-4208-A513-6BA9DFC48F89}" srcOrd="2" destOrd="0" presId="urn:microsoft.com/office/officeart/2005/8/layout/lProcess2"/>
    <dgm:cxn modelId="{EB96963A-1DFD-4057-B1CE-81253CB13320}" type="presParOf" srcId="{A8C14AD6-7A78-41B4-A61F-C1694F1AFE94}" destId="{3501B41C-A500-4F0C-B842-3C4606F1D804}" srcOrd="3" destOrd="0" presId="urn:microsoft.com/office/officeart/2005/8/layout/lProcess2"/>
    <dgm:cxn modelId="{F576CE0E-693A-464A-9FF2-FAA4D55A188F}" type="presParOf" srcId="{A8C14AD6-7A78-41B4-A61F-C1694F1AFE94}" destId="{9C1F79BD-04A9-4B0A-9987-A376CC259B2A}" srcOrd="4" destOrd="0" presId="urn:microsoft.com/office/officeart/2005/8/layout/lProcess2"/>
    <dgm:cxn modelId="{AB2C3313-B2B5-4C60-B70A-61CCBBEEB31A}" type="presParOf" srcId="{9C1F79BD-04A9-4B0A-9987-A376CC259B2A}" destId="{32C1278F-2265-4D2D-9739-6E1642C99631}" srcOrd="0" destOrd="0" presId="urn:microsoft.com/office/officeart/2005/8/layout/lProcess2"/>
    <dgm:cxn modelId="{786D2351-533A-4CA6-9291-2C54EBF0ECF7}" type="presParOf" srcId="{9C1F79BD-04A9-4B0A-9987-A376CC259B2A}" destId="{51B98D34-3448-43B8-BBCE-71A2AFEC55B8}" srcOrd="1" destOrd="0" presId="urn:microsoft.com/office/officeart/2005/8/layout/lProcess2"/>
    <dgm:cxn modelId="{FB554897-7722-4C75-B96D-676B347256F7}" type="presParOf" srcId="{9C1F79BD-04A9-4B0A-9987-A376CC259B2A}" destId="{A0FBC93F-B013-43AD-AB98-F60E4AF7FDFC}" srcOrd="2" destOrd="0" presId="urn:microsoft.com/office/officeart/2005/8/layout/lProcess2"/>
    <dgm:cxn modelId="{4CB872A3-6F60-44C8-AD58-03CA6A345374}" type="presParOf" srcId="{A0FBC93F-B013-43AD-AB98-F60E4AF7FDFC}" destId="{803EA9EA-512A-40D2-A9D8-750B86DA9864}" srcOrd="0" destOrd="0" presId="urn:microsoft.com/office/officeart/2005/8/layout/lProcess2"/>
    <dgm:cxn modelId="{7719F9C9-909E-43D6-8A8A-6251A04828F2}" type="presParOf" srcId="{803EA9EA-512A-40D2-A9D8-750B86DA9864}" destId="{5F8B052E-F9A2-4C2F-BA4C-C34DA074E874}" srcOrd="0" destOrd="0" presId="urn:microsoft.com/office/officeart/2005/8/layout/lProcess2"/>
    <dgm:cxn modelId="{21A358DD-804B-4207-956B-5D7CAB171F41}" type="presParOf" srcId="{803EA9EA-512A-40D2-A9D8-750B86DA9864}" destId="{1E311C41-CE38-4FFA-8D2A-00D544ADC8EB}" srcOrd="1" destOrd="0" presId="urn:microsoft.com/office/officeart/2005/8/layout/lProcess2"/>
    <dgm:cxn modelId="{93F64B43-C5A2-4A08-8FA3-A9E7E02A3E1C}" type="presParOf" srcId="{803EA9EA-512A-40D2-A9D8-750B86DA9864}" destId="{EA096217-A2CE-4DF1-81CA-B2235EB3C354}"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086E8F-476F-4848-B5CD-801765F16C6A}" type="doc">
      <dgm:prSet loTypeId="urn:microsoft.com/office/officeart/2005/8/layout/lProcess2" loCatId="list" qsTypeId="urn:microsoft.com/office/officeart/2005/8/quickstyle/simple1" qsCatId="simple" csTypeId="urn:microsoft.com/office/officeart/2005/8/colors/accent0_1" csCatId="mainScheme" phldr="1"/>
      <dgm:spPr/>
      <dgm:t>
        <a:bodyPr/>
        <a:lstStyle/>
        <a:p>
          <a:endParaRPr lang="en-US"/>
        </a:p>
      </dgm:t>
    </dgm:pt>
    <dgm:pt modelId="{558AB421-441D-4CBD-9C6D-549E2CDF625B}">
      <dgm:prSet phldrT="[Text]"/>
      <dgm:spPr>
        <a:solidFill>
          <a:srgbClr val="92D050"/>
        </a:solidFill>
      </dgm:spPr>
      <dgm:t>
        <a:bodyPr/>
        <a:lstStyle/>
        <a:p>
          <a:r>
            <a:rPr lang="en-US" dirty="0" smtClean="0"/>
            <a:t>Central African Region</a:t>
          </a:r>
          <a:endParaRPr lang="en-US" dirty="0"/>
        </a:p>
      </dgm:t>
    </dgm:pt>
    <dgm:pt modelId="{1B7472AC-463B-4CE0-A667-E099A9D52D45}" type="parTrans" cxnId="{E96F711C-3B07-4EB3-BE02-EFFD90990285}">
      <dgm:prSet/>
      <dgm:spPr/>
      <dgm:t>
        <a:bodyPr/>
        <a:lstStyle/>
        <a:p>
          <a:endParaRPr lang="en-US"/>
        </a:p>
      </dgm:t>
    </dgm:pt>
    <dgm:pt modelId="{B69B28BA-3995-49D3-98DD-621FF163B7DC}" type="sibTrans" cxnId="{E96F711C-3B07-4EB3-BE02-EFFD90990285}">
      <dgm:prSet/>
      <dgm:spPr/>
      <dgm:t>
        <a:bodyPr/>
        <a:lstStyle/>
        <a:p>
          <a:endParaRPr lang="en-US"/>
        </a:p>
      </dgm:t>
    </dgm:pt>
    <dgm:pt modelId="{6265D03D-535B-4E35-934A-4BD33E9C22C9}">
      <dgm:prSet phldrT="[Text]"/>
      <dgm:spPr/>
      <dgm:t>
        <a:bodyPr/>
        <a:lstStyle/>
        <a:p>
          <a:r>
            <a:rPr lang="en-US" dirty="0" smtClean="0"/>
            <a:t>11%</a:t>
          </a:r>
          <a:endParaRPr lang="en-US" dirty="0"/>
        </a:p>
      </dgm:t>
    </dgm:pt>
    <dgm:pt modelId="{E9AEE1A1-6844-4166-968A-F52D54ABFAFD}" type="parTrans" cxnId="{FF378753-B60C-4905-903A-38E7E54CAF05}">
      <dgm:prSet/>
      <dgm:spPr/>
      <dgm:t>
        <a:bodyPr/>
        <a:lstStyle/>
        <a:p>
          <a:endParaRPr lang="en-US"/>
        </a:p>
      </dgm:t>
    </dgm:pt>
    <dgm:pt modelId="{F4C6CCDF-742F-4E62-B370-FAFB3B246C1B}" type="sibTrans" cxnId="{FF378753-B60C-4905-903A-38E7E54CAF05}">
      <dgm:prSet/>
      <dgm:spPr/>
      <dgm:t>
        <a:bodyPr/>
        <a:lstStyle/>
        <a:p>
          <a:endParaRPr lang="en-US"/>
        </a:p>
      </dgm:t>
    </dgm:pt>
    <dgm:pt modelId="{ADFBE3AA-54E9-43DF-89DB-61C7351F357E}">
      <dgm:prSet phldrT="[Text]"/>
      <dgm:spPr/>
      <dgm:t>
        <a:bodyPr/>
        <a:lstStyle/>
        <a:p>
          <a:r>
            <a:rPr lang="en-US" dirty="0" smtClean="0"/>
            <a:t>40%</a:t>
          </a:r>
          <a:endParaRPr lang="en-US" dirty="0"/>
        </a:p>
      </dgm:t>
    </dgm:pt>
    <dgm:pt modelId="{689992F6-95ED-4A93-A5DC-D21BE5587D42}" type="parTrans" cxnId="{2D30CF84-A007-4604-AA9C-9F6758358904}">
      <dgm:prSet/>
      <dgm:spPr/>
      <dgm:t>
        <a:bodyPr/>
        <a:lstStyle/>
        <a:p>
          <a:endParaRPr lang="en-US"/>
        </a:p>
      </dgm:t>
    </dgm:pt>
    <dgm:pt modelId="{FDC16F31-2305-4E00-B54D-41EDC52BFF30}" type="sibTrans" cxnId="{2D30CF84-A007-4604-AA9C-9F6758358904}">
      <dgm:prSet/>
      <dgm:spPr/>
      <dgm:t>
        <a:bodyPr/>
        <a:lstStyle/>
        <a:p>
          <a:endParaRPr lang="en-US"/>
        </a:p>
      </dgm:t>
    </dgm:pt>
    <dgm:pt modelId="{5054599B-C34F-4177-9543-EE3EDD747B99}">
      <dgm:prSet phldrT="[Text]"/>
      <dgm:spPr>
        <a:solidFill>
          <a:srgbClr val="92D050"/>
        </a:solidFill>
      </dgm:spPr>
      <dgm:t>
        <a:bodyPr/>
        <a:lstStyle/>
        <a:p>
          <a:r>
            <a:rPr lang="en-US" dirty="0" smtClean="0"/>
            <a:t>Somalia</a:t>
          </a:r>
          <a:endParaRPr lang="en-US" dirty="0"/>
        </a:p>
      </dgm:t>
    </dgm:pt>
    <dgm:pt modelId="{91C65D0D-4990-4F71-AE29-4E80E74C8FE3}" type="parTrans" cxnId="{4520FD16-A399-4710-A954-1F1853D4699B}">
      <dgm:prSet/>
      <dgm:spPr/>
      <dgm:t>
        <a:bodyPr/>
        <a:lstStyle/>
        <a:p>
          <a:endParaRPr lang="en-US"/>
        </a:p>
      </dgm:t>
    </dgm:pt>
    <dgm:pt modelId="{2028812F-A049-489F-ABEC-8D046AADC7CD}" type="sibTrans" cxnId="{4520FD16-A399-4710-A954-1F1853D4699B}">
      <dgm:prSet/>
      <dgm:spPr/>
      <dgm:t>
        <a:bodyPr/>
        <a:lstStyle/>
        <a:p>
          <a:endParaRPr lang="en-US"/>
        </a:p>
      </dgm:t>
    </dgm:pt>
    <dgm:pt modelId="{76CD5EFA-E5CB-4F53-9FC0-CC2954897C99}">
      <dgm:prSet phldrT="[Text]"/>
      <dgm:spPr/>
      <dgm:t>
        <a:bodyPr/>
        <a:lstStyle/>
        <a:p>
          <a:r>
            <a:rPr lang="en-US" dirty="0" smtClean="0"/>
            <a:t>8%</a:t>
          </a:r>
          <a:endParaRPr lang="en-US" dirty="0"/>
        </a:p>
      </dgm:t>
    </dgm:pt>
    <dgm:pt modelId="{7CAC949A-4CA4-4E07-B47D-06A68ED40A92}" type="parTrans" cxnId="{14C0B408-F5E8-4505-AED5-F39AEFADB25A}">
      <dgm:prSet/>
      <dgm:spPr/>
      <dgm:t>
        <a:bodyPr/>
        <a:lstStyle/>
        <a:p>
          <a:endParaRPr lang="en-US"/>
        </a:p>
      </dgm:t>
    </dgm:pt>
    <dgm:pt modelId="{6920549B-850A-4E9E-B198-B91940A28EAD}" type="sibTrans" cxnId="{14C0B408-F5E8-4505-AED5-F39AEFADB25A}">
      <dgm:prSet/>
      <dgm:spPr/>
      <dgm:t>
        <a:bodyPr/>
        <a:lstStyle/>
        <a:p>
          <a:endParaRPr lang="en-US"/>
        </a:p>
      </dgm:t>
    </dgm:pt>
    <dgm:pt modelId="{300902D2-5938-4B41-A2FA-61BB20C34D15}">
      <dgm:prSet phldrT="[Text]"/>
      <dgm:spPr/>
      <dgm:t>
        <a:bodyPr/>
        <a:lstStyle/>
        <a:p>
          <a:r>
            <a:rPr lang="en-US" dirty="0" smtClean="0"/>
            <a:t>67%</a:t>
          </a:r>
          <a:endParaRPr lang="en-US" dirty="0"/>
        </a:p>
      </dgm:t>
    </dgm:pt>
    <dgm:pt modelId="{858CE8FD-D3CF-4227-A010-BBE94BDA71E9}" type="parTrans" cxnId="{02CDD88E-089F-40E2-8BEB-BE4EC5BE9E20}">
      <dgm:prSet/>
      <dgm:spPr/>
      <dgm:t>
        <a:bodyPr/>
        <a:lstStyle/>
        <a:p>
          <a:endParaRPr lang="en-US"/>
        </a:p>
      </dgm:t>
    </dgm:pt>
    <dgm:pt modelId="{763ADB24-EE5D-4B3D-B540-63001C86DEAA}" type="sibTrans" cxnId="{02CDD88E-089F-40E2-8BEB-BE4EC5BE9E20}">
      <dgm:prSet/>
      <dgm:spPr/>
      <dgm:t>
        <a:bodyPr/>
        <a:lstStyle/>
        <a:p>
          <a:endParaRPr lang="en-US"/>
        </a:p>
      </dgm:t>
    </dgm:pt>
    <dgm:pt modelId="{3D1FD92C-3F2F-4879-B0CF-2939BFA53EC9}">
      <dgm:prSet phldrT="[Text]"/>
      <dgm:spPr>
        <a:solidFill>
          <a:srgbClr val="00B050"/>
        </a:solidFill>
      </dgm:spPr>
      <dgm:t>
        <a:bodyPr/>
        <a:lstStyle/>
        <a:p>
          <a:r>
            <a:rPr lang="en-US" dirty="0" smtClean="0"/>
            <a:t>Arabic speaking</a:t>
          </a:r>
          <a:endParaRPr lang="en-US" dirty="0"/>
        </a:p>
      </dgm:t>
    </dgm:pt>
    <dgm:pt modelId="{21805267-6610-486E-A753-BE74A20DABF5}" type="parTrans" cxnId="{6A697643-08B4-4875-B3A5-61EDE6229C7A}">
      <dgm:prSet/>
      <dgm:spPr/>
      <dgm:t>
        <a:bodyPr/>
        <a:lstStyle/>
        <a:p>
          <a:endParaRPr lang="en-US"/>
        </a:p>
      </dgm:t>
    </dgm:pt>
    <dgm:pt modelId="{276673DA-D72E-4E4B-AC72-DFA1FAB267D1}" type="sibTrans" cxnId="{6A697643-08B4-4875-B3A5-61EDE6229C7A}">
      <dgm:prSet/>
      <dgm:spPr/>
      <dgm:t>
        <a:bodyPr/>
        <a:lstStyle/>
        <a:p>
          <a:endParaRPr lang="en-US"/>
        </a:p>
      </dgm:t>
    </dgm:pt>
    <dgm:pt modelId="{CE48E980-D786-4358-B9EE-688AC2806E77}">
      <dgm:prSet phldrT="[Text]"/>
      <dgm:spPr/>
      <dgm:t>
        <a:bodyPr/>
        <a:lstStyle/>
        <a:p>
          <a:r>
            <a:rPr lang="en-US" dirty="0" smtClean="0"/>
            <a:t>18%</a:t>
          </a:r>
          <a:endParaRPr lang="en-US" dirty="0"/>
        </a:p>
      </dgm:t>
    </dgm:pt>
    <dgm:pt modelId="{23C7BE8F-D29E-40CF-8AFF-D6B7971272DE}" type="parTrans" cxnId="{53F852A2-5A6A-4E0A-8F58-2B5B4FE700D9}">
      <dgm:prSet/>
      <dgm:spPr/>
      <dgm:t>
        <a:bodyPr/>
        <a:lstStyle/>
        <a:p>
          <a:endParaRPr lang="en-US"/>
        </a:p>
      </dgm:t>
    </dgm:pt>
    <dgm:pt modelId="{1EDBB631-BA2F-4836-A5C1-1F6E0CC378FF}" type="sibTrans" cxnId="{53F852A2-5A6A-4E0A-8F58-2B5B4FE700D9}">
      <dgm:prSet/>
      <dgm:spPr/>
      <dgm:t>
        <a:bodyPr/>
        <a:lstStyle/>
        <a:p>
          <a:endParaRPr lang="en-US"/>
        </a:p>
      </dgm:t>
    </dgm:pt>
    <dgm:pt modelId="{0D537A70-8EEE-4504-AA5E-74ED52590143}">
      <dgm:prSet phldrT="[Text]"/>
      <dgm:spPr/>
      <dgm:t>
        <a:bodyPr/>
        <a:lstStyle/>
        <a:p>
          <a:r>
            <a:rPr lang="en-US" dirty="0" smtClean="0"/>
            <a:t>72%</a:t>
          </a:r>
          <a:endParaRPr lang="en-US" dirty="0"/>
        </a:p>
      </dgm:t>
    </dgm:pt>
    <dgm:pt modelId="{03C650A9-1466-4A7A-9B00-8C1016A9553B}" type="parTrans" cxnId="{99740838-4EA4-41D3-8895-1BB915ECC008}">
      <dgm:prSet/>
      <dgm:spPr/>
      <dgm:t>
        <a:bodyPr/>
        <a:lstStyle/>
        <a:p>
          <a:endParaRPr lang="en-US"/>
        </a:p>
      </dgm:t>
    </dgm:pt>
    <dgm:pt modelId="{A0F2B7B3-3C4F-4D3E-AA03-7ABC643A2226}" type="sibTrans" cxnId="{99740838-4EA4-41D3-8895-1BB915ECC008}">
      <dgm:prSet/>
      <dgm:spPr/>
      <dgm:t>
        <a:bodyPr/>
        <a:lstStyle/>
        <a:p>
          <a:endParaRPr lang="en-US"/>
        </a:p>
      </dgm:t>
    </dgm:pt>
    <dgm:pt modelId="{76C99F00-4EAA-4034-80EC-2005CB098C6A}">
      <dgm:prSet phldrT="[Text]"/>
      <dgm:spPr>
        <a:solidFill>
          <a:srgbClr val="92D050"/>
        </a:solidFill>
      </dgm:spPr>
      <dgm:t>
        <a:bodyPr/>
        <a:lstStyle/>
        <a:p>
          <a:r>
            <a:rPr lang="en-US" dirty="0" smtClean="0"/>
            <a:t>Bhutan</a:t>
          </a:r>
          <a:endParaRPr lang="en-US" dirty="0"/>
        </a:p>
      </dgm:t>
    </dgm:pt>
    <dgm:pt modelId="{B02073C3-4B52-44BD-89AF-CAE7F0CBAB5B}" type="parTrans" cxnId="{12877F0A-3E6A-4D76-BA97-222CA9D8E082}">
      <dgm:prSet/>
      <dgm:spPr/>
      <dgm:t>
        <a:bodyPr/>
        <a:lstStyle/>
        <a:p>
          <a:endParaRPr lang="en-US"/>
        </a:p>
      </dgm:t>
    </dgm:pt>
    <dgm:pt modelId="{E46238EB-A1A0-4745-BE9A-61AB509EEFE2}" type="sibTrans" cxnId="{12877F0A-3E6A-4D76-BA97-222CA9D8E082}">
      <dgm:prSet/>
      <dgm:spPr/>
      <dgm:t>
        <a:bodyPr/>
        <a:lstStyle/>
        <a:p>
          <a:endParaRPr lang="en-US"/>
        </a:p>
      </dgm:t>
    </dgm:pt>
    <dgm:pt modelId="{56230F69-0B1C-4953-82DB-CE8EA27E695D}">
      <dgm:prSet phldrT="[Text]"/>
      <dgm:spPr>
        <a:solidFill>
          <a:schemeClr val="bg1"/>
        </a:solidFill>
      </dgm:spPr>
      <dgm:t>
        <a:bodyPr/>
        <a:lstStyle/>
        <a:p>
          <a:r>
            <a:rPr lang="en-US" dirty="0" smtClean="0"/>
            <a:t>29%</a:t>
          </a:r>
          <a:endParaRPr lang="en-US" dirty="0"/>
        </a:p>
      </dgm:t>
    </dgm:pt>
    <dgm:pt modelId="{C2DC2FEC-D697-4C1B-BCE2-3F0B31AA6B4B}" type="parTrans" cxnId="{BCD045EE-BACC-4D61-AE30-1EFF6A703869}">
      <dgm:prSet/>
      <dgm:spPr/>
      <dgm:t>
        <a:bodyPr/>
        <a:lstStyle/>
        <a:p>
          <a:endParaRPr lang="en-US"/>
        </a:p>
      </dgm:t>
    </dgm:pt>
    <dgm:pt modelId="{BB49B8B4-1EAB-4581-A0D4-9DA472782D8C}" type="sibTrans" cxnId="{BCD045EE-BACC-4D61-AE30-1EFF6A703869}">
      <dgm:prSet/>
      <dgm:spPr/>
      <dgm:t>
        <a:bodyPr/>
        <a:lstStyle/>
        <a:p>
          <a:endParaRPr lang="en-US"/>
        </a:p>
      </dgm:t>
    </dgm:pt>
    <dgm:pt modelId="{4FBF6E65-540D-4F7B-B0E6-C021D9AE0284}">
      <dgm:prSet phldrT="[Text]"/>
      <dgm:spPr>
        <a:solidFill>
          <a:schemeClr val="bg1"/>
        </a:solidFill>
      </dgm:spPr>
      <dgm:t>
        <a:bodyPr/>
        <a:lstStyle/>
        <a:p>
          <a:r>
            <a:rPr lang="en-US" dirty="0" smtClean="0"/>
            <a:t>66%</a:t>
          </a:r>
          <a:endParaRPr lang="en-US" dirty="0"/>
        </a:p>
      </dgm:t>
    </dgm:pt>
    <dgm:pt modelId="{95B8595F-7CFE-452F-B683-7C3CBB20F892}" type="parTrans" cxnId="{ED9F650D-D89A-4F82-9374-7358F3B5BB45}">
      <dgm:prSet/>
      <dgm:spPr/>
      <dgm:t>
        <a:bodyPr/>
        <a:lstStyle/>
        <a:p>
          <a:endParaRPr lang="en-US"/>
        </a:p>
      </dgm:t>
    </dgm:pt>
    <dgm:pt modelId="{294E92DC-D0D5-4601-B13F-EFA7D49904D3}" type="sibTrans" cxnId="{ED9F650D-D89A-4F82-9374-7358F3B5BB45}">
      <dgm:prSet/>
      <dgm:spPr/>
      <dgm:t>
        <a:bodyPr/>
        <a:lstStyle/>
        <a:p>
          <a:endParaRPr lang="en-US"/>
        </a:p>
      </dgm:t>
    </dgm:pt>
    <dgm:pt modelId="{A8C14AD6-7A78-41B4-A61F-C1694F1AFE94}" type="pres">
      <dgm:prSet presAssocID="{77086E8F-476F-4848-B5CD-801765F16C6A}" presName="theList" presStyleCnt="0">
        <dgm:presLayoutVars>
          <dgm:dir/>
          <dgm:animLvl val="lvl"/>
          <dgm:resizeHandles val="exact"/>
        </dgm:presLayoutVars>
      </dgm:prSet>
      <dgm:spPr/>
      <dgm:t>
        <a:bodyPr/>
        <a:lstStyle/>
        <a:p>
          <a:endParaRPr lang="en-US"/>
        </a:p>
      </dgm:t>
    </dgm:pt>
    <dgm:pt modelId="{CB092D94-AF2C-4174-998A-8D8D0DA37AD6}" type="pres">
      <dgm:prSet presAssocID="{76C99F00-4EAA-4034-80EC-2005CB098C6A}" presName="compNode" presStyleCnt="0"/>
      <dgm:spPr/>
    </dgm:pt>
    <dgm:pt modelId="{CCF22C5F-2F4C-4BBC-9FF0-5D56C3FC3226}" type="pres">
      <dgm:prSet presAssocID="{76C99F00-4EAA-4034-80EC-2005CB098C6A}" presName="aNode" presStyleLbl="bgShp" presStyleIdx="0" presStyleCnt="4"/>
      <dgm:spPr/>
      <dgm:t>
        <a:bodyPr/>
        <a:lstStyle/>
        <a:p>
          <a:endParaRPr lang="en-US"/>
        </a:p>
      </dgm:t>
    </dgm:pt>
    <dgm:pt modelId="{3FA60C1E-7958-42AA-A345-37E60B7D3FFB}" type="pres">
      <dgm:prSet presAssocID="{76C99F00-4EAA-4034-80EC-2005CB098C6A}" presName="textNode" presStyleLbl="bgShp" presStyleIdx="0" presStyleCnt="4"/>
      <dgm:spPr/>
      <dgm:t>
        <a:bodyPr/>
        <a:lstStyle/>
        <a:p>
          <a:endParaRPr lang="en-US"/>
        </a:p>
      </dgm:t>
    </dgm:pt>
    <dgm:pt modelId="{5BF70219-5A0A-4C80-83CE-E827530E1A54}" type="pres">
      <dgm:prSet presAssocID="{76C99F00-4EAA-4034-80EC-2005CB098C6A}" presName="compChildNode" presStyleCnt="0"/>
      <dgm:spPr/>
    </dgm:pt>
    <dgm:pt modelId="{D6283516-2810-4330-9D64-0FA963A0EB7F}" type="pres">
      <dgm:prSet presAssocID="{76C99F00-4EAA-4034-80EC-2005CB098C6A}" presName="theInnerList" presStyleCnt="0"/>
      <dgm:spPr/>
    </dgm:pt>
    <dgm:pt modelId="{C82D6757-9ADC-4822-A236-7AB2046F3DBE}" type="pres">
      <dgm:prSet presAssocID="{56230F69-0B1C-4953-82DB-CE8EA27E695D}" presName="childNode" presStyleLbl="node1" presStyleIdx="0" presStyleCnt="8">
        <dgm:presLayoutVars>
          <dgm:bulletEnabled val="1"/>
        </dgm:presLayoutVars>
      </dgm:prSet>
      <dgm:spPr/>
      <dgm:t>
        <a:bodyPr/>
        <a:lstStyle/>
        <a:p>
          <a:endParaRPr lang="en-US"/>
        </a:p>
      </dgm:t>
    </dgm:pt>
    <dgm:pt modelId="{A0A574BA-AE5C-4CF2-AF59-3B1BB43ECE84}" type="pres">
      <dgm:prSet presAssocID="{56230F69-0B1C-4953-82DB-CE8EA27E695D}" presName="aSpace2" presStyleCnt="0"/>
      <dgm:spPr/>
    </dgm:pt>
    <dgm:pt modelId="{EAA65A93-2F2D-4D11-83A7-044F22E5C13F}" type="pres">
      <dgm:prSet presAssocID="{4FBF6E65-540D-4F7B-B0E6-C021D9AE0284}" presName="childNode" presStyleLbl="node1" presStyleIdx="1" presStyleCnt="8">
        <dgm:presLayoutVars>
          <dgm:bulletEnabled val="1"/>
        </dgm:presLayoutVars>
      </dgm:prSet>
      <dgm:spPr/>
      <dgm:t>
        <a:bodyPr/>
        <a:lstStyle/>
        <a:p>
          <a:endParaRPr lang="en-US"/>
        </a:p>
      </dgm:t>
    </dgm:pt>
    <dgm:pt modelId="{E8DD0232-4D70-48E4-8C38-CA4774AEC682}" type="pres">
      <dgm:prSet presAssocID="{76C99F00-4EAA-4034-80EC-2005CB098C6A}" presName="aSpace" presStyleCnt="0"/>
      <dgm:spPr/>
    </dgm:pt>
    <dgm:pt modelId="{BCC853A5-9C06-4823-A515-039CBA2BF8E8}" type="pres">
      <dgm:prSet presAssocID="{558AB421-441D-4CBD-9C6D-549E2CDF625B}" presName="compNode" presStyleCnt="0"/>
      <dgm:spPr/>
    </dgm:pt>
    <dgm:pt modelId="{AF5C655E-84CA-4AE0-803B-875FDA02AE1C}" type="pres">
      <dgm:prSet presAssocID="{558AB421-441D-4CBD-9C6D-549E2CDF625B}" presName="aNode" presStyleLbl="bgShp" presStyleIdx="1" presStyleCnt="4"/>
      <dgm:spPr/>
      <dgm:t>
        <a:bodyPr/>
        <a:lstStyle/>
        <a:p>
          <a:endParaRPr lang="en-US"/>
        </a:p>
      </dgm:t>
    </dgm:pt>
    <dgm:pt modelId="{1B96B630-2CBD-42CF-804D-761376F70073}" type="pres">
      <dgm:prSet presAssocID="{558AB421-441D-4CBD-9C6D-549E2CDF625B}" presName="textNode" presStyleLbl="bgShp" presStyleIdx="1" presStyleCnt="4"/>
      <dgm:spPr/>
      <dgm:t>
        <a:bodyPr/>
        <a:lstStyle/>
        <a:p>
          <a:endParaRPr lang="en-US"/>
        </a:p>
      </dgm:t>
    </dgm:pt>
    <dgm:pt modelId="{14215480-7234-4E9C-96D1-8C2633512548}" type="pres">
      <dgm:prSet presAssocID="{558AB421-441D-4CBD-9C6D-549E2CDF625B}" presName="compChildNode" presStyleCnt="0"/>
      <dgm:spPr/>
    </dgm:pt>
    <dgm:pt modelId="{BC9562FF-4F70-4D5C-9C35-300C8649F29B}" type="pres">
      <dgm:prSet presAssocID="{558AB421-441D-4CBD-9C6D-549E2CDF625B}" presName="theInnerList" presStyleCnt="0"/>
      <dgm:spPr/>
    </dgm:pt>
    <dgm:pt modelId="{17B500FC-8F3A-403C-B547-48F5FC17EEFF}" type="pres">
      <dgm:prSet presAssocID="{6265D03D-535B-4E35-934A-4BD33E9C22C9}" presName="childNode" presStyleLbl="node1" presStyleIdx="2" presStyleCnt="8">
        <dgm:presLayoutVars>
          <dgm:bulletEnabled val="1"/>
        </dgm:presLayoutVars>
      </dgm:prSet>
      <dgm:spPr/>
      <dgm:t>
        <a:bodyPr/>
        <a:lstStyle/>
        <a:p>
          <a:endParaRPr lang="en-US"/>
        </a:p>
      </dgm:t>
    </dgm:pt>
    <dgm:pt modelId="{07F6C70A-55CC-493A-85AA-E859B7CB3A26}" type="pres">
      <dgm:prSet presAssocID="{6265D03D-535B-4E35-934A-4BD33E9C22C9}" presName="aSpace2" presStyleCnt="0"/>
      <dgm:spPr/>
    </dgm:pt>
    <dgm:pt modelId="{0610456B-A976-42FD-9A2F-B97AFCC98971}" type="pres">
      <dgm:prSet presAssocID="{ADFBE3AA-54E9-43DF-89DB-61C7351F357E}" presName="childNode" presStyleLbl="node1" presStyleIdx="3" presStyleCnt="8">
        <dgm:presLayoutVars>
          <dgm:bulletEnabled val="1"/>
        </dgm:presLayoutVars>
      </dgm:prSet>
      <dgm:spPr/>
      <dgm:t>
        <a:bodyPr/>
        <a:lstStyle/>
        <a:p>
          <a:endParaRPr lang="en-US"/>
        </a:p>
      </dgm:t>
    </dgm:pt>
    <dgm:pt modelId="{9F1CAB80-A3DF-42FA-908A-A44FC44DD067}" type="pres">
      <dgm:prSet presAssocID="{558AB421-441D-4CBD-9C6D-549E2CDF625B}" presName="aSpace" presStyleCnt="0"/>
      <dgm:spPr/>
    </dgm:pt>
    <dgm:pt modelId="{0A72A54F-D974-41C7-9CCA-F0FC9815E009}" type="pres">
      <dgm:prSet presAssocID="{5054599B-C34F-4177-9543-EE3EDD747B99}" presName="compNode" presStyleCnt="0"/>
      <dgm:spPr/>
    </dgm:pt>
    <dgm:pt modelId="{EF0F4D84-27C4-498C-9FF4-A8E00E1E3065}" type="pres">
      <dgm:prSet presAssocID="{5054599B-C34F-4177-9543-EE3EDD747B99}" presName="aNode" presStyleLbl="bgShp" presStyleIdx="2" presStyleCnt="4"/>
      <dgm:spPr/>
      <dgm:t>
        <a:bodyPr/>
        <a:lstStyle/>
        <a:p>
          <a:endParaRPr lang="en-US"/>
        </a:p>
      </dgm:t>
    </dgm:pt>
    <dgm:pt modelId="{CFC6B718-60DD-4581-83FB-2B282C8DE493}" type="pres">
      <dgm:prSet presAssocID="{5054599B-C34F-4177-9543-EE3EDD747B99}" presName="textNode" presStyleLbl="bgShp" presStyleIdx="2" presStyleCnt="4"/>
      <dgm:spPr/>
      <dgm:t>
        <a:bodyPr/>
        <a:lstStyle/>
        <a:p>
          <a:endParaRPr lang="en-US"/>
        </a:p>
      </dgm:t>
    </dgm:pt>
    <dgm:pt modelId="{621408E7-3420-4322-9C1D-E620D03E9AC2}" type="pres">
      <dgm:prSet presAssocID="{5054599B-C34F-4177-9543-EE3EDD747B99}" presName="compChildNode" presStyleCnt="0"/>
      <dgm:spPr/>
    </dgm:pt>
    <dgm:pt modelId="{FA018027-626B-448A-86D2-8FC016B13A78}" type="pres">
      <dgm:prSet presAssocID="{5054599B-C34F-4177-9543-EE3EDD747B99}" presName="theInnerList" presStyleCnt="0"/>
      <dgm:spPr/>
    </dgm:pt>
    <dgm:pt modelId="{8086C5F2-8E3A-4A19-83C1-FD858D439B71}" type="pres">
      <dgm:prSet presAssocID="{76CD5EFA-E5CB-4F53-9FC0-CC2954897C99}" presName="childNode" presStyleLbl="node1" presStyleIdx="4" presStyleCnt="8">
        <dgm:presLayoutVars>
          <dgm:bulletEnabled val="1"/>
        </dgm:presLayoutVars>
      </dgm:prSet>
      <dgm:spPr/>
      <dgm:t>
        <a:bodyPr/>
        <a:lstStyle/>
        <a:p>
          <a:endParaRPr lang="en-US"/>
        </a:p>
      </dgm:t>
    </dgm:pt>
    <dgm:pt modelId="{95B51DC9-63E9-401E-AFCD-8C2B4014B19C}" type="pres">
      <dgm:prSet presAssocID="{76CD5EFA-E5CB-4F53-9FC0-CC2954897C99}" presName="aSpace2" presStyleCnt="0"/>
      <dgm:spPr/>
    </dgm:pt>
    <dgm:pt modelId="{66E79876-08B9-4208-A513-6BA9DFC48F89}" type="pres">
      <dgm:prSet presAssocID="{300902D2-5938-4B41-A2FA-61BB20C34D15}" presName="childNode" presStyleLbl="node1" presStyleIdx="5" presStyleCnt="8">
        <dgm:presLayoutVars>
          <dgm:bulletEnabled val="1"/>
        </dgm:presLayoutVars>
      </dgm:prSet>
      <dgm:spPr/>
      <dgm:t>
        <a:bodyPr/>
        <a:lstStyle/>
        <a:p>
          <a:endParaRPr lang="en-US"/>
        </a:p>
      </dgm:t>
    </dgm:pt>
    <dgm:pt modelId="{3501B41C-A500-4F0C-B842-3C4606F1D804}" type="pres">
      <dgm:prSet presAssocID="{5054599B-C34F-4177-9543-EE3EDD747B99}" presName="aSpace" presStyleCnt="0"/>
      <dgm:spPr/>
    </dgm:pt>
    <dgm:pt modelId="{9C1F79BD-04A9-4B0A-9987-A376CC259B2A}" type="pres">
      <dgm:prSet presAssocID="{3D1FD92C-3F2F-4879-B0CF-2939BFA53EC9}" presName="compNode" presStyleCnt="0"/>
      <dgm:spPr/>
    </dgm:pt>
    <dgm:pt modelId="{32C1278F-2265-4D2D-9739-6E1642C99631}" type="pres">
      <dgm:prSet presAssocID="{3D1FD92C-3F2F-4879-B0CF-2939BFA53EC9}" presName="aNode" presStyleLbl="bgShp" presStyleIdx="3" presStyleCnt="4"/>
      <dgm:spPr/>
      <dgm:t>
        <a:bodyPr/>
        <a:lstStyle/>
        <a:p>
          <a:endParaRPr lang="en-US"/>
        </a:p>
      </dgm:t>
    </dgm:pt>
    <dgm:pt modelId="{51B98D34-3448-43B8-BBCE-71A2AFEC55B8}" type="pres">
      <dgm:prSet presAssocID="{3D1FD92C-3F2F-4879-B0CF-2939BFA53EC9}" presName="textNode" presStyleLbl="bgShp" presStyleIdx="3" presStyleCnt="4"/>
      <dgm:spPr/>
      <dgm:t>
        <a:bodyPr/>
        <a:lstStyle/>
        <a:p>
          <a:endParaRPr lang="en-US"/>
        </a:p>
      </dgm:t>
    </dgm:pt>
    <dgm:pt modelId="{A0FBC93F-B013-43AD-AB98-F60E4AF7FDFC}" type="pres">
      <dgm:prSet presAssocID="{3D1FD92C-3F2F-4879-B0CF-2939BFA53EC9}" presName="compChildNode" presStyleCnt="0"/>
      <dgm:spPr/>
    </dgm:pt>
    <dgm:pt modelId="{803EA9EA-512A-40D2-A9D8-750B86DA9864}" type="pres">
      <dgm:prSet presAssocID="{3D1FD92C-3F2F-4879-B0CF-2939BFA53EC9}" presName="theInnerList" presStyleCnt="0"/>
      <dgm:spPr/>
    </dgm:pt>
    <dgm:pt modelId="{5F8B052E-F9A2-4C2F-BA4C-C34DA074E874}" type="pres">
      <dgm:prSet presAssocID="{CE48E980-D786-4358-B9EE-688AC2806E77}" presName="childNode" presStyleLbl="node1" presStyleIdx="6" presStyleCnt="8">
        <dgm:presLayoutVars>
          <dgm:bulletEnabled val="1"/>
        </dgm:presLayoutVars>
      </dgm:prSet>
      <dgm:spPr/>
      <dgm:t>
        <a:bodyPr/>
        <a:lstStyle/>
        <a:p>
          <a:endParaRPr lang="en-US"/>
        </a:p>
      </dgm:t>
    </dgm:pt>
    <dgm:pt modelId="{1E311C41-CE38-4FFA-8D2A-00D544ADC8EB}" type="pres">
      <dgm:prSet presAssocID="{CE48E980-D786-4358-B9EE-688AC2806E77}" presName="aSpace2" presStyleCnt="0"/>
      <dgm:spPr/>
    </dgm:pt>
    <dgm:pt modelId="{EA096217-A2CE-4DF1-81CA-B2235EB3C354}" type="pres">
      <dgm:prSet presAssocID="{0D537A70-8EEE-4504-AA5E-74ED52590143}" presName="childNode" presStyleLbl="node1" presStyleIdx="7" presStyleCnt="8">
        <dgm:presLayoutVars>
          <dgm:bulletEnabled val="1"/>
        </dgm:presLayoutVars>
      </dgm:prSet>
      <dgm:spPr/>
      <dgm:t>
        <a:bodyPr/>
        <a:lstStyle/>
        <a:p>
          <a:endParaRPr lang="en-US"/>
        </a:p>
      </dgm:t>
    </dgm:pt>
  </dgm:ptLst>
  <dgm:cxnLst>
    <dgm:cxn modelId="{2D30CF84-A007-4604-AA9C-9F6758358904}" srcId="{558AB421-441D-4CBD-9C6D-549E2CDF625B}" destId="{ADFBE3AA-54E9-43DF-89DB-61C7351F357E}" srcOrd="1" destOrd="0" parTransId="{689992F6-95ED-4A93-A5DC-D21BE5587D42}" sibTransId="{FDC16F31-2305-4E00-B54D-41EDC52BFF30}"/>
    <dgm:cxn modelId="{2EED7575-8988-4C09-B18C-D25C529CF695}" type="presOf" srcId="{76C99F00-4EAA-4034-80EC-2005CB098C6A}" destId="{CCF22C5F-2F4C-4BBC-9FF0-5D56C3FC3226}" srcOrd="0" destOrd="0" presId="urn:microsoft.com/office/officeart/2005/8/layout/lProcess2"/>
    <dgm:cxn modelId="{BC335969-B1E1-4446-AE8B-E8E169F2C2CC}" type="presOf" srcId="{76C99F00-4EAA-4034-80EC-2005CB098C6A}" destId="{3FA60C1E-7958-42AA-A345-37E60B7D3FFB}" srcOrd="1" destOrd="0" presId="urn:microsoft.com/office/officeart/2005/8/layout/lProcess2"/>
    <dgm:cxn modelId="{02CDD88E-089F-40E2-8BEB-BE4EC5BE9E20}" srcId="{5054599B-C34F-4177-9543-EE3EDD747B99}" destId="{300902D2-5938-4B41-A2FA-61BB20C34D15}" srcOrd="1" destOrd="0" parTransId="{858CE8FD-D3CF-4227-A010-BBE94BDA71E9}" sibTransId="{763ADB24-EE5D-4B3D-B540-63001C86DEAA}"/>
    <dgm:cxn modelId="{46D2D125-C497-4B5C-9CC0-59F14DB741D7}" type="presOf" srcId="{56230F69-0B1C-4953-82DB-CE8EA27E695D}" destId="{C82D6757-9ADC-4822-A236-7AB2046F3DBE}" srcOrd="0" destOrd="0" presId="urn:microsoft.com/office/officeart/2005/8/layout/lProcess2"/>
    <dgm:cxn modelId="{069B480B-BF33-4E5B-B0E7-0D8D9075676B}" type="presOf" srcId="{5054599B-C34F-4177-9543-EE3EDD747B99}" destId="{EF0F4D84-27C4-498C-9FF4-A8E00E1E3065}" srcOrd="0" destOrd="0" presId="urn:microsoft.com/office/officeart/2005/8/layout/lProcess2"/>
    <dgm:cxn modelId="{53F852A2-5A6A-4E0A-8F58-2B5B4FE700D9}" srcId="{3D1FD92C-3F2F-4879-B0CF-2939BFA53EC9}" destId="{CE48E980-D786-4358-B9EE-688AC2806E77}" srcOrd="0" destOrd="0" parTransId="{23C7BE8F-D29E-40CF-8AFF-D6B7971272DE}" sibTransId="{1EDBB631-BA2F-4836-A5C1-1F6E0CC378FF}"/>
    <dgm:cxn modelId="{4520FD16-A399-4710-A954-1F1853D4699B}" srcId="{77086E8F-476F-4848-B5CD-801765F16C6A}" destId="{5054599B-C34F-4177-9543-EE3EDD747B99}" srcOrd="2" destOrd="0" parTransId="{91C65D0D-4990-4F71-AE29-4E80E74C8FE3}" sibTransId="{2028812F-A049-489F-ABEC-8D046AADC7CD}"/>
    <dgm:cxn modelId="{374A0F0A-77BE-4CE7-A013-5E66A0B9CB6E}" type="presOf" srcId="{6265D03D-535B-4E35-934A-4BD33E9C22C9}" destId="{17B500FC-8F3A-403C-B547-48F5FC17EEFF}" srcOrd="0" destOrd="0" presId="urn:microsoft.com/office/officeart/2005/8/layout/lProcess2"/>
    <dgm:cxn modelId="{6A697643-08B4-4875-B3A5-61EDE6229C7A}" srcId="{77086E8F-476F-4848-B5CD-801765F16C6A}" destId="{3D1FD92C-3F2F-4879-B0CF-2939BFA53EC9}" srcOrd="3" destOrd="0" parTransId="{21805267-6610-486E-A753-BE74A20DABF5}" sibTransId="{276673DA-D72E-4E4B-AC72-DFA1FAB267D1}"/>
    <dgm:cxn modelId="{EC7F8D88-C86C-4F0A-B1C7-40ED2372EB89}" type="presOf" srcId="{ADFBE3AA-54E9-43DF-89DB-61C7351F357E}" destId="{0610456B-A976-42FD-9A2F-B97AFCC98971}" srcOrd="0" destOrd="0" presId="urn:microsoft.com/office/officeart/2005/8/layout/lProcess2"/>
    <dgm:cxn modelId="{12877F0A-3E6A-4D76-BA97-222CA9D8E082}" srcId="{77086E8F-476F-4848-B5CD-801765F16C6A}" destId="{76C99F00-4EAA-4034-80EC-2005CB098C6A}" srcOrd="0" destOrd="0" parTransId="{B02073C3-4B52-44BD-89AF-CAE7F0CBAB5B}" sibTransId="{E46238EB-A1A0-4745-BE9A-61AB509EEFE2}"/>
    <dgm:cxn modelId="{7044EE46-E2F1-43DD-A9D8-2499CA2DE3CE}" type="presOf" srcId="{558AB421-441D-4CBD-9C6D-549E2CDF625B}" destId="{1B96B630-2CBD-42CF-804D-761376F70073}" srcOrd="1" destOrd="0" presId="urn:microsoft.com/office/officeart/2005/8/layout/lProcess2"/>
    <dgm:cxn modelId="{BCD045EE-BACC-4D61-AE30-1EFF6A703869}" srcId="{76C99F00-4EAA-4034-80EC-2005CB098C6A}" destId="{56230F69-0B1C-4953-82DB-CE8EA27E695D}" srcOrd="0" destOrd="0" parTransId="{C2DC2FEC-D697-4C1B-BCE2-3F0B31AA6B4B}" sibTransId="{BB49B8B4-1EAB-4581-A0D4-9DA472782D8C}"/>
    <dgm:cxn modelId="{1521D7C3-AB2A-4A85-AF91-50FA3626AA54}" type="presOf" srcId="{4FBF6E65-540D-4F7B-B0E6-C021D9AE0284}" destId="{EAA65A93-2F2D-4D11-83A7-044F22E5C13F}" srcOrd="0" destOrd="0" presId="urn:microsoft.com/office/officeart/2005/8/layout/lProcess2"/>
    <dgm:cxn modelId="{99740838-4EA4-41D3-8895-1BB915ECC008}" srcId="{3D1FD92C-3F2F-4879-B0CF-2939BFA53EC9}" destId="{0D537A70-8EEE-4504-AA5E-74ED52590143}" srcOrd="1" destOrd="0" parTransId="{03C650A9-1466-4A7A-9B00-8C1016A9553B}" sibTransId="{A0F2B7B3-3C4F-4D3E-AA03-7ABC643A2226}"/>
    <dgm:cxn modelId="{02411D70-CBC0-4FFF-9616-2955B4CB1857}" type="presOf" srcId="{0D537A70-8EEE-4504-AA5E-74ED52590143}" destId="{EA096217-A2CE-4DF1-81CA-B2235EB3C354}" srcOrd="0" destOrd="0" presId="urn:microsoft.com/office/officeart/2005/8/layout/lProcess2"/>
    <dgm:cxn modelId="{FF378753-B60C-4905-903A-38E7E54CAF05}" srcId="{558AB421-441D-4CBD-9C6D-549E2CDF625B}" destId="{6265D03D-535B-4E35-934A-4BD33E9C22C9}" srcOrd="0" destOrd="0" parTransId="{E9AEE1A1-6844-4166-968A-F52D54ABFAFD}" sibTransId="{F4C6CCDF-742F-4E62-B370-FAFB3B246C1B}"/>
    <dgm:cxn modelId="{14C0B408-F5E8-4505-AED5-F39AEFADB25A}" srcId="{5054599B-C34F-4177-9543-EE3EDD747B99}" destId="{76CD5EFA-E5CB-4F53-9FC0-CC2954897C99}" srcOrd="0" destOrd="0" parTransId="{7CAC949A-4CA4-4E07-B47D-06A68ED40A92}" sibTransId="{6920549B-850A-4E9E-B198-B91940A28EAD}"/>
    <dgm:cxn modelId="{148350A2-F987-4450-8E23-17E23E427EF9}" type="presOf" srcId="{76CD5EFA-E5CB-4F53-9FC0-CC2954897C99}" destId="{8086C5F2-8E3A-4A19-83C1-FD858D439B71}" srcOrd="0" destOrd="0" presId="urn:microsoft.com/office/officeart/2005/8/layout/lProcess2"/>
    <dgm:cxn modelId="{FFE893B1-EFF8-440E-854A-D17E5A207DC2}" type="presOf" srcId="{CE48E980-D786-4358-B9EE-688AC2806E77}" destId="{5F8B052E-F9A2-4C2F-BA4C-C34DA074E874}" srcOrd="0" destOrd="0" presId="urn:microsoft.com/office/officeart/2005/8/layout/lProcess2"/>
    <dgm:cxn modelId="{ED9F650D-D89A-4F82-9374-7358F3B5BB45}" srcId="{76C99F00-4EAA-4034-80EC-2005CB098C6A}" destId="{4FBF6E65-540D-4F7B-B0E6-C021D9AE0284}" srcOrd="1" destOrd="0" parTransId="{95B8595F-7CFE-452F-B683-7C3CBB20F892}" sibTransId="{294E92DC-D0D5-4601-B13F-EFA7D49904D3}"/>
    <dgm:cxn modelId="{57ED850B-0EFD-4724-AA40-32C82F909DC3}" type="presOf" srcId="{558AB421-441D-4CBD-9C6D-549E2CDF625B}" destId="{AF5C655E-84CA-4AE0-803B-875FDA02AE1C}" srcOrd="0" destOrd="0" presId="urn:microsoft.com/office/officeart/2005/8/layout/lProcess2"/>
    <dgm:cxn modelId="{97C820BA-604F-49EA-A233-C91E24FF4519}" type="presOf" srcId="{3D1FD92C-3F2F-4879-B0CF-2939BFA53EC9}" destId="{51B98D34-3448-43B8-BBCE-71A2AFEC55B8}" srcOrd="1" destOrd="0" presId="urn:microsoft.com/office/officeart/2005/8/layout/lProcess2"/>
    <dgm:cxn modelId="{E96F711C-3B07-4EB3-BE02-EFFD90990285}" srcId="{77086E8F-476F-4848-B5CD-801765F16C6A}" destId="{558AB421-441D-4CBD-9C6D-549E2CDF625B}" srcOrd="1" destOrd="0" parTransId="{1B7472AC-463B-4CE0-A667-E099A9D52D45}" sibTransId="{B69B28BA-3995-49D3-98DD-621FF163B7DC}"/>
    <dgm:cxn modelId="{19068FB8-9BE1-4E69-AD9C-D5B5AEAFBA4D}" type="presOf" srcId="{3D1FD92C-3F2F-4879-B0CF-2939BFA53EC9}" destId="{32C1278F-2265-4D2D-9739-6E1642C99631}" srcOrd="0" destOrd="0" presId="urn:microsoft.com/office/officeart/2005/8/layout/lProcess2"/>
    <dgm:cxn modelId="{724910D7-D410-4F01-B19E-F62AB919134F}" type="presOf" srcId="{5054599B-C34F-4177-9543-EE3EDD747B99}" destId="{CFC6B718-60DD-4581-83FB-2B282C8DE493}" srcOrd="1" destOrd="0" presId="urn:microsoft.com/office/officeart/2005/8/layout/lProcess2"/>
    <dgm:cxn modelId="{6CF5C005-FD27-4C92-A2CB-D38D9D036DEF}" type="presOf" srcId="{300902D2-5938-4B41-A2FA-61BB20C34D15}" destId="{66E79876-08B9-4208-A513-6BA9DFC48F89}" srcOrd="0" destOrd="0" presId="urn:microsoft.com/office/officeart/2005/8/layout/lProcess2"/>
    <dgm:cxn modelId="{939EFB0C-DBA3-4119-8762-350CC69911F2}" type="presOf" srcId="{77086E8F-476F-4848-B5CD-801765F16C6A}" destId="{A8C14AD6-7A78-41B4-A61F-C1694F1AFE94}" srcOrd="0" destOrd="0" presId="urn:microsoft.com/office/officeart/2005/8/layout/lProcess2"/>
    <dgm:cxn modelId="{87A83FC8-481D-4BC4-9D59-6702EAFFDB13}" type="presParOf" srcId="{A8C14AD6-7A78-41B4-A61F-C1694F1AFE94}" destId="{CB092D94-AF2C-4174-998A-8D8D0DA37AD6}" srcOrd="0" destOrd="0" presId="urn:microsoft.com/office/officeart/2005/8/layout/lProcess2"/>
    <dgm:cxn modelId="{666E94B1-C888-465C-A6B3-E76CC9EF9640}" type="presParOf" srcId="{CB092D94-AF2C-4174-998A-8D8D0DA37AD6}" destId="{CCF22C5F-2F4C-4BBC-9FF0-5D56C3FC3226}" srcOrd="0" destOrd="0" presId="urn:microsoft.com/office/officeart/2005/8/layout/lProcess2"/>
    <dgm:cxn modelId="{2A1529DA-2423-4A3C-91B5-2CDB97732753}" type="presParOf" srcId="{CB092D94-AF2C-4174-998A-8D8D0DA37AD6}" destId="{3FA60C1E-7958-42AA-A345-37E60B7D3FFB}" srcOrd="1" destOrd="0" presId="urn:microsoft.com/office/officeart/2005/8/layout/lProcess2"/>
    <dgm:cxn modelId="{1777B36C-9668-4A97-AEB0-E4E9EABCFCA2}" type="presParOf" srcId="{CB092D94-AF2C-4174-998A-8D8D0DA37AD6}" destId="{5BF70219-5A0A-4C80-83CE-E827530E1A54}" srcOrd="2" destOrd="0" presId="urn:microsoft.com/office/officeart/2005/8/layout/lProcess2"/>
    <dgm:cxn modelId="{32B4374C-6641-4ED8-BEF8-D92BED2E628D}" type="presParOf" srcId="{5BF70219-5A0A-4C80-83CE-E827530E1A54}" destId="{D6283516-2810-4330-9D64-0FA963A0EB7F}" srcOrd="0" destOrd="0" presId="urn:microsoft.com/office/officeart/2005/8/layout/lProcess2"/>
    <dgm:cxn modelId="{881762B3-BE1B-4C08-85D7-31CE86C3E2AC}" type="presParOf" srcId="{D6283516-2810-4330-9D64-0FA963A0EB7F}" destId="{C82D6757-9ADC-4822-A236-7AB2046F3DBE}" srcOrd="0" destOrd="0" presId="urn:microsoft.com/office/officeart/2005/8/layout/lProcess2"/>
    <dgm:cxn modelId="{04D82548-FB1D-4167-9D01-6376E7534F4C}" type="presParOf" srcId="{D6283516-2810-4330-9D64-0FA963A0EB7F}" destId="{A0A574BA-AE5C-4CF2-AF59-3B1BB43ECE84}" srcOrd="1" destOrd="0" presId="urn:microsoft.com/office/officeart/2005/8/layout/lProcess2"/>
    <dgm:cxn modelId="{E9446BBC-4F84-4E07-A259-B014E23E305D}" type="presParOf" srcId="{D6283516-2810-4330-9D64-0FA963A0EB7F}" destId="{EAA65A93-2F2D-4D11-83A7-044F22E5C13F}" srcOrd="2" destOrd="0" presId="urn:microsoft.com/office/officeart/2005/8/layout/lProcess2"/>
    <dgm:cxn modelId="{8BE31874-876F-498C-8871-58384872F90F}" type="presParOf" srcId="{A8C14AD6-7A78-41B4-A61F-C1694F1AFE94}" destId="{E8DD0232-4D70-48E4-8C38-CA4774AEC682}" srcOrd="1" destOrd="0" presId="urn:microsoft.com/office/officeart/2005/8/layout/lProcess2"/>
    <dgm:cxn modelId="{8306A0D1-3D90-406C-B41F-E299B3E537BE}" type="presParOf" srcId="{A8C14AD6-7A78-41B4-A61F-C1694F1AFE94}" destId="{BCC853A5-9C06-4823-A515-039CBA2BF8E8}" srcOrd="2" destOrd="0" presId="urn:microsoft.com/office/officeart/2005/8/layout/lProcess2"/>
    <dgm:cxn modelId="{213EED21-716A-4426-8038-A682C188255B}" type="presParOf" srcId="{BCC853A5-9C06-4823-A515-039CBA2BF8E8}" destId="{AF5C655E-84CA-4AE0-803B-875FDA02AE1C}" srcOrd="0" destOrd="0" presId="urn:microsoft.com/office/officeart/2005/8/layout/lProcess2"/>
    <dgm:cxn modelId="{8BF746E7-C3A1-4408-A265-EBEAB9AF8D9A}" type="presParOf" srcId="{BCC853A5-9C06-4823-A515-039CBA2BF8E8}" destId="{1B96B630-2CBD-42CF-804D-761376F70073}" srcOrd="1" destOrd="0" presId="urn:microsoft.com/office/officeart/2005/8/layout/lProcess2"/>
    <dgm:cxn modelId="{6340C0D7-587B-4F8D-BA83-4865EE078CFF}" type="presParOf" srcId="{BCC853A5-9C06-4823-A515-039CBA2BF8E8}" destId="{14215480-7234-4E9C-96D1-8C2633512548}" srcOrd="2" destOrd="0" presId="urn:microsoft.com/office/officeart/2005/8/layout/lProcess2"/>
    <dgm:cxn modelId="{F98C9D34-08E6-4BA3-839B-F2D4B5EFB074}" type="presParOf" srcId="{14215480-7234-4E9C-96D1-8C2633512548}" destId="{BC9562FF-4F70-4D5C-9C35-300C8649F29B}" srcOrd="0" destOrd="0" presId="urn:microsoft.com/office/officeart/2005/8/layout/lProcess2"/>
    <dgm:cxn modelId="{99EDA0BF-D5DA-472E-8742-DB7C9DD8BAD6}" type="presParOf" srcId="{BC9562FF-4F70-4D5C-9C35-300C8649F29B}" destId="{17B500FC-8F3A-403C-B547-48F5FC17EEFF}" srcOrd="0" destOrd="0" presId="urn:microsoft.com/office/officeart/2005/8/layout/lProcess2"/>
    <dgm:cxn modelId="{2331F670-40C2-4DB0-888B-FC9FA0B2E810}" type="presParOf" srcId="{BC9562FF-4F70-4D5C-9C35-300C8649F29B}" destId="{07F6C70A-55CC-493A-85AA-E859B7CB3A26}" srcOrd="1" destOrd="0" presId="urn:microsoft.com/office/officeart/2005/8/layout/lProcess2"/>
    <dgm:cxn modelId="{22F5C75F-73FD-4D8E-8E36-77DB3E177050}" type="presParOf" srcId="{BC9562FF-4F70-4D5C-9C35-300C8649F29B}" destId="{0610456B-A976-42FD-9A2F-B97AFCC98971}" srcOrd="2" destOrd="0" presId="urn:microsoft.com/office/officeart/2005/8/layout/lProcess2"/>
    <dgm:cxn modelId="{1ACE1B3F-9826-42B9-AA1A-EB2B5D17D859}" type="presParOf" srcId="{A8C14AD6-7A78-41B4-A61F-C1694F1AFE94}" destId="{9F1CAB80-A3DF-42FA-908A-A44FC44DD067}" srcOrd="3" destOrd="0" presId="urn:microsoft.com/office/officeart/2005/8/layout/lProcess2"/>
    <dgm:cxn modelId="{72BB69C0-699D-4664-8F5C-4812386C5BB0}" type="presParOf" srcId="{A8C14AD6-7A78-41B4-A61F-C1694F1AFE94}" destId="{0A72A54F-D974-41C7-9CCA-F0FC9815E009}" srcOrd="4" destOrd="0" presId="urn:microsoft.com/office/officeart/2005/8/layout/lProcess2"/>
    <dgm:cxn modelId="{BBCBDA00-2922-415E-8F98-C72E777359DF}" type="presParOf" srcId="{0A72A54F-D974-41C7-9CCA-F0FC9815E009}" destId="{EF0F4D84-27C4-498C-9FF4-A8E00E1E3065}" srcOrd="0" destOrd="0" presId="urn:microsoft.com/office/officeart/2005/8/layout/lProcess2"/>
    <dgm:cxn modelId="{0523ECAB-3485-4133-A1CC-2EC9012EDCE7}" type="presParOf" srcId="{0A72A54F-D974-41C7-9CCA-F0FC9815E009}" destId="{CFC6B718-60DD-4581-83FB-2B282C8DE493}" srcOrd="1" destOrd="0" presId="urn:microsoft.com/office/officeart/2005/8/layout/lProcess2"/>
    <dgm:cxn modelId="{92487198-E8F4-4B03-ACDF-04AAAE0518DC}" type="presParOf" srcId="{0A72A54F-D974-41C7-9CCA-F0FC9815E009}" destId="{621408E7-3420-4322-9C1D-E620D03E9AC2}" srcOrd="2" destOrd="0" presId="urn:microsoft.com/office/officeart/2005/8/layout/lProcess2"/>
    <dgm:cxn modelId="{717F309F-165E-4F3C-8D54-9DDCD40CA784}" type="presParOf" srcId="{621408E7-3420-4322-9C1D-E620D03E9AC2}" destId="{FA018027-626B-448A-86D2-8FC016B13A78}" srcOrd="0" destOrd="0" presId="urn:microsoft.com/office/officeart/2005/8/layout/lProcess2"/>
    <dgm:cxn modelId="{174631E6-CA34-4908-A49A-A41BFED1F286}" type="presParOf" srcId="{FA018027-626B-448A-86D2-8FC016B13A78}" destId="{8086C5F2-8E3A-4A19-83C1-FD858D439B71}" srcOrd="0" destOrd="0" presId="urn:microsoft.com/office/officeart/2005/8/layout/lProcess2"/>
    <dgm:cxn modelId="{2238D723-5DA3-44DE-AAC9-01289D7CA88F}" type="presParOf" srcId="{FA018027-626B-448A-86D2-8FC016B13A78}" destId="{95B51DC9-63E9-401E-AFCD-8C2B4014B19C}" srcOrd="1" destOrd="0" presId="urn:microsoft.com/office/officeart/2005/8/layout/lProcess2"/>
    <dgm:cxn modelId="{EDBFA9E7-06A6-40E6-84CF-2834C27A875F}" type="presParOf" srcId="{FA018027-626B-448A-86D2-8FC016B13A78}" destId="{66E79876-08B9-4208-A513-6BA9DFC48F89}" srcOrd="2" destOrd="0" presId="urn:microsoft.com/office/officeart/2005/8/layout/lProcess2"/>
    <dgm:cxn modelId="{EB96963A-1DFD-4057-B1CE-81253CB13320}" type="presParOf" srcId="{A8C14AD6-7A78-41B4-A61F-C1694F1AFE94}" destId="{3501B41C-A500-4F0C-B842-3C4606F1D804}" srcOrd="5" destOrd="0" presId="urn:microsoft.com/office/officeart/2005/8/layout/lProcess2"/>
    <dgm:cxn modelId="{F576CE0E-693A-464A-9FF2-FAA4D55A188F}" type="presParOf" srcId="{A8C14AD6-7A78-41B4-A61F-C1694F1AFE94}" destId="{9C1F79BD-04A9-4B0A-9987-A376CC259B2A}" srcOrd="6" destOrd="0" presId="urn:microsoft.com/office/officeart/2005/8/layout/lProcess2"/>
    <dgm:cxn modelId="{AB2C3313-B2B5-4C60-B70A-61CCBBEEB31A}" type="presParOf" srcId="{9C1F79BD-04A9-4B0A-9987-A376CC259B2A}" destId="{32C1278F-2265-4D2D-9739-6E1642C99631}" srcOrd="0" destOrd="0" presId="urn:microsoft.com/office/officeart/2005/8/layout/lProcess2"/>
    <dgm:cxn modelId="{786D2351-533A-4CA6-9291-2C54EBF0ECF7}" type="presParOf" srcId="{9C1F79BD-04A9-4B0A-9987-A376CC259B2A}" destId="{51B98D34-3448-43B8-BBCE-71A2AFEC55B8}" srcOrd="1" destOrd="0" presId="urn:microsoft.com/office/officeart/2005/8/layout/lProcess2"/>
    <dgm:cxn modelId="{FB554897-7722-4C75-B96D-676B347256F7}" type="presParOf" srcId="{9C1F79BD-04A9-4B0A-9987-A376CC259B2A}" destId="{A0FBC93F-B013-43AD-AB98-F60E4AF7FDFC}" srcOrd="2" destOrd="0" presId="urn:microsoft.com/office/officeart/2005/8/layout/lProcess2"/>
    <dgm:cxn modelId="{4CB872A3-6F60-44C8-AD58-03CA6A345374}" type="presParOf" srcId="{A0FBC93F-B013-43AD-AB98-F60E4AF7FDFC}" destId="{803EA9EA-512A-40D2-A9D8-750B86DA9864}" srcOrd="0" destOrd="0" presId="urn:microsoft.com/office/officeart/2005/8/layout/lProcess2"/>
    <dgm:cxn modelId="{7719F9C9-909E-43D6-8A8A-6251A04828F2}" type="presParOf" srcId="{803EA9EA-512A-40D2-A9D8-750B86DA9864}" destId="{5F8B052E-F9A2-4C2F-BA4C-C34DA074E874}" srcOrd="0" destOrd="0" presId="urn:microsoft.com/office/officeart/2005/8/layout/lProcess2"/>
    <dgm:cxn modelId="{21A358DD-804B-4207-956B-5D7CAB171F41}" type="presParOf" srcId="{803EA9EA-512A-40D2-A9D8-750B86DA9864}" destId="{1E311C41-CE38-4FFA-8D2A-00D544ADC8EB}" srcOrd="1" destOrd="0" presId="urn:microsoft.com/office/officeart/2005/8/layout/lProcess2"/>
    <dgm:cxn modelId="{93F64B43-C5A2-4A08-8FA3-A9E7E02A3E1C}" type="presParOf" srcId="{803EA9EA-512A-40D2-A9D8-750B86DA9864}" destId="{EA096217-A2CE-4DF1-81CA-B2235EB3C354}"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5C655E-84CA-4AE0-803B-875FDA02AE1C}">
      <dsp:nvSpPr>
        <dsp:cNvPr id="0" name=""/>
        <dsp:cNvSpPr/>
      </dsp:nvSpPr>
      <dsp:spPr>
        <a:xfrm>
          <a:off x="992" y="0"/>
          <a:ext cx="2579687" cy="5123921"/>
        </a:xfrm>
        <a:prstGeom prst="roundRect">
          <a:avLst>
            <a:gd name="adj" fmla="val 10000"/>
          </a:avLst>
        </a:prstGeom>
        <a:solidFill>
          <a:srgbClr val="92D050"/>
        </a:solidFill>
        <a:ln>
          <a:noFill/>
        </a:ln>
        <a:effectLst/>
      </dsp:spPr>
      <dsp:style>
        <a:lnRef idx="0">
          <a:scrgbClr r="0" g="0" b="0"/>
        </a:lnRef>
        <a:fillRef idx="1">
          <a:scrgbClr r="0" g="0" b="0"/>
        </a:fillRef>
        <a:effectRef idx="0">
          <a:scrgbClr r="0" g="0" b="0"/>
        </a:effectRef>
        <a:fontRef idx="minor"/>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en-US" sz="4300" kern="1200" dirty="0" smtClean="0"/>
            <a:t>Myanmar</a:t>
          </a:r>
          <a:endParaRPr lang="en-US" sz="4300" kern="1200" dirty="0"/>
        </a:p>
      </dsp:txBody>
      <dsp:txXfrm>
        <a:off x="992" y="0"/>
        <a:ext cx="2579687" cy="1537176"/>
      </dsp:txXfrm>
    </dsp:sp>
    <dsp:sp modelId="{17B500FC-8F3A-403C-B547-48F5FC17EEFF}">
      <dsp:nvSpPr>
        <dsp:cNvPr id="0" name=""/>
        <dsp:cNvSpPr/>
      </dsp:nvSpPr>
      <dsp:spPr>
        <a:xfrm>
          <a:off x="258960" y="1538677"/>
          <a:ext cx="2063749" cy="1544932"/>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860" tIns="112395" rIns="149860" bIns="112395" numCol="1" spcCol="1270" anchor="ctr" anchorCtr="0">
          <a:noAutofit/>
        </a:bodyPr>
        <a:lstStyle/>
        <a:p>
          <a:pPr lvl="0" algn="ctr" defTabSz="2622550">
            <a:lnSpc>
              <a:spcPct val="90000"/>
            </a:lnSpc>
            <a:spcBef>
              <a:spcPct val="0"/>
            </a:spcBef>
            <a:spcAft>
              <a:spcPct val="35000"/>
            </a:spcAft>
          </a:pPr>
          <a:r>
            <a:rPr lang="en-US" sz="5900" kern="1200" dirty="0" smtClean="0"/>
            <a:t>23%</a:t>
          </a:r>
          <a:endParaRPr lang="en-US" sz="5900" kern="1200" dirty="0"/>
        </a:p>
      </dsp:txBody>
      <dsp:txXfrm>
        <a:off x="304210" y="1583927"/>
        <a:ext cx="1973249" cy="1454432"/>
      </dsp:txXfrm>
    </dsp:sp>
    <dsp:sp modelId="{0610456B-A976-42FD-9A2F-B97AFCC98971}">
      <dsp:nvSpPr>
        <dsp:cNvPr id="0" name=""/>
        <dsp:cNvSpPr/>
      </dsp:nvSpPr>
      <dsp:spPr>
        <a:xfrm>
          <a:off x="258960" y="3321291"/>
          <a:ext cx="2063749" cy="1544932"/>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860" tIns="112395" rIns="149860" bIns="112395" numCol="1" spcCol="1270" anchor="ctr" anchorCtr="0">
          <a:noAutofit/>
        </a:bodyPr>
        <a:lstStyle/>
        <a:p>
          <a:pPr lvl="0" algn="ctr" defTabSz="2622550">
            <a:lnSpc>
              <a:spcPct val="90000"/>
            </a:lnSpc>
            <a:spcBef>
              <a:spcPct val="0"/>
            </a:spcBef>
            <a:spcAft>
              <a:spcPct val="35000"/>
            </a:spcAft>
          </a:pPr>
          <a:r>
            <a:rPr lang="en-US" sz="5900" kern="1200" dirty="0" smtClean="0"/>
            <a:t>47%</a:t>
          </a:r>
          <a:endParaRPr lang="en-US" sz="5900" kern="1200" dirty="0"/>
        </a:p>
      </dsp:txBody>
      <dsp:txXfrm>
        <a:off x="304210" y="3366541"/>
        <a:ext cx="1973249" cy="1454432"/>
      </dsp:txXfrm>
    </dsp:sp>
    <dsp:sp modelId="{EF0F4D84-27C4-498C-9FF4-A8E00E1E3065}">
      <dsp:nvSpPr>
        <dsp:cNvPr id="0" name=""/>
        <dsp:cNvSpPr/>
      </dsp:nvSpPr>
      <dsp:spPr>
        <a:xfrm>
          <a:off x="2774156" y="0"/>
          <a:ext cx="2579687" cy="5123921"/>
        </a:xfrm>
        <a:prstGeom prst="roundRect">
          <a:avLst>
            <a:gd name="adj" fmla="val 10000"/>
          </a:avLst>
        </a:prstGeom>
        <a:solidFill>
          <a:srgbClr val="92D050"/>
        </a:solidFill>
        <a:ln>
          <a:noFill/>
        </a:ln>
        <a:effectLst/>
      </dsp:spPr>
      <dsp:style>
        <a:lnRef idx="0">
          <a:scrgbClr r="0" g="0" b="0"/>
        </a:lnRef>
        <a:fillRef idx="1">
          <a:scrgbClr r="0" g="0" b="0"/>
        </a:fillRef>
        <a:effectRef idx="0">
          <a:scrgbClr r="0" g="0" b="0"/>
        </a:effectRef>
        <a:fontRef idx="minor"/>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en-US" sz="4300" kern="1200" dirty="0" smtClean="0"/>
            <a:t>Bhutan</a:t>
          </a:r>
          <a:endParaRPr lang="en-US" sz="4300" kern="1200" dirty="0"/>
        </a:p>
      </dsp:txBody>
      <dsp:txXfrm>
        <a:off x="2774156" y="0"/>
        <a:ext cx="2579687" cy="1537176"/>
      </dsp:txXfrm>
    </dsp:sp>
    <dsp:sp modelId="{8086C5F2-8E3A-4A19-83C1-FD858D439B71}">
      <dsp:nvSpPr>
        <dsp:cNvPr id="0" name=""/>
        <dsp:cNvSpPr/>
      </dsp:nvSpPr>
      <dsp:spPr>
        <a:xfrm>
          <a:off x="3032125" y="1538677"/>
          <a:ext cx="2063749" cy="1544932"/>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860" tIns="112395" rIns="149860" bIns="112395" numCol="1" spcCol="1270" anchor="ctr" anchorCtr="0">
          <a:noAutofit/>
        </a:bodyPr>
        <a:lstStyle/>
        <a:p>
          <a:pPr lvl="0" algn="ctr" defTabSz="2622550">
            <a:lnSpc>
              <a:spcPct val="90000"/>
            </a:lnSpc>
            <a:spcBef>
              <a:spcPct val="0"/>
            </a:spcBef>
            <a:spcAft>
              <a:spcPct val="35000"/>
            </a:spcAft>
          </a:pPr>
          <a:r>
            <a:rPr lang="en-US" sz="5900" kern="1200" dirty="0" smtClean="0"/>
            <a:t>8%</a:t>
          </a:r>
          <a:endParaRPr lang="en-US" sz="5900" kern="1200" dirty="0"/>
        </a:p>
      </dsp:txBody>
      <dsp:txXfrm>
        <a:off x="3077375" y="1583927"/>
        <a:ext cx="1973249" cy="1454432"/>
      </dsp:txXfrm>
    </dsp:sp>
    <dsp:sp modelId="{66E79876-08B9-4208-A513-6BA9DFC48F89}">
      <dsp:nvSpPr>
        <dsp:cNvPr id="0" name=""/>
        <dsp:cNvSpPr/>
      </dsp:nvSpPr>
      <dsp:spPr>
        <a:xfrm>
          <a:off x="3032125" y="3321291"/>
          <a:ext cx="2063749" cy="1544932"/>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860" tIns="112395" rIns="149860" bIns="112395" numCol="1" spcCol="1270" anchor="ctr" anchorCtr="0">
          <a:noAutofit/>
        </a:bodyPr>
        <a:lstStyle/>
        <a:p>
          <a:pPr lvl="0" algn="ctr" defTabSz="2622550">
            <a:lnSpc>
              <a:spcPct val="90000"/>
            </a:lnSpc>
            <a:spcBef>
              <a:spcPct val="0"/>
            </a:spcBef>
            <a:spcAft>
              <a:spcPct val="35000"/>
            </a:spcAft>
          </a:pPr>
          <a:r>
            <a:rPr lang="en-US" sz="5900" kern="1200" dirty="0" smtClean="0"/>
            <a:t>47%</a:t>
          </a:r>
          <a:endParaRPr lang="en-US" sz="5900" kern="1200" dirty="0"/>
        </a:p>
      </dsp:txBody>
      <dsp:txXfrm>
        <a:off x="3077375" y="3366541"/>
        <a:ext cx="1973249" cy="1454432"/>
      </dsp:txXfrm>
    </dsp:sp>
    <dsp:sp modelId="{32C1278F-2265-4D2D-9739-6E1642C99631}">
      <dsp:nvSpPr>
        <dsp:cNvPr id="0" name=""/>
        <dsp:cNvSpPr/>
      </dsp:nvSpPr>
      <dsp:spPr>
        <a:xfrm>
          <a:off x="5547320" y="0"/>
          <a:ext cx="2579687" cy="5123921"/>
        </a:xfrm>
        <a:prstGeom prst="roundRect">
          <a:avLst>
            <a:gd name="adj" fmla="val 10000"/>
          </a:avLst>
        </a:prstGeom>
        <a:solidFill>
          <a:srgbClr val="00B050"/>
        </a:solidFill>
        <a:ln>
          <a:noFill/>
        </a:ln>
        <a:effectLst/>
      </dsp:spPr>
      <dsp:style>
        <a:lnRef idx="0">
          <a:scrgbClr r="0" g="0" b="0"/>
        </a:lnRef>
        <a:fillRef idx="1">
          <a:scrgbClr r="0" g="0" b="0"/>
        </a:fillRef>
        <a:effectRef idx="0">
          <a:scrgbClr r="0" g="0" b="0"/>
        </a:effectRef>
        <a:fontRef idx="minor"/>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en-US" sz="4300" kern="1200" dirty="0" smtClean="0"/>
            <a:t>Arabic speaking</a:t>
          </a:r>
          <a:endParaRPr lang="en-US" sz="4300" kern="1200" dirty="0"/>
        </a:p>
      </dsp:txBody>
      <dsp:txXfrm>
        <a:off x="5547320" y="0"/>
        <a:ext cx="2579687" cy="1537176"/>
      </dsp:txXfrm>
    </dsp:sp>
    <dsp:sp modelId="{5F8B052E-F9A2-4C2F-BA4C-C34DA074E874}">
      <dsp:nvSpPr>
        <dsp:cNvPr id="0" name=""/>
        <dsp:cNvSpPr/>
      </dsp:nvSpPr>
      <dsp:spPr>
        <a:xfrm>
          <a:off x="5805289" y="1538677"/>
          <a:ext cx="2063749" cy="1544932"/>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860" tIns="112395" rIns="149860" bIns="112395" numCol="1" spcCol="1270" anchor="ctr" anchorCtr="0">
          <a:noAutofit/>
        </a:bodyPr>
        <a:lstStyle/>
        <a:p>
          <a:pPr lvl="0" algn="ctr" defTabSz="2622550">
            <a:lnSpc>
              <a:spcPct val="90000"/>
            </a:lnSpc>
            <a:spcBef>
              <a:spcPct val="0"/>
            </a:spcBef>
            <a:spcAft>
              <a:spcPct val="35000"/>
            </a:spcAft>
          </a:pPr>
          <a:r>
            <a:rPr lang="en-US" sz="5900" kern="1200" dirty="0" smtClean="0"/>
            <a:t>49%</a:t>
          </a:r>
          <a:endParaRPr lang="en-US" sz="5900" kern="1200" dirty="0"/>
        </a:p>
      </dsp:txBody>
      <dsp:txXfrm>
        <a:off x="5850539" y="1583927"/>
        <a:ext cx="1973249" cy="1454432"/>
      </dsp:txXfrm>
    </dsp:sp>
    <dsp:sp modelId="{EA096217-A2CE-4DF1-81CA-B2235EB3C354}">
      <dsp:nvSpPr>
        <dsp:cNvPr id="0" name=""/>
        <dsp:cNvSpPr/>
      </dsp:nvSpPr>
      <dsp:spPr>
        <a:xfrm>
          <a:off x="5805289" y="3321291"/>
          <a:ext cx="2063749" cy="1544932"/>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860" tIns="112395" rIns="149860" bIns="112395" numCol="1" spcCol="1270" anchor="ctr" anchorCtr="0">
          <a:noAutofit/>
        </a:bodyPr>
        <a:lstStyle/>
        <a:p>
          <a:pPr lvl="0" algn="ctr" defTabSz="2622550">
            <a:lnSpc>
              <a:spcPct val="90000"/>
            </a:lnSpc>
            <a:spcBef>
              <a:spcPct val="0"/>
            </a:spcBef>
            <a:spcAft>
              <a:spcPct val="35000"/>
            </a:spcAft>
          </a:pPr>
          <a:r>
            <a:rPr lang="en-US" sz="5900" kern="1200" dirty="0" smtClean="0"/>
            <a:t>47%*</a:t>
          </a:r>
          <a:endParaRPr lang="en-US" sz="5900" kern="1200" dirty="0"/>
        </a:p>
      </dsp:txBody>
      <dsp:txXfrm>
        <a:off x="5850539" y="3366541"/>
        <a:ext cx="1973249" cy="14544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F22C5F-2F4C-4BBC-9FF0-5D56C3FC3226}">
      <dsp:nvSpPr>
        <dsp:cNvPr id="0" name=""/>
        <dsp:cNvSpPr/>
      </dsp:nvSpPr>
      <dsp:spPr>
        <a:xfrm>
          <a:off x="1959" y="0"/>
          <a:ext cx="1922859" cy="5123921"/>
        </a:xfrm>
        <a:prstGeom prst="roundRect">
          <a:avLst>
            <a:gd name="adj" fmla="val 10000"/>
          </a:avLst>
        </a:prstGeom>
        <a:solidFill>
          <a:srgbClr val="92D050"/>
        </a:solidFill>
        <a:ln>
          <a:noFill/>
        </a:ln>
        <a:effectLst/>
      </dsp:spPr>
      <dsp:style>
        <a:lnRef idx="0">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Bhutan</a:t>
          </a:r>
          <a:endParaRPr lang="en-US" sz="3100" kern="1200" dirty="0"/>
        </a:p>
      </dsp:txBody>
      <dsp:txXfrm>
        <a:off x="1959" y="0"/>
        <a:ext cx="1922859" cy="1537176"/>
      </dsp:txXfrm>
    </dsp:sp>
    <dsp:sp modelId="{C82D6757-9ADC-4822-A236-7AB2046F3DBE}">
      <dsp:nvSpPr>
        <dsp:cNvPr id="0" name=""/>
        <dsp:cNvSpPr/>
      </dsp:nvSpPr>
      <dsp:spPr>
        <a:xfrm>
          <a:off x="194245" y="1538677"/>
          <a:ext cx="1538287" cy="1544932"/>
        </a:xfrm>
        <a:prstGeom prst="roundRect">
          <a:avLst>
            <a:gd name="adj" fmla="val 10000"/>
          </a:avLst>
        </a:prstGeom>
        <a:solidFill>
          <a:schemeClr val="bg1"/>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4620" tIns="100965" rIns="134620" bIns="100965" numCol="1" spcCol="1270" anchor="ctr" anchorCtr="0">
          <a:noAutofit/>
        </a:bodyPr>
        <a:lstStyle/>
        <a:p>
          <a:pPr lvl="0" algn="ctr" defTabSz="2355850">
            <a:lnSpc>
              <a:spcPct val="90000"/>
            </a:lnSpc>
            <a:spcBef>
              <a:spcPct val="0"/>
            </a:spcBef>
            <a:spcAft>
              <a:spcPct val="35000"/>
            </a:spcAft>
          </a:pPr>
          <a:r>
            <a:rPr lang="en-US" sz="5300" kern="1200" dirty="0" smtClean="0"/>
            <a:t>29%</a:t>
          </a:r>
          <a:endParaRPr lang="en-US" sz="5300" kern="1200" dirty="0"/>
        </a:p>
      </dsp:txBody>
      <dsp:txXfrm>
        <a:off x="239300" y="1583732"/>
        <a:ext cx="1448177" cy="1454822"/>
      </dsp:txXfrm>
    </dsp:sp>
    <dsp:sp modelId="{EAA65A93-2F2D-4D11-83A7-044F22E5C13F}">
      <dsp:nvSpPr>
        <dsp:cNvPr id="0" name=""/>
        <dsp:cNvSpPr/>
      </dsp:nvSpPr>
      <dsp:spPr>
        <a:xfrm>
          <a:off x="194245" y="3321291"/>
          <a:ext cx="1538287" cy="1544932"/>
        </a:xfrm>
        <a:prstGeom prst="roundRect">
          <a:avLst>
            <a:gd name="adj" fmla="val 10000"/>
          </a:avLst>
        </a:prstGeom>
        <a:solidFill>
          <a:schemeClr val="bg1"/>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4620" tIns="100965" rIns="134620" bIns="100965" numCol="1" spcCol="1270" anchor="ctr" anchorCtr="0">
          <a:noAutofit/>
        </a:bodyPr>
        <a:lstStyle/>
        <a:p>
          <a:pPr lvl="0" algn="ctr" defTabSz="2355850">
            <a:lnSpc>
              <a:spcPct val="90000"/>
            </a:lnSpc>
            <a:spcBef>
              <a:spcPct val="0"/>
            </a:spcBef>
            <a:spcAft>
              <a:spcPct val="35000"/>
            </a:spcAft>
          </a:pPr>
          <a:r>
            <a:rPr lang="en-US" sz="5300" kern="1200" dirty="0" smtClean="0"/>
            <a:t>66%</a:t>
          </a:r>
          <a:endParaRPr lang="en-US" sz="5300" kern="1200" dirty="0"/>
        </a:p>
      </dsp:txBody>
      <dsp:txXfrm>
        <a:off x="239300" y="3366346"/>
        <a:ext cx="1448177" cy="1454822"/>
      </dsp:txXfrm>
    </dsp:sp>
    <dsp:sp modelId="{AF5C655E-84CA-4AE0-803B-875FDA02AE1C}">
      <dsp:nvSpPr>
        <dsp:cNvPr id="0" name=""/>
        <dsp:cNvSpPr/>
      </dsp:nvSpPr>
      <dsp:spPr>
        <a:xfrm>
          <a:off x="2069033" y="0"/>
          <a:ext cx="1922859" cy="5123921"/>
        </a:xfrm>
        <a:prstGeom prst="roundRect">
          <a:avLst>
            <a:gd name="adj" fmla="val 10000"/>
          </a:avLst>
        </a:prstGeom>
        <a:solidFill>
          <a:srgbClr val="92D050"/>
        </a:solidFill>
        <a:ln>
          <a:noFill/>
        </a:ln>
        <a:effectLst/>
      </dsp:spPr>
      <dsp:style>
        <a:lnRef idx="0">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Central African Region</a:t>
          </a:r>
          <a:endParaRPr lang="en-US" sz="3100" kern="1200" dirty="0"/>
        </a:p>
      </dsp:txBody>
      <dsp:txXfrm>
        <a:off x="2069033" y="0"/>
        <a:ext cx="1922859" cy="1537176"/>
      </dsp:txXfrm>
    </dsp:sp>
    <dsp:sp modelId="{17B500FC-8F3A-403C-B547-48F5FC17EEFF}">
      <dsp:nvSpPr>
        <dsp:cNvPr id="0" name=""/>
        <dsp:cNvSpPr/>
      </dsp:nvSpPr>
      <dsp:spPr>
        <a:xfrm>
          <a:off x="2261319" y="1538677"/>
          <a:ext cx="1538287" cy="1544932"/>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4620" tIns="100965" rIns="134620" bIns="100965" numCol="1" spcCol="1270" anchor="ctr" anchorCtr="0">
          <a:noAutofit/>
        </a:bodyPr>
        <a:lstStyle/>
        <a:p>
          <a:pPr lvl="0" algn="ctr" defTabSz="2355850">
            <a:lnSpc>
              <a:spcPct val="90000"/>
            </a:lnSpc>
            <a:spcBef>
              <a:spcPct val="0"/>
            </a:spcBef>
            <a:spcAft>
              <a:spcPct val="35000"/>
            </a:spcAft>
          </a:pPr>
          <a:r>
            <a:rPr lang="en-US" sz="5300" kern="1200" dirty="0" smtClean="0"/>
            <a:t>11%</a:t>
          </a:r>
          <a:endParaRPr lang="en-US" sz="5300" kern="1200" dirty="0"/>
        </a:p>
      </dsp:txBody>
      <dsp:txXfrm>
        <a:off x="2306374" y="1583732"/>
        <a:ext cx="1448177" cy="1454822"/>
      </dsp:txXfrm>
    </dsp:sp>
    <dsp:sp modelId="{0610456B-A976-42FD-9A2F-B97AFCC98971}">
      <dsp:nvSpPr>
        <dsp:cNvPr id="0" name=""/>
        <dsp:cNvSpPr/>
      </dsp:nvSpPr>
      <dsp:spPr>
        <a:xfrm>
          <a:off x="2261319" y="3321291"/>
          <a:ext cx="1538287" cy="1544932"/>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4620" tIns="100965" rIns="134620" bIns="100965" numCol="1" spcCol="1270" anchor="ctr" anchorCtr="0">
          <a:noAutofit/>
        </a:bodyPr>
        <a:lstStyle/>
        <a:p>
          <a:pPr lvl="0" algn="ctr" defTabSz="2355850">
            <a:lnSpc>
              <a:spcPct val="90000"/>
            </a:lnSpc>
            <a:spcBef>
              <a:spcPct val="0"/>
            </a:spcBef>
            <a:spcAft>
              <a:spcPct val="35000"/>
            </a:spcAft>
          </a:pPr>
          <a:r>
            <a:rPr lang="en-US" sz="5300" kern="1200" dirty="0" smtClean="0"/>
            <a:t>40%</a:t>
          </a:r>
          <a:endParaRPr lang="en-US" sz="5300" kern="1200" dirty="0"/>
        </a:p>
      </dsp:txBody>
      <dsp:txXfrm>
        <a:off x="2306374" y="3366346"/>
        <a:ext cx="1448177" cy="1454822"/>
      </dsp:txXfrm>
    </dsp:sp>
    <dsp:sp modelId="{EF0F4D84-27C4-498C-9FF4-A8E00E1E3065}">
      <dsp:nvSpPr>
        <dsp:cNvPr id="0" name=""/>
        <dsp:cNvSpPr/>
      </dsp:nvSpPr>
      <dsp:spPr>
        <a:xfrm>
          <a:off x="4136107" y="0"/>
          <a:ext cx="1922859" cy="5123921"/>
        </a:xfrm>
        <a:prstGeom prst="roundRect">
          <a:avLst>
            <a:gd name="adj" fmla="val 10000"/>
          </a:avLst>
        </a:prstGeom>
        <a:solidFill>
          <a:srgbClr val="92D050"/>
        </a:solidFill>
        <a:ln>
          <a:noFill/>
        </a:ln>
        <a:effectLst/>
      </dsp:spPr>
      <dsp:style>
        <a:lnRef idx="0">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Somalia</a:t>
          </a:r>
          <a:endParaRPr lang="en-US" sz="3100" kern="1200" dirty="0"/>
        </a:p>
      </dsp:txBody>
      <dsp:txXfrm>
        <a:off x="4136107" y="0"/>
        <a:ext cx="1922859" cy="1537176"/>
      </dsp:txXfrm>
    </dsp:sp>
    <dsp:sp modelId="{8086C5F2-8E3A-4A19-83C1-FD858D439B71}">
      <dsp:nvSpPr>
        <dsp:cNvPr id="0" name=""/>
        <dsp:cNvSpPr/>
      </dsp:nvSpPr>
      <dsp:spPr>
        <a:xfrm>
          <a:off x="4328393" y="1538677"/>
          <a:ext cx="1538287" cy="1544932"/>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4620" tIns="100965" rIns="134620" bIns="100965" numCol="1" spcCol="1270" anchor="ctr" anchorCtr="0">
          <a:noAutofit/>
        </a:bodyPr>
        <a:lstStyle/>
        <a:p>
          <a:pPr lvl="0" algn="ctr" defTabSz="2355850">
            <a:lnSpc>
              <a:spcPct val="90000"/>
            </a:lnSpc>
            <a:spcBef>
              <a:spcPct val="0"/>
            </a:spcBef>
            <a:spcAft>
              <a:spcPct val="35000"/>
            </a:spcAft>
          </a:pPr>
          <a:r>
            <a:rPr lang="en-US" sz="5300" kern="1200" dirty="0" smtClean="0"/>
            <a:t>8%</a:t>
          </a:r>
          <a:endParaRPr lang="en-US" sz="5300" kern="1200" dirty="0"/>
        </a:p>
      </dsp:txBody>
      <dsp:txXfrm>
        <a:off x="4373448" y="1583732"/>
        <a:ext cx="1448177" cy="1454822"/>
      </dsp:txXfrm>
    </dsp:sp>
    <dsp:sp modelId="{66E79876-08B9-4208-A513-6BA9DFC48F89}">
      <dsp:nvSpPr>
        <dsp:cNvPr id="0" name=""/>
        <dsp:cNvSpPr/>
      </dsp:nvSpPr>
      <dsp:spPr>
        <a:xfrm>
          <a:off x="4328393" y="3321291"/>
          <a:ext cx="1538287" cy="1544932"/>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4620" tIns="100965" rIns="134620" bIns="100965" numCol="1" spcCol="1270" anchor="ctr" anchorCtr="0">
          <a:noAutofit/>
        </a:bodyPr>
        <a:lstStyle/>
        <a:p>
          <a:pPr lvl="0" algn="ctr" defTabSz="2355850">
            <a:lnSpc>
              <a:spcPct val="90000"/>
            </a:lnSpc>
            <a:spcBef>
              <a:spcPct val="0"/>
            </a:spcBef>
            <a:spcAft>
              <a:spcPct val="35000"/>
            </a:spcAft>
          </a:pPr>
          <a:r>
            <a:rPr lang="en-US" sz="5300" kern="1200" dirty="0" smtClean="0"/>
            <a:t>67%</a:t>
          </a:r>
          <a:endParaRPr lang="en-US" sz="5300" kern="1200" dirty="0"/>
        </a:p>
      </dsp:txBody>
      <dsp:txXfrm>
        <a:off x="4373448" y="3366346"/>
        <a:ext cx="1448177" cy="1454822"/>
      </dsp:txXfrm>
    </dsp:sp>
    <dsp:sp modelId="{32C1278F-2265-4D2D-9739-6E1642C99631}">
      <dsp:nvSpPr>
        <dsp:cNvPr id="0" name=""/>
        <dsp:cNvSpPr/>
      </dsp:nvSpPr>
      <dsp:spPr>
        <a:xfrm>
          <a:off x="6203181" y="0"/>
          <a:ext cx="1922859" cy="5123921"/>
        </a:xfrm>
        <a:prstGeom prst="roundRect">
          <a:avLst>
            <a:gd name="adj" fmla="val 10000"/>
          </a:avLst>
        </a:prstGeom>
        <a:solidFill>
          <a:srgbClr val="00B050"/>
        </a:solidFill>
        <a:ln>
          <a:noFill/>
        </a:ln>
        <a:effectLst/>
      </dsp:spPr>
      <dsp:style>
        <a:lnRef idx="0">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Arabic speaking</a:t>
          </a:r>
          <a:endParaRPr lang="en-US" sz="3100" kern="1200" dirty="0"/>
        </a:p>
      </dsp:txBody>
      <dsp:txXfrm>
        <a:off x="6203181" y="0"/>
        <a:ext cx="1922859" cy="1537176"/>
      </dsp:txXfrm>
    </dsp:sp>
    <dsp:sp modelId="{5F8B052E-F9A2-4C2F-BA4C-C34DA074E874}">
      <dsp:nvSpPr>
        <dsp:cNvPr id="0" name=""/>
        <dsp:cNvSpPr/>
      </dsp:nvSpPr>
      <dsp:spPr>
        <a:xfrm>
          <a:off x="6395466" y="1538677"/>
          <a:ext cx="1538287" cy="1544932"/>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4620" tIns="100965" rIns="134620" bIns="100965" numCol="1" spcCol="1270" anchor="ctr" anchorCtr="0">
          <a:noAutofit/>
        </a:bodyPr>
        <a:lstStyle/>
        <a:p>
          <a:pPr lvl="0" algn="ctr" defTabSz="2355850">
            <a:lnSpc>
              <a:spcPct val="90000"/>
            </a:lnSpc>
            <a:spcBef>
              <a:spcPct val="0"/>
            </a:spcBef>
            <a:spcAft>
              <a:spcPct val="35000"/>
            </a:spcAft>
          </a:pPr>
          <a:r>
            <a:rPr lang="en-US" sz="5300" kern="1200" dirty="0" smtClean="0"/>
            <a:t>18%</a:t>
          </a:r>
          <a:endParaRPr lang="en-US" sz="5300" kern="1200" dirty="0"/>
        </a:p>
      </dsp:txBody>
      <dsp:txXfrm>
        <a:off x="6440521" y="1583732"/>
        <a:ext cx="1448177" cy="1454822"/>
      </dsp:txXfrm>
    </dsp:sp>
    <dsp:sp modelId="{EA096217-A2CE-4DF1-81CA-B2235EB3C354}">
      <dsp:nvSpPr>
        <dsp:cNvPr id="0" name=""/>
        <dsp:cNvSpPr/>
      </dsp:nvSpPr>
      <dsp:spPr>
        <a:xfrm>
          <a:off x="6395466" y="3321291"/>
          <a:ext cx="1538287" cy="1544932"/>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4620" tIns="100965" rIns="134620" bIns="100965" numCol="1" spcCol="1270" anchor="ctr" anchorCtr="0">
          <a:noAutofit/>
        </a:bodyPr>
        <a:lstStyle/>
        <a:p>
          <a:pPr lvl="0" algn="ctr" defTabSz="2355850">
            <a:lnSpc>
              <a:spcPct val="90000"/>
            </a:lnSpc>
            <a:spcBef>
              <a:spcPct val="0"/>
            </a:spcBef>
            <a:spcAft>
              <a:spcPct val="35000"/>
            </a:spcAft>
          </a:pPr>
          <a:r>
            <a:rPr lang="en-US" sz="5300" kern="1200" dirty="0" smtClean="0"/>
            <a:t>72%</a:t>
          </a:r>
          <a:endParaRPr lang="en-US" sz="5300" kern="1200" dirty="0"/>
        </a:p>
      </dsp:txBody>
      <dsp:txXfrm>
        <a:off x="6440521" y="3366346"/>
        <a:ext cx="1448177" cy="1454822"/>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0.89511</cdr:y>
    </cdr:from>
    <cdr:to>
      <cdr:x>0.76226</cdr:x>
      <cdr:y>0.89511</cdr:y>
    </cdr:to>
    <cdr:cxnSp macro="">
      <cdr:nvCxnSpPr>
        <cdr:cNvPr id="3" name="Straight Connector 2">
          <a:extLst xmlns:a="http://schemas.openxmlformats.org/drawingml/2006/main">
            <a:ext uri="{FF2B5EF4-FFF2-40B4-BE49-F238E27FC236}">
              <a16:creationId xmlns:a16="http://schemas.microsoft.com/office/drawing/2014/main" id="{436A46CB-D6FC-4002-AF52-0151724E46F7}"/>
            </a:ext>
          </a:extLst>
        </cdr:cNvPr>
        <cdr:cNvCxnSpPr/>
      </cdr:nvCxnSpPr>
      <cdr:spPr>
        <a:xfrm xmlns:a="http://schemas.openxmlformats.org/drawingml/2006/main">
          <a:off x="-1259173" y="4006795"/>
          <a:ext cx="9094031" cy="0"/>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CF87E362-2F52-404E-8786-E3BC6042543F}" type="datetimeFigureOut">
              <a:rPr lang="en-US" smtClean="0"/>
              <a:t>10/30/2019</a:t>
            </a:fld>
            <a:endParaRPr lang="en-US"/>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562D957B-20A1-43C7-9587-16C01FD60007}" type="slidenum">
              <a:rPr lang="en-US" smtClean="0"/>
              <a:t>‹#›</a:t>
            </a:fld>
            <a:endParaRPr lang="en-US"/>
          </a:p>
        </p:txBody>
      </p:sp>
    </p:spTree>
    <p:extLst>
      <p:ext uri="{BB962C8B-B14F-4D97-AF65-F5344CB8AC3E}">
        <p14:creationId xmlns:p14="http://schemas.microsoft.com/office/powerpoint/2010/main" val="8115214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CE1D23EF-E3F9-AF4F-B553-EAC3453EDB80}" type="datetimeFigureOut">
              <a:rPr lang="en-US" smtClean="0"/>
              <a:t>10/30/2019</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731FC4CB-3D95-E245-ABFA-3455484C67F2}" type="slidenum">
              <a:rPr lang="en-US" smtClean="0"/>
              <a:t>‹#›</a:t>
            </a:fld>
            <a:endParaRPr lang="en-US"/>
          </a:p>
        </p:txBody>
      </p:sp>
    </p:spTree>
    <p:extLst>
      <p:ext uri="{BB962C8B-B14F-4D97-AF65-F5344CB8AC3E}">
        <p14:creationId xmlns:p14="http://schemas.microsoft.com/office/powerpoint/2010/main" val="1276673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1FC4CB-3D95-E245-ABFA-3455484C67F2}" type="slidenum">
              <a:rPr lang="en-US" smtClean="0"/>
              <a:t>1</a:t>
            </a:fld>
            <a:endParaRPr lang="en-US"/>
          </a:p>
        </p:txBody>
      </p:sp>
    </p:spTree>
    <p:extLst>
      <p:ext uri="{BB962C8B-B14F-4D97-AF65-F5344CB8AC3E}">
        <p14:creationId xmlns:p14="http://schemas.microsoft.com/office/powerpoint/2010/main" val="1540383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1FC4CB-3D95-E245-ABFA-3455484C67F2}" type="slidenum">
              <a:rPr lang="en-US" smtClean="0"/>
              <a:t>16</a:t>
            </a:fld>
            <a:endParaRPr lang="en-US"/>
          </a:p>
        </p:txBody>
      </p:sp>
    </p:spTree>
    <p:extLst>
      <p:ext uri="{BB962C8B-B14F-4D97-AF65-F5344CB8AC3E}">
        <p14:creationId xmlns:p14="http://schemas.microsoft.com/office/powerpoint/2010/main" val="1722264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1FC4CB-3D95-E245-ABFA-3455484C67F2}" type="slidenum">
              <a:rPr lang="en-US" smtClean="0"/>
              <a:t>17</a:t>
            </a:fld>
            <a:endParaRPr lang="en-US"/>
          </a:p>
        </p:txBody>
      </p:sp>
    </p:spTree>
    <p:extLst>
      <p:ext uri="{BB962C8B-B14F-4D97-AF65-F5344CB8AC3E}">
        <p14:creationId xmlns:p14="http://schemas.microsoft.com/office/powerpoint/2010/main" val="300652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7D2F9E-D167-4ED3-83EC-AE46EA34BEC3}" type="slidenum">
              <a:rPr lang="en-US" smtClean="0"/>
              <a:pPr/>
              <a:t>20</a:t>
            </a:fld>
            <a:endParaRPr lang="en-US" dirty="0"/>
          </a:p>
        </p:txBody>
      </p:sp>
    </p:spTree>
    <p:extLst>
      <p:ext uri="{BB962C8B-B14F-4D97-AF65-F5344CB8AC3E}">
        <p14:creationId xmlns:p14="http://schemas.microsoft.com/office/powerpoint/2010/main" val="1820977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endParaRPr lang="en-US" baseline="0" dirty="0"/>
          </a:p>
        </p:txBody>
      </p:sp>
      <p:sp>
        <p:nvSpPr>
          <p:cNvPr id="4" name="Slide Number Placeholder 3"/>
          <p:cNvSpPr>
            <a:spLocks noGrp="1"/>
          </p:cNvSpPr>
          <p:nvPr>
            <p:ph type="sldNum" sz="quarter" idx="10"/>
          </p:nvPr>
        </p:nvSpPr>
        <p:spPr/>
        <p:txBody>
          <a:bodyPr/>
          <a:lstStyle/>
          <a:p>
            <a:fld id="{731FC4CB-3D95-E245-ABFA-3455484C67F2}" type="slidenum">
              <a:rPr lang="en-US" smtClean="0"/>
              <a:t>3</a:t>
            </a:fld>
            <a:endParaRPr lang="en-US"/>
          </a:p>
        </p:txBody>
      </p:sp>
    </p:spTree>
    <p:extLst>
      <p:ext uri="{BB962C8B-B14F-4D97-AF65-F5344CB8AC3E}">
        <p14:creationId xmlns:p14="http://schemas.microsoft.com/office/powerpoint/2010/main" val="471990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1FC4CB-3D95-E245-ABFA-3455484C67F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50626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1FC4CB-3D95-E245-ABFA-3455484C67F2}" type="slidenum">
              <a:rPr lang="en-US" smtClean="0"/>
              <a:t>6</a:t>
            </a:fld>
            <a:endParaRPr lang="en-US"/>
          </a:p>
        </p:txBody>
      </p:sp>
    </p:spTree>
    <p:extLst>
      <p:ext uri="{BB962C8B-B14F-4D97-AF65-F5344CB8AC3E}">
        <p14:creationId xmlns:p14="http://schemas.microsoft.com/office/powerpoint/2010/main" val="2180753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Enrolled people from 21 countries of origin</a:t>
            </a:r>
          </a:p>
          <a:p>
            <a:endParaRPr lang="en-US" dirty="0"/>
          </a:p>
          <a:p>
            <a:r>
              <a:rPr lang="en-US" dirty="0"/>
              <a:t>30 languages (with interpreters)</a:t>
            </a:r>
          </a:p>
          <a:p>
            <a:endParaRPr lang="en-US" dirty="0"/>
          </a:p>
          <a:p>
            <a:r>
              <a:rPr lang="en-US" dirty="0"/>
              <a:t>Top Four Countries of Origin:</a:t>
            </a:r>
          </a:p>
          <a:p>
            <a:endParaRPr lang="en-US" dirty="0"/>
          </a:p>
          <a:p>
            <a:r>
              <a:rPr lang="en-US" dirty="0"/>
              <a:t>Myanmar (ex-Burma)</a:t>
            </a:r>
          </a:p>
          <a:p>
            <a:r>
              <a:rPr lang="en-US" dirty="0"/>
              <a:t>Somalia</a:t>
            </a:r>
          </a:p>
          <a:p>
            <a:r>
              <a:rPr lang="en-US" dirty="0"/>
              <a:t>Bhutan</a:t>
            </a:r>
          </a:p>
          <a:p>
            <a:r>
              <a:rPr lang="en-US" dirty="0"/>
              <a:t>Democratic Republic of the Congo</a:t>
            </a:r>
          </a:p>
          <a:p>
            <a:endParaRPr lang="en-US" dirty="0"/>
          </a:p>
        </p:txBody>
      </p:sp>
      <p:sp>
        <p:nvSpPr>
          <p:cNvPr id="4" name="Slide Number Placeholder 3"/>
          <p:cNvSpPr>
            <a:spLocks noGrp="1"/>
          </p:cNvSpPr>
          <p:nvPr>
            <p:ph type="sldNum" sz="quarter" idx="10"/>
          </p:nvPr>
        </p:nvSpPr>
        <p:spPr/>
        <p:txBody>
          <a:bodyPr/>
          <a:lstStyle/>
          <a:p>
            <a:fld id="{731FC4CB-3D95-E245-ABFA-3455484C67F2}" type="slidenum">
              <a:rPr lang="en-US" smtClean="0"/>
              <a:t>7</a:t>
            </a:fld>
            <a:endParaRPr lang="en-US"/>
          </a:p>
        </p:txBody>
      </p:sp>
    </p:spTree>
    <p:extLst>
      <p:ext uri="{BB962C8B-B14F-4D97-AF65-F5344CB8AC3E}">
        <p14:creationId xmlns:p14="http://schemas.microsoft.com/office/powerpoint/2010/main" val="691877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1FC4CB-3D95-E245-ABFA-3455484C67F2}" type="slidenum">
              <a:rPr lang="en-US" smtClean="0"/>
              <a:t>9</a:t>
            </a:fld>
            <a:endParaRPr lang="en-US"/>
          </a:p>
        </p:txBody>
      </p:sp>
    </p:spTree>
    <p:extLst>
      <p:ext uri="{BB962C8B-B14F-4D97-AF65-F5344CB8AC3E}">
        <p14:creationId xmlns:p14="http://schemas.microsoft.com/office/powerpoint/2010/main" val="202039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1FC4CB-3D95-E245-ABFA-3455484C67F2}" type="slidenum">
              <a:rPr lang="en-US" smtClean="0"/>
              <a:t>10</a:t>
            </a:fld>
            <a:endParaRPr lang="en-US"/>
          </a:p>
        </p:txBody>
      </p:sp>
    </p:spTree>
    <p:extLst>
      <p:ext uri="{BB962C8B-B14F-4D97-AF65-F5344CB8AC3E}">
        <p14:creationId xmlns:p14="http://schemas.microsoft.com/office/powerpoint/2010/main" val="3922744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1FC4CB-3D95-E245-ABFA-3455484C67F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8642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1FC4CB-3D95-E245-ABFA-3455484C67F2}" type="slidenum">
              <a:rPr lang="en-US" smtClean="0"/>
              <a:t>15</a:t>
            </a:fld>
            <a:endParaRPr lang="en-US"/>
          </a:p>
        </p:txBody>
      </p:sp>
    </p:spTree>
    <p:extLst>
      <p:ext uri="{BB962C8B-B14F-4D97-AF65-F5344CB8AC3E}">
        <p14:creationId xmlns:p14="http://schemas.microsoft.com/office/powerpoint/2010/main" val="3947469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untsystem.edu/about-us/branding-communication-guide/brand-identity-communications-guide" TargetMode="Externa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untsystem.edu/about-us/branding-communication-guide/brand-identity-communications-guide" TargetMode="Externa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untsystem.edu/about-us/branding-communication-guide/brand-identity-communications-guide" TargetMode="External"/><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untsystem.edu/about-us/branding-communication-guide/brand-identity-communications-guide" TargetMode="External"/><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untsystem.edu/about-us/branding-communication-guide/brand-identity-communications-guide"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NTHSC Title Slide">
    <p:spTree>
      <p:nvGrpSpPr>
        <p:cNvPr id="1" name=""/>
        <p:cNvGrpSpPr/>
        <p:nvPr/>
      </p:nvGrpSpPr>
      <p:grpSpPr>
        <a:xfrm>
          <a:off x="0" y="0"/>
          <a:ext cx="0" cy="0"/>
          <a:chOff x="0" y="0"/>
          <a:chExt cx="0" cy="0"/>
        </a:xfrm>
      </p:grpSpPr>
      <p:sp>
        <p:nvSpPr>
          <p:cNvPr id="9" name="Rectangle 8"/>
          <p:cNvSpPr/>
          <p:nvPr userDrawn="1"/>
        </p:nvSpPr>
        <p:spPr>
          <a:xfrm>
            <a:off x="0" y="6301409"/>
            <a:ext cx="12192000" cy="556591"/>
          </a:xfrm>
          <a:prstGeom prst="rect">
            <a:avLst/>
          </a:prstGeom>
          <a:solidFill>
            <a:srgbClr val="007B3B"/>
          </a:solidFill>
          <a:ln>
            <a:solidFill>
              <a:srgbClr val="007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217511"/>
            <a:ext cx="12192000" cy="839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14" name="Title 13"/>
          <p:cNvSpPr>
            <a:spLocks noGrp="1"/>
          </p:cNvSpPr>
          <p:nvPr>
            <p:ph type="title"/>
          </p:nvPr>
        </p:nvSpPr>
        <p:spPr>
          <a:xfrm>
            <a:off x="838200" y="2892710"/>
            <a:ext cx="10515600" cy="1325563"/>
          </a:xfrm>
          <a:prstGeom prst="rect">
            <a:avLst/>
          </a:prstGeom>
        </p:spPr>
        <p:txBody>
          <a:bodyPr/>
          <a:lstStyle>
            <a:lvl1pPr algn="ctr">
              <a:defRPr sz="4800" b="1" i="0">
                <a:solidFill>
                  <a:schemeClr val="tx1">
                    <a:lumMod val="50000"/>
                    <a:lumOff val="50000"/>
                  </a:schemeClr>
                </a:solidFill>
                <a:latin typeface="Helvetica" charset="0"/>
                <a:ea typeface="Helvetica" charset="0"/>
                <a:cs typeface="Helvetica" charset="0"/>
              </a:defRPr>
            </a:lvl1pPr>
          </a:lstStyle>
          <a:p>
            <a:r>
              <a:rPr lang="en-US" dirty="0"/>
              <a:t>Click to edit Master 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6269" y="689710"/>
            <a:ext cx="2500367" cy="372971"/>
          </a:xfrm>
          <a:prstGeom prst="rect">
            <a:avLst/>
          </a:prstGeom>
        </p:spPr>
      </p:pic>
    </p:spTree>
    <p:extLst>
      <p:ext uri="{BB962C8B-B14F-4D97-AF65-F5344CB8AC3E}">
        <p14:creationId xmlns:p14="http://schemas.microsoft.com/office/powerpoint/2010/main" val="4221809588"/>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22_Image Layouts">
    <p:spTree>
      <p:nvGrpSpPr>
        <p:cNvPr id="1" name=""/>
        <p:cNvGrpSpPr/>
        <p:nvPr/>
      </p:nvGrpSpPr>
      <p:grpSpPr>
        <a:xfrm>
          <a:off x="0" y="0"/>
          <a:ext cx="0" cy="0"/>
          <a:chOff x="0" y="0"/>
          <a:chExt cx="0" cy="0"/>
        </a:xfrm>
      </p:grpSpPr>
      <p:sp>
        <p:nvSpPr>
          <p:cNvPr id="11" name="Picture Placeholder 20"/>
          <p:cNvSpPr>
            <a:spLocks noGrp="1"/>
          </p:cNvSpPr>
          <p:nvPr>
            <p:ph type="pic" sz="quarter" idx="29" hasCustomPrompt="1"/>
          </p:nvPr>
        </p:nvSpPr>
        <p:spPr>
          <a:xfrm>
            <a:off x="539907" y="1447800"/>
            <a:ext cx="3562644" cy="1914357"/>
          </a:xfrm>
          <a:prstGeom prst="rect">
            <a:avLst/>
          </a:prstGeom>
          <a:noFill/>
          <a:ln w="19050">
            <a:noFill/>
          </a:ln>
        </p:spPr>
        <p:txBody>
          <a:bodyPr wrap="square" tIns="0" bIns="182880" anchor="b">
            <a:noAutofit/>
          </a:bodyPr>
          <a:lstStyle>
            <a:lvl1pPr algn="ctr">
              <a:buNone/>
              <a:defRPr sz="1400" baseline="0">
                <a:solidFill>
                  <a:schemeClr val="tx1">
                    <a:lumMod val="50000"/>
                    <a:lumOff val="50000"/>
                  </a:schemeClr>
                </a:solidFill>
              </a:defRPr>
            </a:lvl1pPr>
          </a:lstStyle>
          <a:p>
            <a:r>
              <a:rPr lang="en-US" dirty="0"/>
              <a:t>Click To Add Image</a:t>
            </a:r>
          </a:p>
        </p:txBody>
      </p:sp>
      <p:sp>
        <p:nvSpPr>
          <p:cNvPr id="21" name="Picture Placeholder 20"/>
          <p:cNvSpPr>
            <a:spLocks noGrp="1"/>
          </p:cNvSpPr>
          <p:nvPr>
            <p:ph type="pic" sz="quarter" idx="30" hasCustomPrompt="1"/>
          </p:nvPr>
        </p:nvSpPr>
        <p:spPr>
          <a:xfrm>
            <a:off x="4315610" y="1447800"/>
            <a:ext cx="3562644" cy="1914357"/>
          </a:xfrm>
          <a:prstGeom prst="rect">
            <a:avLst/>
          </a:prstGeom>
          <a:noFill/>
          <a:ln w="19050">
            <a:noFill/>
          </a:ln>
        </p:spPr>
        <p:txBody>
          <a:bodyPr wrap="square" tIns="0" bIns="182880" anchor="b">
            <a:noAutofit/>
          </a:bodyPr>
          <a:lstStyle>
            <a:lvl1pPr algn="ctr">
              <a:buNone/>
              <a:defRPr sz="1400" baseline="0">
                <a:solidFill>
                  <a:schemeClr val="tx1">
                    <a:lumMod val="50000"/>
                    <a:lumOff val="50000"/>
                  </a:schemeClr>
                </a:solidFill>
              </a:defRPr>
            </a:lvl1pPr>
          </a:lstStyle>
          <a:p>
            <a:r>
              <a:rPr lang="en-US" dirty="0"/>
              <a:t>Click To Add Image</a:t>
            </a:r>
          </a:p>
        </p:txBody>
      </p:sp>
      <p:sp>
        <p:nvSpPr>
          <p:cNvPr id="23" name="Picture Placeholder 20"/>
          <p:cNvSpPr>
            <a:spLocks noGrp="1"/>
          </p:cNvSpPr>
          <p:nvPr>
            <p:ph type="pic" sz="quarter" idx="31" hasCustomPrompt="1"/>
          </p:nvPr>
        </p:nvSpPr>
        <p:spPr>
          <a:xfrm>
            <a:off x="8091314" y="1451244"/>
            <a:ext cx="3562644" cy="1914357"/>
          </a:xfrm>
          <a:prstGeom prst="rect">
            <a:avLst/>
          </a:prstGeom>
          <a:noFill/>
          <a:ln w="19050">
            <a:noFill/>
          </a:ln>
        </p:spPr>
        <p:txBody>
          <a:bodyPr wrap="square" tIns="0" bIns="182880" anchor="b">
            <a:noAutofit/>
          </a:bodyPr>
          <a:lstStyle>
            <a:lvl1pPr algn="ctr">
              <a:buNone/>
              <a:defRPr sz="1400" baseline="0">
                <a:solidFill>
                  <a:schemeClr val="tx1">
                    <a:lumMod val="50000"/>
                    <a:lumOff val="50000"/>
                  </a:schemeClr>
                </a:solidFill>
              </a:defRPr>
            </a:lvl1pPr>
          </a:lstStyle>
          <a:p>
            <a:r>
              <a:rPr lang="en-US" dirty="0"/>
              <a:t>Click To Add Image</a:t>
            </a:r>
          </a:p>
        </p:txBody>
      </p:sp>
      <p:sp>
        <p:nvSpPr>
          <p:cNvPr id="8" name="Picture Placeholder 20"/>
          <p:cNvSpPr>
            <a:spLocks noGrp="1"/>
          </p:cNvSpPr>
          <p:nvPr>
            <p:ph type="pic" sz="quarter" idx="32" hasCustomPrompt="1"/>
          </p:nvPr>
        </p:nvSpPr>
        <p:spPr>
          <a:xfrm>
            <a:off x="539907" y="4038499"/>
            <a:ext cx="3562644" cy="1914357"/>
          </a:xfrm>
          <a:prstGeom prst="rect">
            <a:avLst/>
          </a:prstGeom>
          <a:noFill/>
          <a:ln w="19050">
            <a:noFill/>
          </a:ln>
        </p:spPr>
        <p:txBody>
          <a:bodyPr wrap="square" tIns="0" bIns="182880" anchor="b">
            <a:noAutofit/>
          </a:bodyPr>
          <a:lstStyle>
            <a:lvl1pPr algn="ctr">
              <a:buNone/>
              <a:defRPr sz="1400" baseline="0">
                <a:solidFill>
                  <a:schemeClr val="tx1">
                    <a:lumMod val="50000"/>
                    <a:lumOff val="50000"/>
                  </a:schemeClr>
                </a:solidFill>
              </a:defRPr>
            </a:lvl1pPr>
          </a:lstStyle>
          <a:p>
            <a:r>
              <a:rPr lang="en-US" dirty="0"/>
              <a:t>Click To Add Image</a:t>
            </a:r>
          </a:p>
        </p:txBody>
      </p:sp>
      <p:sp>
        <p:nvSpPr>
          <p:cNvPr id="9" name="Picture Placeholder 20"/>
          <p:cNvSpPr>
            <a:spLocks noGrp="1"/>
          </p:cNvSpPr>
          <p:nvPr>
            <p:ph type="pic" sz="quarter" idx="33" hasCustomPrompt="1"/>
          </p:nvPr>
        </p:nvSpPr>
        <p:spPr>
          <a:xfrm>
            <a:off x="4315610" y="4038499"/>
            <a:ext cx="3562644" cy="1914357"/>
          </a:xfrm>
          <a:prstGeom prst="rect">
            <a:avLst/>
          </a:prstGeom>
          <a:noFill/>
          <a:ln w="19050">
            <a:noFill/>
          </a:ln>
        </p:spPr>
        <p:txBody>
          <a:bodyPr wrap="square" tIns="0" bIns="182880" anchor="b">
            <a:noAutofit/>
          </a:bodyPr>
          <a:lstStyle>
            <a:lvl1pPr algn="ctr">
              <a:buNone/>
              <a:defRPr sz="1400" baseline="0">
                <a:solidFill>
                  <a:schemeClr val="tx1">
                    <a:lumMod val="50000"/>
                    <a:lumOff val="50000"/>
                  </a:schemeClr>
                </a:solidFill>
              </a:defRPr>
            </a:lvl1pPr>
          </a:lstStyle>
          <a:p>
            <a:r>
              <a:rPr lang="en-US" dirty="0"/>
              <a:t>Click To Add Image</a:t>
            </a:r>
          </a:p>
        </p:txBody>
      </p:sp>
      <p:sp>
        <p:nvSpPr>
          <p:cNvPr id="10" name="Picture Placeholder 20"/>
          <p:cNvSpPr>
            <a:spLocks noGrp="1"/>
          </p:cNvSpPr>
          <p:nvPr>
            <p:ph type="pic" sz="quarter" idx="34" hasCustomPrompt="1"/>
          </p:nvPr>
        </p:nvSpPr>
        <p:spPr>
          <a:xfrm>
            <a:off x="8091314" y="4041943"/>
            <a:ext cx="3562644" cy="1914357"/>
          </a:xfrm>
          <a:prstGeom prst="rect">
            <a:avLst/>
          </a:prstGeom>
          <a:noFill/>
          <a:ln w="19050">
            <a:noFill/>
          </a:ln>
        </p:spPr>
        <p:txBody>
          <a:bodyPr wrap="square" tIns="0" bIns="182880" anchor="b">
            <a:noAutofit/>
          </a:bodyPr>
          <a:lstStyle>
            <a:lvl1pPr algn="ctr">
              <a:buNone/>
              <a:defRPr sz="1400" baseline="0">
                <a:solidFill>
                  <a:schemeClr val="tx1">
                    <a:lumMod val="50000"/>
                    <a:lumOff val="50000"/>
                  </a:schemeClr>
                </a:solidFill>
              </a:defRPr>
            </a:lvl1pPr>
          </a:lstStyle>
          <a:p>
            <a:r>
              <a:rPr lang="en-US" dirty="0"/>
              <a:t>Click To Add Image</a:t>
            </a:r>
          </a:p>
        </p:txBody>
      </p:sp>
      <p:sp>
        <p:nvSpPr>
          <p:cNvPr id="12" name="Title 1"/>
          <p:cNvSpPr>
            <a:spLocks noGrp="1"/>
          </p:cNvSpPr>
          <p:nvPr>
            <p:ph type="title"/>
          </p:nvPr>
        </p:nvSpPr>
        <p:spPr>
          <a:xfrm>
            <a:off x="529924" y="467784"/>
            <a:ext cx="11132152" cy="522816"/>
          </a:xfrm>
          <a:prstGeom prst="rect">
            <a:avLst/>
          </a:prstGeom>
        </p:spPr>
        <p:txBody>
          <a:bodyPr anchor="ctr"/>
          <a:lstStyle>
            <a:lvl1pPr>
              <a:defRPr sz="4800">
                <a:solidFill>
                  <a:schemeClr val="tx1">
                    <a:lumMod val="50000"/>
                    <a:lumOff val="50000"/>
                  </a:schemeClr>
                </a:solidFill>
              </a:defRPr>
            </a:lvl1pPr>
          </a:lstStyle>
          <a:p>
            <a:r>
              <a:rPr lang="en-US" dirty="0"/>
              <a:t>Click to edit Master title style</a:t>
            </a:r>
          </a:p>
        </p:txBody>
      </p:sp>
      <p:sp>
        <p:nvSpPr>
          <p:cNvPr id="13" name="Rectangle 12"/>
          <p:cNvSpPr/>
          <p:nvPr userDrawn="1"/>
        </p:nvSpPr>
        <p:spPr>
          <a:xfrm>
            <a:off x="5486400" y="1193801"/>
            <a:ext cx="1219200" cy="609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1648372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0_Pic05">
    <p:spTree>
      <p:nvGrpSpPr>
        <p:cNvPr id="1" name=""/>
        <p:cNvGrpSpPr/>
        <p:nvPr/>
      </p:nvGrpSpPr>
      <p:grpSpPr>
        <a:xfrm>
          <a:off x="0" y="0"/>
          <a:ext cx="0" cy="0"/>
          <a:chOff x="0" y="0"/>
          <a:chExt cx="0" cy="0"/>
        </a:xfrm>
      </p:grpSpPr>
      <p:sp>
        <p:nvSpPr>
          <p:cNvPr id="7" name="Picture Placeholder 7"/>
          <p:cNvSpPr>
            <a:spLocks noGrp="1"/>
          </p:cNvSpPr>
          <p:nvPr>
            <p:ph type="pic" sz="quarter" idx="10" hasCustomPrompt="1"/>
          </p:nvPr>
        </p:nvSpPr>
        <p:spPr>
          <a:xfrm>
            <a:off x="0" y="0"/>
            <a:ext cx="12192000" cy="4343400"/>
          </a:xfrm>
          <a:prstGeom prst="rect">
            <a:avLst/>
          </a:prstGeom>
          <a:solidFill>
            <a:schemeClr val="tx2">
              <a:lumMod val="10000"/>
              <a:lumOff val="90000"/>
            </a:schemeClr>
          </a:solidFill>
          <a:ln w="19050">
            <a:noFill/>
          </a:ln>
        </p:spPr>
        <p:txBody>
          <a:bodyPr tIns="0" bIns="182880" anchor="b"/>
          <a:lstStyle>
            <a:lvl1pPr algn="ctr">
              <a:buNone/>
              <a:defRPr sz="1400" baseline="0">
                <a:solidFill>
                  <a:schemeClr val="tx1">
                    <a:lumMod val="75000"/>
                    <a:lumOff val="25000"/>
                  </a:schemeClr>
                </a:solidFill>
              </a:defRPr>
            </a:lvl1pPr>
          </a:lstStyle>
          <a:p>
            <a:r>
              <a:rPr lang="en-US" dirty="0"/>
              <a:t>Click Icon To Add Image</a:t>
            </a:r>
          </a:p>
        </p:txBody>
      </p:sp>
    </p:spTree>
    <p:extLst>
      <p:ext uri="{BB962C8B-B14F-4D97-AF65-F5344CB8AC3E}">
        <p14:creationId xmlns:p14="http://schemas.microsoft.com/office/powerpoint/2010/main" val="1369545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5_Image Layouts">
    <p:spTree>
      <p:nvGrpSpPr>
        <p:cNvPr id="1" name=""/>
        <p:cNvGrpSpPr/>
        <p:nvPr/>
      </p:nvGrpSpPr>
      <p:grpSpPr>
        <a:xfrm>
          <a:off x="0" y="0"/>
          <a:ext cx="0" cy="0"/>
          <a:chOff x="0" y="0"/>
          <a:chExt cx="0" cy="0"/>
        </a:xfrm>
      </p:grpSpPr>
      <p:sp>
        <p:nvSpPr>
          <p:cNvPr id="3" name="Picture Placeholder 7"/>
          <p:cNvSpPr>
            <a:spLocks noGrp="1"/>
          </p:cNvSpPr>
          <p:nvPr>
            <p:ph type="pic" sz="quarter" idx="14" hasCustomPrompt="1"/>
          </p:nvPr>
        </p:nvSpPr>
        <p:spPr>
          <a:xfrm>
            <a:off x="508000" y="0"/>
            <a:ext cx="4064000" cy="4140200"/>
          </a:xfrm>
          <a:prstGeom prst="rect">
            <a:avLst/>
          </a:prstGeom>
          <a:solidFill>
            <a:schemeClr val="tx2">
              <a:lumMod val="10000"/>
              <a:lumOff val="90000"/>
            </a:schemeClr>
          </a:solidFill>
          <a:ln w="19050">
            <a:noFill/>
          </a:ln>
        </p:spPr>
        <p:txBody>
          <a:bodyPr lIns="0" tIns="91440" rIns="0" bIns="18288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12328551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9EE79E-E625-4AF8-A710-3DA3072AB069}" type="datetimeFigureOut">
              <a:rPr lang="en-US" smtClean="0"/>
              <a:t>10/30/2019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3ECD80-DEB6-4254-AFE4-A358FDA66514}" type="slidenum">
              <a:rPr lang="en-US" smtClean="0"/>
              <a:t>‹#›</a:t>
            </a:fld>
            <a:endParaRPr lang="en-US"/>
          </a:p>
        </p:txBody>
      </p:sp>
    </p:spTree>
    <p:extLst>
      <p:ext uri="{BB962C8B-B14F-4D97-AF65-F5344CB8AC3E}">
        <p14:creationId xmlns:p14="http://schemas.microsoft.com/office/powerpoint/2010/main" val="2908668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UNTHSC Title Slide">
    <p:spTree>
      <p:nvGrpSpPr>
        <p:cNvPr id="1" name=""/>
        <p:cNvGrpSpPr/>
        <p:nvPr/>
      </p:nvGrpSpPr>
      <p:grpSpPr>
        <a:xfrm>
          <a:off x="0" y="0"/>
          <a:ext cx="0" cy="0"/>
          <a:chOff x="0" y="0"/>
          <a:chExt cx="0" cy="0"/>
        </a:xfrm>
      </p:grpSpPr>
      <p:sp>
        <p:nvSpPr>
          <p:cNvPr id="9" name="Rectangle 8"/>
          <p:cNvSpPr/>
          <p:nvPr userDrawn="1"/>
        </p:nvSpPr>
        <p:spPr>
          <a:xfrm>
            <a:off x="0" y="6301409"/>
            <a:ext cx="12192000" cy="556591"/>
          </a:xfrm>
          <a:prstGeom prst="rect">
            <a:avLst/>
          </a:prstGeom>
          <a:solidFill>
            <a:srgbClr val="007B3B"/>
          </a:solidFill>
          <a:ln>
            <a:solidFill>
              <a:srgbClr val="007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Rectangle 10"/>
          <p:cNvSpPr/>
          <p:nvPr userDrawn="1"/>
        </p:nvSpPr>
        <p:spPr>
          <a:xfrm>
            <a:off x="0" y="6217511"/>
            <a:ext cx="12192000" cy="839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14" name="Title 13"/>
          <p:cNvSpPr>
            <a:spLocks noGrp="1"/>
          </p:cNvSpPr>
          <p:nvPr>
            <p:ph type="title"/>
          </p:nvPr>
        </p:nvSpPr>
        <p:spPr>
          <a:xfrm>
            <a:off x="838200" y="2892710"/>
            <a:ext cx="10515600" cy="1325563"/>
          </a:xfrm>
          <a:prstGeom prst="rect">
            <a:avLst/>
          </a:prstGeom>
        </p:spPr>
        <p:txBody>
          <a:bodyPr/>
          <a:lstStyle>
            <a:lvl1pPr algn="ctr">
              <a:defRPr sz="4800" b="1" i="0">
                <a:solidFill>
                  <a:schemeClr val="tx1">
                    <a:lumMod val="50000"/>
                    <a:lumOff val="50000"/>
                  </a:schemeClr>
                </a:solidFill>
                <a:latin typeface="Helvetica" charset="0"/>
                <a:ea typeface="Helvetica" charset="0"/>
                <a:cs typeface="Helvetica" charset="0"/>
              </a:defRPr>
            </a:lvl1pPr>
          </a:lstStyle>
          <a:p>
            <a:r>
              <a:rPr lang="en-US" dirty="0"/>
              <a:t>Click to edit Master 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6269" y="689710"/>
            <a:ext cx="2500367" cy="372971"/>
          </a:xfrm>
          <a:prstGeom prst="rect">
            <a:avLst/>
          </a:prstGeom>
        </p:spPr>
      </p:pic>
    </p:spTree>
    <p:extLst>
      <p:ext uri="{BB962C8B-B14F-4D97-AF65-F5344CB8AC3E}">
        <p14:creationId xmlns:p14="http://schemas.microsoft.com/office/powerpoint/2010/main" val="2948228585"/>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UNTHSC Blank Slide">
    <p:spTree>
      <p:nvGrpSpPr>
        <p:cNvPr id="1" name=""/>
        <p:cNvGrpSpPr/>
        <p:nvPr/>
      </p:nvGrpSpPr>
      <p:grpSpPr>
        <a:xfrm>
          <a:off x="0" y="0"/>
          <a:ext cx="0" cy="0"/>
          <a:chOff x="0" y="0"/>
          <a:chExt cx="0" cy="0"/>
        </a:xfrm>
      </p:grpSpPr>
      <p:cxnSp>
        <p:nvCxnSpPr>
          <p:cNvPr id="7" name="Straight Connector 6"/>
          <p:cNvCxnSpPr/>
          <p:nvPr userDrawn="1"/>
        </p:nvCxnSpPr>
        <p:spPr>
          <a:xfrm>
            <a:off x="385011" y="1167137"/>
            <a:ext cx="115498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0" y="6599582"/>
            <a:ext cx="12192000" cy="258417"/>
          </a:xfrm>
          <a:prstGeom prst="rect">
            <a:avLst/>
          </a:prstGeom>
          <a:solidFill>
            <a:srgbClr val="007B3B"/>
          </a:solidFill>
          <a:ln>
            <a:solidFill>
              <a:srgbClr val="007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p:cNvSpPr/>
          <p:nvPr userDrawn="1"/>
        </p:nvSpPr>
        <p:spPr>
          <a:xfrm>
            <a:off x="0" y="6515681"/>
            <a:ext cx="12192000" cy="839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9185" y="670906"/>
            <a:ext cx="1495723" cy="223112"/>
          </a:xfrm>
          <a:prstGeom prst="rect">
            <a:avLst/>
          </a:prstGeom>
        </p:spPr>
      </p:pic>
    </p:spTree>
    <p:extLst>
      <p:ext uri="{BB962C8B-B14F-4D97-AF65-F5344CB8AC3E}">
        <p14:creationId xmlns:p14="http://schemas.microsoft.com/office/powerpoint/2010/main" val="151525550"/>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UNTHSC Open/Close Slide">
    <p:spTree>
      <p:nvGrpSpPr>
        <p:cNvPr id="1" name=""/>
        <p:cNvGrpSpPr/>
        <p:nvPr/>
      </p:nvGrpSpPr>
      <p:grpSpPr>
        <a:xfrm>
          <a:off x="0" y="0"/>
          <a:ext cx="0" cy="0"/>
          <a:chOff x="0" y="0"/>
          <a:chExt cx="0" cy="0"/>
        </a:xfrm>
      </p:grpSpPr>
      <p:sp>
        <p:nvSpPr>
          <p:cNvPr id="9" name="Rectangle 8"/>
          <p:cNvSpPr/>
          <p:nvPr userDrawn="1"/>
        </p:nvSpPr>
        <p:spPr>
          <a:xfrm>
            <a:off x="0" y="6599582"/>
            <a:ext cx="12192000" cy="258417"/>
          </a:xfrm>
          <a:prstGeom prst="rect">
            <a:avLst/>
          </a:prstGeom>
          <a:solidFill>
            <a:srgbClr val="007B3B"/>
          </a:solidFill>
          <a:ln>
            <a:solidFill>
              <a:srgbClr val="007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p:cNvSpPr/>
          <p:nvPr userDrawn="1"/>
        </p:nvSpPr>
        <p:spPr>
          <a:xfrm>
            <a:off x="0" y="6515681"/>
            <a:ext cx="12192000" cy="839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18390" y="2795039"/>
            <a:ext cx="5355220" cy="810721"/>
          </a:xfrm>
          <a:prstGeom prst="rect">
            <a:avLst/>
          </a:prstGeom>
        </p:spPr>
      </p:pic>
    </p:spTree>
    <p:extLst>
      <p:ext uri="{BB962C8B-B14F-4D97-AF65-F5344CB8AC3E}">
        <p14:creationId xmlns:p14="http://schemas.microsoft.com/office/powerpoint/2010/main" val="3144706304"/>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UNTHSC Open/Close Slide">
    <p:spTree>
      <p:nvGrpSpPr>
        <p:cNvPr id="1" name=""/>
        <p:cNvGrpSpPr/>
        <p:nvPr/>
      </p:nvGrpSpPr>
      <p:grpSpPr>
        <a:xfrm>
          <a:off x="0" y="0"/>
          <a:ext cx="0" cy="0"/>
          <a:chOff x="0" y="0"/>
          <a:chExt cx="0" cy="0"/>
        </a:xfrm>
      </p:grpSpPr>
      <p:sp>
        <p:nvSpPr>
          <p:cNvPr id="9" name="Rectangle 8"/>
          <p:cNvSpPr/>
          <p:nvPr userDrawn="1"/>
        </p:nvSpPr>
        <p:spPr>
          <a:xfrm>
            <a:off x="0" y="6599582"/>
            <a:ext cx="12192000" cy="258417"/>
          </a:xfrm>
          <a:prstGeom prst="rect">
            <a:avLst/>
          </a:prstGeom>
          <a:solidFill>
            <a:srgbClr val="007B3B"/>
          </a:solidFill>
          <a:ln>
            <a:solidFill>
              <a:srgbClr val="007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p:cNvSpPr/>
          <p:nvPr userDrawn="1"/>
        </p:nvSpPr>
        <p:spPr>
          <a:xfrm>
            <a:off x="0" y="6515681"/>
            <a:ext cx="12192000" cy="839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3183129008"/>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UNTHSC Open/Close Slide">
    <p:spTree>
      <p:nvGrpSpPr>
        <p:cNvPr id="1" name=""/>
        <p:cNvGrpSpPr/>
        <p:nvPr/>
      </p:nvGrpSpPr>
      <p:grpSpPr>
        <a:xfrm>
          <a:off x="0" y="0"/>
          <a:ext cx="0" cy="0"/>
          <a:chOff x="0" y="0"/>
          <a:chExt cx="0" cy="0"/>
        </a:xfrm>
      </p:grpSpPr>
      <p:sp>
        <p:nvSpPr>
          <p:cNvPr id="3" name="Rectangle 2"/>
          <p:cNvSpPr/>
          <p:nvPr userDrawn="1"/>
        </p:nvSpPr>
        <p:spPr>
          <a:xfrm>
            <a:off x="0" y="0"/>
            <a:ext cx="12192000" cy="6857999"/>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p:cNvSpPr/>
          <p:nvPr userDrawn="1"/>
        </p:nvSpPr>
        <p:spPr>
          <a:xfrm>
            <a:off x="0" y="6599582"/>
            <a:ext cx="12192000" cy="258417"/>
          </a:xfrm>
          <a:prstGeom prst="rect">
            <a:avLst/>
          </a:prstGeom>
          <a:solidFill>
            <a:srgbClr val="007B3B"/>
          </a:solidFill>
          <a:ln>
            <a:solidFill>
              <a:srgbClr val="007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p:cNvSpPr/>
          <p:nvPr userDrawn="1"/>
        </p:nvSpPr>
        <p:spPr>
          <a:xfrm>
            <a:off x="0" y="6515681"/>
            <a:ext cx="12192000" cy="839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464976059"/>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Guidelines - Reference Only">
    <p:spTree>
      <p:nvGrpSpPr>
        <p:cNvPr id="1" name=""/>
        <p:cNvGrpSpPr/>
        <p:nvPr/>
      </p:nvGrpSpPr>
      <p:grpSpPr>
        <a:xfrm>
          <a:off x="0" y="0"/>
          <a:ext cx="0" cy="0"/>
          <a:chOff x="0" y="0"/>
          <a:chExt cx="0" cy="0"/>
        </a:xfrm>
      </p:grpSpPr>
      <p:sp>
        <p:nvSpPr>
          <p:cNvPr id="9" name="Rectangle 8"/>
          <p:cNvSpPr/>
          <p:nvPr userDrawn="1"/>
        </p:nvSpPr>
        <p:spPr>
          <a:xfrm>
            <a:off x="0" y="6515681"/>
            <a:ext cx="12192000" cy="839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10" name="Rectangle 9"/>
          <p:cNvSpPr/>
          <p:nvPr userDrawn="1"/>
        </p:nvSpPr>
        <p:spPr>
          <a:xfrm>
            <a:off x="0" y="6599582"/>
            <a:ext cx="12192000" cy="258417"/>
          </a:xfrm>
          <a:prstGeom prst="rect">
            <a:avLst/>
          </a:prstGeom>
          <a:solidFill>
            <a:srgbClr val="007B3B"/>
          </a:solidFill>
          <a:ln>
            <a:solidFill>
              <a:srgbClr val="007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TextBox 14"/>
          <p:cNvSpPr txBox="1"/>
          <p:nvPr userDrawn="1"/>
        </p:nvSpPr>
        <p:spPr>
          <a:xfrm>
            <a:off x="385011" y="1581191"/>
            <a:ext cx="11219935" cy="4247317"/>
          </a:xfrm>
          <a:prstGeom prst="rect">
            <a:avLst/>
          </a:prstGeom>
          <a:noFill/>
        </p:spPr>
        <p:txBody>
          <a:bodyPr wrap="square" rtlCol="0">
            <a:spAutoFit/>
          </a:bodyPr>
          <a:lstStyle/>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Limit presentations to a maximum of 10 slides when possible</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Keep presentation to 20 minutes maximum</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Font size between 28-30 pt. minimum</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Use this standard template with fewer words, larger type</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Recommend fonts: Helvetica (sans serif) or Garamond (serif). Be consistent with one font.</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Begin with a succinct summary statement on Opening Slide that defines </a:t>
            </a:r>
            <a:b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b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what will be presented and why this is relevant </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Simplify data to graphically show the key trend(s) or challenge(s)</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Use high quality graphics and 300 dpi photos</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Don’t assume that complex data reveals a story</a:t>
            </a:r>
          </a:p>
        </p:txBody>
      </p:sp>
      <p:sp>
        <p:nvSpPr>
          <p:cNvPr id="16" name="Title 1"/>
          <p:cNvSpPr>
            <a:spLocks noGrp="1"/>
          </p:cNvSpPr>
          <p:nvPr>
            <p:ph type="title" hasCustomPrompt="1"/>
          </p:nvPr>
        </p:nvSpPr>
        <p:spPr>
          <a:xfrm>
            <a:off x="385011" y="431970"/>
            <a:ext cx="9887993" cy="717226"/>
          </a:xfrm>
          <a:prstGeom prst="rect">
            <a:avLst/>
          </a:prstGeom>
        </p:spPr>
        <p:txBody>
          <a:bodyPr/>
          <a:lstStyle>
            <a:lvl1pPr>
              <a:defRPr sz="4000">
                <a:latin typeface="Arial" panose="020B0604020202020204" pitchFamily="34" charset="0"/>
                <a:cs typeface="Arial" panose="020B0604020202020204" pitchFamily="34" charset="0"/>
              </a:defRPr>
            </a:lvl1pPr>
          </a:lstStyle>
          <a:p>
            <a:r>
              <a:rPr lang="en-US"/>
              <a:t>Content Guidelines</a:t>
            </a:r>
            <a:endParaRPr lang="en-US" dirty="0"/>
          </a:p>
        </p:txBody>
      </p:sp>
      <p:cxnSp>
        <p:nvCxnSpPr>
          <p:cNvPr id="17" name="Straight Connector 16"/>
          <p:cNvCxnSpPr/>
          <p:nvPr userDrawn="1"/>
        </p:nvCxnSpPr>
        <p:spPr>
          <a:xfrm>
            <a:off x="385011" y="1167137"/>
            <a:ext cx="115498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9185" y="670906"/>
            <a:ext cx="1495723" cy="223112"/>
          </a:xfrm>
          <a:prstGeom prst="rect">
            <a:avLst/>
          </a:prstGeom>
        </p:spPr>
      </p:pic>
    </p:spTree>
    <p:extLst>
      <p:ext uri="{BB962C8B-B14F-4D97-AF65-F5344CB8AC3E}">
        <p14:creationId xmlns:p14="http://schemas.microsoft.com/office/powerpoint/2010/main" val="2091947135"/>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NTHSC Blank Slide">
    <p:spTree>
      <p:nvGrpSpPr>
        <p:cNvPr id="1" name=""/>
        <p:cNvGrpSpPr/>
        <p:nvPr/>
      </p:nvGrpSpPr>
      <p:grpSpPr>
        <a:xfrm>
          <a:off x="0" y="0"/>
          <a:ext cx="0" cy="0"/>
          <a:chOff x="0" y="0"/>
          <a:chExt cx="0" cy="0"/>
        </a:xfrm>
      </p:grpSpPr>
      <p:cxnSp>
        <p:nvCxnSpPr>
          <p:cNvPr id="7" name="Straight Connector 6"/>
          <p:cNvCxnSpPr/>
          <p:nvPr userDrawn="1"/>
        </p:nvCxnSpPr>
        <p:spPr>
          <a:xfrm>
            <a:off x="385011" y="1167137"/>
            <a:ext cx="115498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0" y="6599582"/>
            <a:ext cx="12192000" cy="258417"/>
          </a:xfrm>
          <a:prstGeom prst="rect">
            <a:avLst/>
          </a:prstGeom>
          <a:solidFill>
            <a:srgbClr val="007B3B"/>
          </a:solidFill>
          <a:ln>
            <a:solidFill>
              <a:srgbClr val="007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0" y="6515681"/>
            <a:ext cx="12192000" cy="839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9185" y="670906"/>
            <a:ext cx="1495723" cy="223112"/>
          </a:xfrm>
          <a:prstGeom prst="rect">
            <a:avLst/>
          </a:prstGeom>
        </p:spPr>
      </p:pic>
    </p:spTree>
    <p:extLst>
      <p:ext uri="{BB962C8B-B14F-4D97-AF65-F5344CB8AC3E}">
        <p14:creationId xmlns:p14="http://schemas.microsoft.com/office/powerpoint/2010/main" val="3710189804"/>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ntent Guidelines - Reference Only">
    <p:spTree>
      <p:nvGrpSpPr>
        <p:cNvPr id="1" name=""/>
        <p:cNvGrpSpPr/>
        <p:nvPr/>
      </p:nvGrpSpPr>
      <p:grpSpPr>
        <a:xfrm>
          <a:off x="0" y="0"/>
          <a:ext cx="0" cy="0"/>
          <a:chOff x="0" y="0"/>
          <a:chExt cx="0" cy="0"/>
        </a:xfrm>
      </p:grpSpPr>
      <p:sp>
        <p:nvSpPr>
          <p:cNvPr id="9" name="Rectangle 8"/>
          <p:cNvSpPr/>
          <p:nvPr userDrawn="1"/>
        </p:nvSpPr>
        <p:spPr>
          <a:xfrm>
            <a:off x="0" y="6515681"/>
            <a:ext cx="12192000" cy="839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10" name="Rectangle 9"/>
          <p:cNvSpPr/>
          <p:nvPr userDrawn="1"/>
        </p:nvSpPr>
        <p:spPr>
          <a:xfrm>
            <a:off x="0" y="6599582"/>
            <a:ext cx="12192000" cy="258417"/>
          </a:xfrm>
          <a:prstGeom prst="rect">
            <a:avLst/>
          </a:prstGeom>
          <a:solidFill>
            <a:srgbClr val="007B3B"/>
          </a:solidFill>
          <a:ln>
            <a:solidFill>
              <a:srgbClr val="007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TextBox 14"/>
          <p:cNvSpPr txBox="1"/>
          <p:nvPr userDrawn="1"/>
        </p:nvSpPr>
        <p:spPr>
          <a:xfrm>
            <a:off x="385011" y="1698547"/>
            <a:ext cx="11219935" cy="3739485"/>
          </a:xfrm>
          <a:prstGeom prst="rect">
            <a:avLst/>
          </a:prstGeom>
          <a:noFill/>
        </p:spPr>
        <p:txBody>
          <a:bodyPr wrap="square" rtlCol="0">
            <a:spAutoFit/>
          </a:bodyPr>
          <a:lstStyle/>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Include multiyear data when possible and connect the dots with succinct comments in bullet-point form</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Last slide is a conclusion, e.g. the significance of what we’ve done, are going to do, recommend as next steps</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Include a call to action for questions as part of closing.</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Smile, make eye contact, keep your head up</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en-US" sz="1800" b="0" i="0" u="none" strike="noStrike" kern="1200" cap="none" spc="0" normalizeH="0" baseline="0" noProof="0" dirty="0">
                <a:ln>
                  <a:noFill/>
                </a:ln>
                <a:solidFill>
                  <a:prstClr val="black"/>
                </a:solidFill>
                <a:effectLst/>
                <a:uLnTx/>
                <a:uFillTx/>
                <a:latin typeface="Calibri"/>
                <a:ea typeface="+mn-ea"/>
                <a:cs typeface="+mn-cs"/>
              </a:rPr>
              <a:t>Tell stories, don’t just read slides</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Additional UNT System style guidelines available online at: </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hlinkClick r:id="rId2"/>
              </a:rPr>
              <a:t>http://www.untsystem.edu/about-us/branding-communication-guide/brand-identity-communications-guide</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6" name="Title 1"/>
          <p:cNvSpPr>
            <a:spLocks noGrp="1"/>
          </p:cNvSpPr>
          <p:nvPr>
            <p:ph type="title" hasCustomPrompt="1"/>
          </p:nvPr>
        </p:nvSpPr>
        <p:spPr>
          <a:xfrm>
            <a:off x="385011" y="431970"/>
            <a:ext cx="9887993" cy="717226"/>
          </a:xfrm>
          <a:prstGeom prst="rect">
            <a:avLst/>
          </a:prstGeom>
        </p:spPr>
        <p:txBody>
          <a:bodyPr/>
          <a:lstStyle>
            <a:lvl1pPr>
              <a:defRPr sz="4000">
                <a:latin typeface="Arial" panose="020B0604020202020204" pitchFamily="34" charset="0"/>
                <a:cs typeface="Arial" panose="020B0604020202020204" pitchFamily="34" charset="0"/>
              </a:defRPr>
            </a:lvl1pPr>
          </a:lstStyle>
          <a:p>
            <a:r>
              <a:rPr lang="en-US"/>
              <a:t>Content Guidelines</a:t>
            </a:r>
            <a:endParaRPr lang="en-US" dirty="0"/>
          </a:p>
        </p:txBody>
      </p:sp>
      <p:cxnSp>
        <p:nvCxnSpPr>
          <p:cNvPr id="17" name="Straight Connector 16"/>
          <p:cNvCxnSpPr/>
          <p:nvPr userDrawn="1"/>
        </p:nvCxnSpPr>
        <p:spPr>
          <a:xfrm>
            <a:off x="385011" y="1167137"/>
            <a:ext cx="115498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39185" y="670906"/>
            <a:ext cx="1495723" cy="223112"/>
          </a:xfrm>
          <a:prstGeom prst="rect">
            <a:avLst/>
          </a:prstGeom>
        </p:spPr>
      </p:pic>
    </p:spTree>
    <p:extLst>
      <p:ext uri="{BB962C8B-B14F-4D97-AF65-F5344CB8AC3E}">
        <p14:creationId xmlns:p14="http://schemas.microsoft.com/office/powerpoint/2010/main" val="1397509030"/>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24_Image Layouts">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1" y="0"/>
            <a:ext cx="12191999" cy="6858000"/>
          </a:xfrm>
          <a:prstGeom prst="rect">
            <a:avLst/>
          </a:prstGeom>
          <a:solidFill>
            <a:schemeClr val="tx2">
              <a:lumMod val="10000"/>
              <a:lumOff val="90000"/>
            </a:schemeClr>
          </a:solidFill>
          <a:ln w="19050">
            <a:noFill/>
          </a:ln>
        </p:spPr>
        <p:txBody>
          <a:bodyPr tIns="0" bIns="182880" anchor="b"/>
          <a:lstStyle>
            <a:lvl1pPr algn="ctr">
              <a:buNone/>
              <a:defRPr sz="1400" baseline="0">
                <a:solidFill>
                  <a:schemeClr val="tx1">
                    <a:lumMod val="75000"/>
                    <a:lumOff val="25000"/>
                  </a:schemeClr>
                </a:solidFill>
              </a:defRPr>
            </a:lvl1pPr>
          </a:lstStyle>
          <a:p>
            <a:r>
              <a:rPr lang="en-US" dirty="0"/>
              <a:t>Click Icon To Add Image</a:t>
            </a:r>
          </a:p>
        </p:txBody>
      </p:sp>
      <p:sp>
        <p:nvSpPr>
          <p:cNvPr id="2" name="Title 1"/>
          <p:cNvSpPr>
            <a:spLocks noGrp="1"/>
          </p:cNvSpPr>
          <p:nvPr>
            <p:ph type="title"/>
          </p:nvPr>
        </p:nvSpPr>
        <p:spPr>
          <a:xfrm>
            <a:off x="529924" y="467784"/>
            <a:ext cx="11132152" cy="522816"/>
          </a:xfrm>
          <a:prstGeom prst="rect">
            <a:avLst/>
          </a:prstGeom>
        </p:spPr>
        <p:txBody>
          <a:bodyPr anchor="ctr"/>
          <a:lstStyle>
            <a:lvl1pPr>
              <a:defRPr sz="4800">
                <a:solidFill>
                  <a:schemeClr val="tx1">
                    <a:lumMod val="50000"/>
                    <a:lumOff val="50000"/>
                  </a:schemeClr>
                </a:solidFill>
              </a:defRPr>
            </a:lvl1pPr>
          </a:lstStyle>
          <a:p>
            <a:r>
              <a:rPr lang="en-US" dirty="0"/>
              <a:t>Click to edit Master title style</a:t>
            </a:r>
          </a:p>
        </p:txBody>
      </p:sp>
    </p:spTree>
    <p:extLst>
      <p:ext uri="{BB962C8B-B14F-4D97-AF65-F5344CB8AC3E}">
        <p14:creationId xmlns:p14="http://schemas.microsoft.com/office/powerpoint/2010/main" val="4506885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标题与副标题">
    <p:spTree>
      <p:nvGrpSpPr>
        <p:cNvPr id="1" name=""/>
        <p:cNvGrpSpPr/>
        <p:nvPr/>
      </p:nvGrpSpPr>
      <p:grpSpPr>
        <a:xfrm>
          <a:off x="0" y="0"/>
          <a:ext cx="0" cy="0"/>
          <a:chOff x="0" y="0"/>
          <a:chExt cx="0" cy="0"/>
        </a:xfrm>
      </p:grpSpPr>
      <p:sp>
        <p:nvSpPr>
          <p:cNvPr id="18" name="Shape 18"/>
          <p:cNvSpPr>
            <a:spLocks noGrp="1"/>
          </p:cNvSpPr>
          <p:nvPr>
            <p:ph type="title"/>
          </p:nvPr>
        </p:nvSpPr>
        <p:spPr>
          <a:xfrm>
            <a:off x="889000" y="1149351"/>
            <a:ext cx="10414000" cy="2324100"/>
          </a:xfrm>
          <a:prstGeom prst="rect">
            <a:avLst/>
          </a:prstGeom>
        </p:spPr>
        <p:txBody>
          <a:bodyPr anchor="b"/>
          <a:lstStyle/>
          <a:p>
            <a:endParaRPr dirty="0"/>
          </a:p>
        </p:txBody>
      </p:sp>
      <p:sp>
        <p:nvSpPr>
          <p:cNvPr id="19" name="Shape 19"/>
          <p:cNvSpPr>
            <a:spLocks noGrp="1"/>
          </p:cNvSpPr>
          <p:nvPr>
            <p:ph type="body" sz="quarter" idx="1"/>
          </p:nvPr>
        </p:nvSpPr>
        <p:spPr>
          <a:xfrm>
            <a:off x="889000" y="3536950"/>
            <a:ext cx="10414000" cy="793751"/>
          </a:xfrm>
          <a:prstGeom prst="rect">
            <a:avLst/>
          </a:prstGeom>
        </p:spPr>
        <p:txBody>
          <a:bodyPr anchor="t"/>
          <a:lstStyle>
            <a:lvl1pPr marL="0" indent="0" algn="ctr">
              <a:spcBef>
                <a:spcPts val="0"/>
              </a:spcBef>
              <a:buSzTx/>
              <a:buNone/>
              <a:defRPr sz="2200"/>
            </a:lvl1pPr>
            <a:lvl2pPr marL="0" indent="114297" algn="ctr">
              <a:spcBef>
                <a:spcPts val="0"/>
              </a:spcBef>
              <a:buSzTx/>
              <a:buNone/>
              <a:defRPr sz="2200"/>
            </a:lvl2pPr>
            <a:lvl3pPr marL="0" indent="228594" algn="ctr">
              <a:spcBef>
                <a:spcPts val="0"/>
              </a:spcBef>
              <a:buSzTx/>
              <a:buNone/>
              <a:defRPr sz="2200"/>
            </a:lvl3pPr>
            <a:lvl4pPr marL="0" indent="342891" algn="ctr">
              <a:spcBef>
                <a:spcPts val="0"/>
              </a:spcBef>
              <a:buSzTx/>
              <a:buNone/>
              <a:defRPr sz="2200"/>
            </a:lvl4pPr>
            <a:lvl5pPr marL="0" indent="457189" algn="ctr">
              <a:spcBef>
                <a:spcPts val="0"/>
              </a:spcBef>
              <a:buSzTx/>
              <a:buNone/>
              <a:defRPr sz="2200"/>
            </a:lvl5pPr>
          </a:lstStyle>
          <a:p>
            <a:endParaRPr dirty="0"/>
          </a:p>
        </p:txBody>
      </p:sp>
      <p:sp>
        <p:nvSpPr>
          <p:cNvPr id="20" name="Shape 20"/>
          <p:cNvSpPr>
            <a:spLocks noGrp="1"/>
          </p:cNvSpPr>
          <p:nvPr>
            <p:ph type="sldNum" sz="quarter" idx="2"/>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sz="1800" b="0" i="0" u="none" strike="noStrike" kern="1200" cap="none" spc="0" normalizeH="0" baseline="0" noProof="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330126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2_Image Layouts">
    <p:spTree>
      <p:nvGrpSpPr>
        <p:cNvPr id="1" name=""/>
        <p:cNvGrpSpPr/>
        <p:nvPr/>
      </p:nvGrpSpPr>
      <p:grpSpPr>
        <a:xfrm>
          <a:off x="0" y="0"/>
          <a:ext cx="0" cy="0"/>
          <a:chOff x="0" y="0"/>
          <a:chExt cx="0" cy="0"/>
        </a:xfrm>
      </p:grpSpPr>
      <p:sp>
        <p:nvSpPr>
          <p:cNvPr id="11" name="Picture Placeholder 20"/>
          <p:cNvSpPr>
            <a:spLocks noGrp="1"/>
          </p:cNvSpPr>
          <p:nvPr>
            <p:ph type="pic" sz="quarter" idx="29" hasCustomPrompt="1"/>
          </p:nvPr>
        </p:nvSpPr>
        <p:spPr>
          <a:xfrm>
            <a:off x="539907" y="1447800"/>
            <a:ext cx="3562644" cy="1914357"/>
          </a:xfrm>
          <a:prstGeom prst="rect">
            <a:avLst/>
          </a:prstGeom>
          <a:noFill/>
          <a:ln w="19050">
            <a:noFill/>
          </a:ln>
        </p:spPr>
        <p:txBody>
          <a:bodyPr wrap="square" tIns="0" bIns="182880" anchor="b">
            <a:noAutofit/>
          </a:bodyPr>
          <a:lstStyle>
            <a:lvl1pPr algn="ctr">
              <a:buNone/>
              <a:defRPr sz="1400" baseline="0">
                <a:solidFill>
                  <a:schemeClr val="tx1">
                    <a:lumMod val="50000"/>
                    <a:lumOff val="50000"/>
                  </a:schemeClr>
                </a:solidFill>
              </a:defRPr>
            </a:lvl1pPr>
          </a:lstStyle>
          <a:p>
            <a:r>
              <a:rPr lang="en-US" dirty="0"/>
              <a:t>Click To Add Image</a:t>
            </a:r>
          </a:p>
        </p:txBody>
      </p:sp>
      <p:sp>
        <p:nvSpPr>
          <p:cNvPr id="21" name="Picture Placeholder 20"/>
          <p:cNvSpPr>
            <a:spLocks noGrp="1"/>
          </p:cNvSpPr>
          <p:nvPr>
            <p:ph type="pic" sz="quarter" idx="30" hasCustomPrompt="1"/>
          </p:nvPr>
        </p:nvSpPr>
        <p:spPr>
          <a:xfrm>
            <a:off x="4315610" y="1447800"/>
            <a:ext cx="3562644" cy="1914357"/>
          </a:xfrm>
          <a:prstGeom prst="rect">
            <a:avLst/>
          </a:prstGeom>
          <a:noFill/>
          <a:ln w="19050">
            <a:noFill/>
          </a:ln>
        </p:spPr>
        <p:txBody>
          <a:bodyPr wrap="square" tIns="0" bIns="182880" anchor="b">
            <a:noAutofit/>
          </a:bodyPr>
          <a:lstStyle>
            <a:lvl1pPr algn="ctr">
              <a:buNone/>
              <a:defRPr sz="1400" baseline="0">
                <a:solidFill>
                  <a:schemeClr val="tx1">
                    <a:lumMod val="50000"/>
                    <a:lumOff val="50000"/>
                  </a:schemeClr>
                </a:solidFill>
              </a:defRPr>
            </a:lvl1pPr>
          </a:lstStyle>
          <a:p>
            <a:r>
              <a:rPr lang="en-US" dirty="0"/>
              <a:t>Click To Add Image</a:t>
            </a:r>
          </a:p>
        </p:txBody>
      </p:sp>
      <p:sp>
        <p:nvSpPr>
          <p:cNvPr id="23" name="Picture Placeholder 20"/>
          <p:cNvSpPr>
            <a:spLocks noGrp="1"/>
          </p:cNvSpPr>
          <p:nvPr>
            <p:ph type="pic" sz="quarter" idx="31" hasCustomPrompt="1"/>
          </p:nvPr>
        </p:nvSpPr>
        <p:spPr>
          <a:xfrm>
            <a:off x="8091314" y="1451244"/>
            <a:ext cx="3562644" cy="1914357"/>
          </a:xfrm>
          <a:prstGeom prst="rect">
            <a:avLst/>
          </a:prstGeom>
          <a:noFill/>
          <a:ln w="19050">
            <a:noFill/>
          </a:ln>
        </p:spPr>
        <p:txBody>
          <a:bodyPr wrap="square" tIns="0" bIns="182880" anchor="b">
            <a:noAutofit/>
          </a:bodyPr>
          <a:lstStyle>
            <a:lvl1pPr algn="ctr">
              <a:buNone/>
              <a:defRPr sz="1400" baseline="0">
                <a:solidFill>
                  <a:schemeClr val="tx1">
                    <a:lumMod val="50000"/>
                    <a:lumOff val="50000"/>
                  </a:schemeClr>
                </a:solidFill>
              </a:defRPr>
            </a:lvl1pPr>
          </a:lstStyle>
          <a:p>
            <a:r>
              <a:rPr lang="en-US" dirty="0"/>
              <a:t>Click To Add Image</a:t>
            </a:r>
          </a:p>
        </p:txBody>
      </p:sp>
      <p:sp>
        <p:nvSpPr>
          <p:cNvPr id="8" name="Picture Placeholder 20"/>
          <p:cNvSpPr>
            <a:spLocks noGrp="1"/>
          </p:cNvSpPr>
          <p:nvPr>
            <p:ph type="pic" sz="quarter" idx="32" hasCustomPrompt="1"/>
          </p:nvPr>
        </p:nvSpPr>
        <p:spPr>
          <a:xfrm>
            <a:off x="539907" y="4038499"/>
            <a:ext cx="3562644" cy="1914357"/>
          </a:xfrm>
          <a:prstGeom prst="rect">
            <a:avLst/>
          </a:prstGeom>
          <a:noFill/>
          <a:ln w="19050">
            <a:noFill/>
          </a:ln>
        </p:spPr>
        <p:txBody>
          <a:bodyPr wrap="square" tIns="0" bIns="182880" anchor="b">
            <a:noAutofit/>
          </a:bodyPr>
          <a:lstStyle>
            <a:lvl1pPr algn="ctr">
              <a:buNone/>
              <a:defRPr sz="1400" baseline="0">
                <a:solidFill>
                  <a:schemeClr val="tx1">
                    <a:lumMod val="50000"/>
                    <a:lumOff val="50000"/>
                  </a:schemeClr>
                </a:solidFill>
              </a:defRPr>
            </a:lvl1pPr>
          </a:lstStyle>
          <a:p>
            <a:r>
              <a:rPr lang="en-US" dirty="0"/>
              <a:t>Click To Add Image</a:t>
            </a:r>
          </a:p>
        </p:txBody>
      </p:sp>
      <p:sp>
        <p:nvSpPr>
          <p:cNvPr id="9" name="Picture Placeholder 20"/>
          <p:cNvSpPr>
            <a:spLocks noGrp="1"/>
          </p:cNvSpPr>
          <p:nvPr>
            <p:ph type="pic" sz="quarter" idx="33" hasCustomPrompt="1"/>
          </p:nvPr>
        </p:nvSpPr>
        <p:spPr>
          <a:xfrm>
            <a:off x="4315610" y="4038499"/>
            <a:ext cx="3562644" cy="1914357"/>
          </a:xfrm>
          <a:prstGeom prst="rect">
            <a:avLst/>
          </a:prstGeom>
          <a:noFill/>
          <a:ln w="19050">
            <a:noFill/>
          </a:ln>
        </p:spPr>
        <p:txBody>
          <a:bodyPr wrap="square" tIns="0" bIns="182880" anchor="b">
            <a:noAutofit/>
          </a:bodyPr>
          <a:lstStyle>
            <a:lvl1pPr algn="ctr">
              <a:buNone/>
              <a:defRPr sz="1400" baseline="0">
                <a:solidFill>
                  <a:schemeClr val="tx1">
                    <a:lumMod val="50000"/>
                    <a:lumOff val="50000"/>
                  </a:schemeClr>
                </a:solidFill>
              </a:defRPr>
            </a:lvl1pPr>
          </a:lstStyle>
          <a:p>
            <a:r>
              <a:rPr lang="en-US" dirty="0"/>
              <a:t>Click To Add Image</a:t>
            </a:r>
          </a:p>
        </p:txBody>
      </p:sp>
      <p:sp>
        <p:nvSpPr>
          <p:cNvPr id="10" name="Picture Placeholder 20"/>
          <p:cNvSpPr>
            <a:spLocks noGrp="1"/>
          </p:cNvSpPr>
          <p:nvPr>
            <p:ph type="pic" sz="quarter" idx="34" hasCustomPrompt="1"/>
          </p:nvPr>
        </p:nvSpPr>
        <p:spPr>
          <a:xfrm>
            <a:off x="8091314" y="4041943"/>
            <a:ext cx="3562644" cy="1914357"/>
          </a:xfrm>
          <a:prstGeom prst="rect">
            <a:avLst/>
          </a:prstGeom>
          <a:noFill/>
          <a:ln w="19050">
            <a:noFill/>
          </a:ln>
        </p:spPr>
        <p:txBody>
          <a:bodyPr wrap="square" tIns="0" bIns="182880" anchor="b">
            <a:noAutofit/>
          </a:bodyPr>
          <a:lstStyle>
            <a:lvl1pPr algn="ctr">
              <a:buNone/>
              <a:defRPr sz="1400" baseline="0">
                <a:solidFill>
                  <a:schemeClr val="tx1">
                    <a:lumMod val="50000"/>
                    <a:lumOff val="50000"/>
                  </a:schemeClr>
                </a:solidFill>
              </a:defRPr>
            </a:lvl1pPr>
          </a:lstStyle>
          <a:p>
            <a:r>
              <a:rPr lang="en-US" dirty="0"/>
              <a:t>Click To Add Image</a:t>
            </a:r>
          </a:p>
        </p:txBody>
      </p:sp>
      <p:sp>
        <p:nvSpPr>
          <p:cNvPr id="12" name="Title 1"/>
          <p:cNvSpPr>
            <a:spLocks noGrp="1"/>
          </p:cNvSpPr>
          <p:nvPr>
            <p:ph type="title"/>
          </p:nvPr>
        </p:nvSpPr>
        <p:spPr>
          <a:xfrm>
            <a:off x="529924" y="467784"/>
            <a:ext cx="11132152" cy="522816"/>
          </a:xfrm>
          <a:prstGeom prst="rect">
            <a:avLst/>
          </a:prstGeom>
        </p:spPr>
        <p:txBody>
          <a:bodyPr anchor="ctr"/>
          <a:lstStyle>
            <a:lvl1pPr>
              <a:defRPr sz="4800">
                <a:solidFill>
                  <a:schemeClr val="tx1">
                    <a:lumMod val="50000"/>
                    <a:lumOff val="50000"/>
                  </a:schemeClr>
                </a:solidFill>
              </a:defRPr>
            </a:lvl1pPr>
          </a:lstStyle>
          <a:p>
            <a:r>
              <a:rPr lang="en-US" dirty="0"/>
              <a:t>Click to edit Master title style</a:t>
            </a:r>
          </a:p>
        </p:txBody>
      </p:sp>
      <p:sp>
        <p:nvSpPr>
          <p:cNvPr id="13" name="Rectangle 12"/>
          <p:cNvSpPr/>
          <p:nvPr userDrawn="1"/>
        </p:nvSpPr>
        <p:spPr>
          <a:xfrm>
            <a:off x="5486400" y="1193801"/>
            <a:ext cx="1219200" cy="609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3324946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0_Pic05">
    <p:spTree>
      <p:nvGrpSpPr>
        <p:cNvPr id="1" name=""/>
        <p:cNvGrpSpPr/>
        <p:nvPr/>
      </p:nvGrpSpPr>
      <p:grpSpPr>
        <a:xfrm>
          <a:off x="0" y="0"/>
          <a:ext cx="0" cy="0"/>
          <a:chOff x="0" y="0"/>
          <a:chExt cx="0" cy="0"/>
        </a:xfrm>
      </p:grpSpPr>
      <p:sp>
        <p:nvSpPr>
          <p:cNvPr id="7" name="Picture Placeholder 7"/>
          <p:cNvSpPr>
            <a:spLocks noGrp="1"/>
          </p:cNvSpPr>
          <p:nvPr>
            <p:ph type="pic" sz="quarter" idx="10" hasCustomPrompt="1"/>
          </p:nvPr>
        </p:nvSpPr>
        <p:spPr>
          <a:xfrm>
            <a:off x="0" y="0"/>
            <a:ext cx="12192000" cy="4343400"/>
          </a:xfrm>
          <a:prstGeom prst="rect">
            <a:avLst/>
          </a:prstGeom>
          <a:solidFill>
            <a:schemeClr val="tx2">
              <a:lumMod val="10000"/>
              <a:lumOff val="90000"/>
            </a:schemeClr>
          </a:solidFill>
          <a:ln w="19050">
            <a:noFill/>
          </a:ln>
        </p:spPr>
        <p:txBody>
          <a:bodyPr tIns="0" bIns="182880" anchor="b"/>
          <a:lstStyle>
            <a:lvl1pPr algn="ctr">
              <a:buNone/>
              <a:defRPr sz="1400" baseline="0">
                <a:solidFill>
                  <a:schemeClr val="tx1">
                    <a:lumMod val="75000"/>
                    <a:lumOff val="25000"/>
                  </a:schemeClr>
                </a:solidFill>
              </a:defRPr>
            </a:lvl1pPr>
          </a:lstStyle>
          <a:p>
            <a:r>
              <a:rPr lang="en-US" dirty="0"/>
              <a:t>Click Icon To Add Image</a:t>
            </a:r>
          </a:p>
        </p:txBody>
      </p:sp>
    </p:spTree>
    <p:extLst>
      <p:ext uri="{BB962C8B-B14F-4D97-AF65-F5344CB8AC3E}">
        <p14:creationId xmlns:p14="http://schemas.microsoft.com/office/powerpoint/2010/main" val="23328843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5_Image Layouts">
    <p:spTree>
      <p:nvGrpSpPr>
        <p:cNvPr id="1" name=""/>
        <p:cNvGrpSpPr/>
        <p:nvPr/>
      </p:nvGrpSpPr>
      <p:grpSpPr>
        <a:xfrm>
          <a:off x="0" y="0"/>
          <a:ext cx="0" cy="0"/>
          <a:chOff x="0" y="0"/>
          <a:chExt cx="0" cy="0"/>
        </a:xfrm>
      </p:grpSpPr>
      <p:sp>
        <p:nvSpPr>
          <p:cNvPr id="3" name="Picture Placeholder 7"/>
          <p:cNvSpPr>
            <a:spLocks noGrp="1"/>
          </p:cNvSpPr>
          <p:nvPr>
            <p:ph type="pic" sz="quarter" idx="14" hasCustomPrompt="1"/>
          </p:nvPr>
        </p:nvSpPr>
        <p:spPr>
          <a:xfrm>
            <a:off x="508000" y="0"/>
            <a:ext cx="4064000" cy="4140200"/>
          </a:xfrm>
          <a:prstGeom prst="rect">
            <a:avLst/>
          </a:prstGeom>
          <a:solidFill>
            <a:schemeClr val="tx2">
              <a:lumMod val="10000"/>
              <a:lumOff val="90000"/>
            </a:schemeClr>
          </a:solidFill>
          <a:ln w="19050">
            <a:noFill/>
          </a:ln>
        </p:spPr>
        <p:txBody>
          <a:bodyPr lIns="0" tIns="91440" rIns="0" bIns="18288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2690951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69EE79E-E625-4AF8-A710-3DA3072AB069}"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10/30/2019</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D3ECD80-DEB6-4254-AFE4-A358FDA66514}"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0423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UNTHSC Title Slide">
    <p:spTree>
      <p:nvGrpSpPr>
        <p:cNvPr id="1" name=""/>
        <p:cNvGrpSpPr/>
        <p:nvPr/>
      </p:nvGrpSpPr>
      <p:grpSpPr>
        <a:xfrm>
          <a:off x="0" y="0"/>
          <a:ext cx="0" cy="0"/>
          <a:chOff x="0" y="0"/>
          <a:chExt cx="0" cy="0"/>
        </a:xfrm>
      </p:grpSpPr>
      <p:sp>
        <p:nvSpPr>
          <p:cNvPr id="9" name="Rectangle 8"/>
          <p:cNvSpPr/>
          <p:nvPr userDrawn="1"/>
        </p:nvSpPr>
        <p:spPr>
          <a:xfrm>
            <a:off x="0" y="6301409"/>
            <a:ext cx="12192000" cy="556591"/>
          </a:xfrm>
          <a:prstGeom prst="rect">
            <a:avLst/>
          </a:prstGeom>
          <a:solidFill>
            <a:srgbClr val="007B3B"/>
          </a:solidFill>
          <a:ln>
            <a:solidFill>
              <a:srgbClr val="007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Rectangle 10"/>
          <p:cNvSpPr/>
          <p:nvPr userDrawn="1"/>
        </p:nvSpPr>
        <p:spPr>
          <a:xfrm>
            <a:off x="0" y="6217511"/>
            <a:ext cx="12192000" cy="839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14" name="Title 13"/>
          <p:cNvSpPr>
            <a:spLocks noGrp="1"/>
          </p:cNvSpPr>
          <p:nvPr>
            <p:ph type="title"/>
          </p:nvPr>
        </p:nvSpPr>
        <p:spPr>
          <a:xfrm>
            <a:off x="838200" y="2892710"/>
            <a:ext cx="10515600" cy="1325563"/>
          </a:xfrm>
          <a:prstGeom prst="rect">
            <a:avLst/>
          </a:prstGeom>
        </p:spPr>
        <p:txBody>
          <a:bodyPr/>
          <a:lstStyle>
            <a:lvl1pPr algn="ctr">
              <a:defRPr sz="4800" b="1" i="0">
                <a:solidFill>
                  <a:schemeClr val="tx1">
                    <a:lumMod val="50000"/>
                    <a:lumOff val="50000"/>
                  </a:schemeClr>
                </a:solidFill>
                <a:latin typeface="Helvetica" charset="0"/>
                <a:ea typeface="Helvetica" charset="0"/>
                <a:cs typeface="Helvetica" charset="0"/>
              </a:defRPr>
            </a:lvl1pPr>
          </a:lstStyle>
          <a:p>
            <a:r>
              <a:rPr lang="en-US" dirty="0"/>
              <a:t>Click to edit Master 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6269" y="689710"/>
            <a:ext cx="2500367" cy="372971"/>
          </a:xfrm>
          <a:prstGeom prst="rect">
            <a:avLst/>
          </a:prstGeom>
        </p:spPr>
      </p:pic>
    </p:spTree>
    <p:extLst>
      <p:ext uri="{BB962C8B-B14F-4D97-AF65-F5344CB8AC3E}">
        <p14:creationId xmlns:p14="http://schemas.microsoft.com/office/powerpoint/2010/main" val="4112346424"/>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UNTHSC Blank Slide">
    <p:spTree>
      <p:nvGrpSpPr>
        <p:cNvPr id="1" name=""/>
        <p:cNvGrpSpPr/>
        <p:nvPr/>
      </p:nvGrpSpPr>
      <p:grpSpPr>
        <a:xfrm>
          <a:off x="0" y="0"/>
          <a:ext cx="0" cy="0"/>
          <a:chOff x="0" y="0"/>
          <a:chExt cx="0" cy="0"/>
        </a:xfrm>
      </p:grpSpPr>
      <p:cxnSp>
        <p:nvCxnSpPr>
          <p:cNvPr id="7" name="Straight Connector 6"/>
          <p:cNvCxnSpPr/>
          <p:nvPr userDrawn="1"/>
        </p:nvCxnSpPr>
        <p:spPr>
          <a:xfrm>
            <a:off x="385011" y="1167137"/>
            <a:ext cx="115498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0" y="6599582"/>
            <a:ext cx="12192000" cy="258417"/>
          </a:xfrm>
          <a:prstGeom prst="rect">
            <a:avLst/>
          </a:prstGeom>
          <a:solidFill>
            <a:srgbClr val="007B3B"/>
          </a:solidFill>
          <a:ln>
            <a:solidFill>
              <a:srgbClr val="007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p:cNvSpPr/>
          <p:nvPr userDrawn="1"/>
        </p:nvSpPr>
        <p:spPr>
          <a:xfrm>
            <a:off x="0" y="6515681"/>
            <a:ext cx="12192000" cy="839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9185" y="670906"/>
            <a:ext cx="1495723" cy="223112"/>
          </a:xfrm>
          <a:prstGeom prst="rect">
            <a:avLst/>
          </a:prstGeom>
        </p:spPr>
      </p:pic>
    </p:spTree>
    <p:extLst>
      <p:ext uri="{BB962C8B-B14F-4D97-AF65-F5344CB8AC3E}">
        <p14:creationId xmlns:p14="http://schemas.microsoft.com/office/powerpoint/2010/main" val="4101540012"/>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UNTHSC Open/Close Slide">
    <p:spTree>
      <p:nvGrpSpPr>
        <p:cNvPr id="1" name=""/>
        <p:cNvGrpSpPr/>
        <p:nvPr/>
      </p:nvGrpSpPr>
      <p:grpSpPr>
        <a:xfrm>
          <a:off x="0" y="0"/>
          <a:ext cx="0" cy="0"/>
          <a:chOff x="0" y="0"/>
          <a:chExt cx="0" cy="0"/>
        </a:xfrm>
      </p:grpSpPr>
      <p:sp>
        <p:nvSpPr>
          <p:cNvPr id="9" name="Rectangle 8"/>
          <p:cNvSpPr/>
          <p:nvPr userDrawn="1"/>
        </p:nvSpPr>
        <p:spPr>
          <a:xfrm>
            <a:off x="0" y="6599582"/>
            <a:ext cx="12192000" cy="258417"/>
          </a:xfrm>
          <a:prstGeom prst="rect">
            <a:avLst/>
          </a:prstGeom>
          <a:solidFill>
            <a:srgbClr val="007B3B"/>
          </a:solidFill>
          <a:ln>
            <a:solidFill>
              <a:srgbClr val="007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p:cNvSpPr/>
          <p:nvPr userDrawn="1"/>
        </p:nvSpPr>
        <p:spPr>
          <a:xfrm>
            <a:off x="0" y="6515681"/>
            <a:ext cx="12192000" cy="839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18390" y="2795039"/>
            <a:ext cx="5355220" cy="810721"/>
          </a:xfrm>
          <a:prstGeom prst="rect">
            <a:avLst/>
          </a:prstGeom>
        </p:spPr>
      </p:pic>
    </p:spTree>
    <p:extLst>
      <p:ext uri="{BB962C8B-B14F-4D97-AF65-F5344CB8AC3E}">
        <p14:creationId xmlns:p14="http://schemas.microsoft.com/office/powerpoint/2010/main" val="3279865121"/>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UNTHSC Open/Close Slide">
    <p:spTree>
      <p:nvGrpSpPr>
        <p:cNvPr id="1" name=""/>
        <p:cNvGrpSpPr/>
        <p:nvPr/>
      </p:nvGrpSpPr>
      <p:grpSpPr>
        <a:xfrm>
          <a:off x="0" y="0"/>
          <a:ext cx="0" cy="0"/>
          <a:chOff x="0" y="0"/>
          <a:chExt cx="0" cy="0"/>
        </a:xfrm>
      </p:grpSpPr>
      <p:sp>
        <p:nvSpPr>
          <p:cNvPr id="9" name="Rectangle 8"/>
          <p:cNvSpPr/>
          <p:nvPr userDrawn="1"/>
        </p:nvSpPr>
        <p:spPr>
          <a:xfrm>
            <a:off x="0" y="6599582"/>
            <a:ext cx="12192000" cy="258417"/>
          </a:xfrm>
          <a:prstGeom prst="rect">
            <a:avLst/>
          </a:prstGeom>
          <a:solidFill>
            <a:srgbClr val="007B3B"/>
          </a:solidFill>
          <a:ln>
            <a:solidFill>
              <a:srgbClr val="007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0" y="6515681"/>
            <a:ext cx="12192000" cy="839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18390" y="2795039"/>
            <a:ext cx="5355220" cy="810721"/>
          </a:xfrm>
          <a:prstGeom prst="rect">
            <a:avLst/>
          </a:prstGeom>
        </p:spPr>
      </p:pic>
    </p:spTree>
    <p:extLst>
      <p:ext uri="{BB962C8B-B14F-4D97-AF65-F5344CB8AC3E}">
        <p14:creationId xmlns:p14="http://schemas.microsoft.com/office/powerpoint/2010/main" val="1346466980"/>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UNTHSC Open/Close Slide">
    <p:spTree>
      <p:nvGrpSpPr>
        <p:cNvPr id="1" name=""/>
        <p:cNvGrpSpPr/>
        <p:nvPr/>
      </p:nvGrpSpPr>
      <p:grpSpPr>
        <a:xfrm>
          <a:off x="0" y="0"/>
          <a:ext cx="0" cy="0"/>
          <a:chOff x="0" y="0"/>
          <a:chExt cx="0" cy="0"/>
        </a:xfrm>
      </p:grpSpPr>
      <p:sp>
        <p:nvSpPr>
          <p:cNvPr id="9" name="Rectangle 8"/>
          <p:cNvSpPr/>
          <p:nvPr userDrawn="1"/>
        </p:nvSpPr>
        <p:spPr>
          <a:xfrm>
            <a:off x="0" y="6599582"/>
            <a:ext cx="12192000" cy="258417"/>
          </a:xfrm>
          <a:prstGeom prst="rect">
            <a:avLst/>
          </a:prstGeom>
          <a:solidFill>
            <a:srgbClr val="007B3B"/>
          </a:solidFill>
          <a:ln>
            <a:solidFill>
              <a:srgbClr val="007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p:cNvSpPr/>
          <p:nvPr userDrawn="1"/>
        </p:nvSpPr>
        <p:spPr>
          <a:xfrm>
            <a:off x="0" y="6515681"/>
            <a:ext cx="12192000" cy="839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552821138"/>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UNTHSC Open/Close Slide">
    <p:spTree>
      <p:nvGrpSpPr>
        <p:cNvPr id="1" name=""/>
        <p:cNvGrpSpPr/>
        <p:nvPr/>
      </p:nvGrpSpPr>
      <p:grpSpPr>
        <a:xfrm>
          <a:off x="0" y="0"/>
          <a:ext cx="0" cy="0"/>
          <a:chOff x="0" y="0"/>
          <a:chExt cx="0" cy="0"/>
        </a:xfrm>
      </p:grpSpPr>
      <p:sp>
        <p:nvSpPr>
          <p:cNvPr id="3" name="Rectangle 2"/>
          <p:cNvSpPr/>
          <p:nvPr userDrawn="1"/>
        </p:nvSpPr>
        <p:spPr>
          <a:xfrm>
            <a:off x="0" y="0"/>
            <a:ext cx="12192000" cy="6857999"/>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p:cNvSpPr/>
          <p:nvPr userDrawn="1"/>
        </p:nvSpPr>
        <p:spPr>
          <a:xfrm>
            <a:off x="0" y="6599582"/>
            <a:ext cx="12192000" cy="258417"/>
          </a:xfrm>
          <a:prstGeom prst="rect">
            <a:avLst/>
          </a:prstGeom>
          <a:solidFill>
            <a:srgbClr val="007B3B"/>
          </a:solidFill>
          <a:ln>
            <a:solidFill>
              <a:srgbClr val="007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p:cNvSpPr/>
          <p:nvPr userDrawn="1"/>
        </p:nvSpPr>
        <p:spPr>
          <a:xfrm>
            <a:off x="0" y="6515681"/>
            <a:ext cx="12192000" cy="839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3624215185"/>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Guidelines - Reference Only">
    <p:spTree>
      <p:nvGrpSpPr>
        <p:cNvPr id="1" name=""/>
        <p:cNvGrpSpPr/>
        <p:nvPr/>
      </p:nvGrpSpPr>
      <p:grpSpPr>
        <a:xfrm>
          <a:off x="0" y="0"/>
          <a:ext cx="0" cy="0"/>
          <a:chOff x="0" y="0"/>
          <a:chExt cx="0" cy="0"/>
        </a:xfrm>
      </p:grpSpPr>
      <p:sp>
        <p:nvSpPr>
          <p:cNvPr id="9" name="Rectangle 8"/>
          <p:cNvSpPr/>
          <p:nvPr userDrawn="1"/>
        </p:nvSpPr>
        <p:spPr>
          <a:xfrm>
            <a:off x="0" y="6515681"/>
            <a:ext cx="12192000" cy="839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10" name="Rectangle 9"/>
          <p:cNvSpPr/>
          <p:nvPr userDrawn="1"/>
        </p:nvSpPr>
        <p:spPr>
          <a:xfrm>
            <a:off x="0" y="6599582"/>
            <a:ext cx="12192000" cy="258417"/>
          </a:xfrm>
          <a:prstGeom prst="rect">
            <a:avLst/>
          </a:prstGeom>
          <a:solidFill>
            <a:srgbClr val="007B3B"/>
          </a:solidFill>
          <a:ln>
            <a:solidFill>
              <a:srgbClr val="007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TextBox 14"/>
          <p:cNvSpPr txBox="1"/>
          <p:nvPr userDrawn="1"/>
        </p:nvSpPr>
        <p:spPr>
          <a:xfrm>
            <a:off x="385011" y="1581191"/>
            <a:ext cx="11219935" cy="4247317"/>
          </a:xfrm>
          <a:prstGeom prst="rect">
            <a:avLst/>
          </a:prstGeom>
          <a:noFill/>
        </p:spPr>
        <p:txBody>
          <a:bodyPr wrap="square" rtlCol="0">
            <a:spAutoFit/>
          </a:bodyPr>
          <a:lstStyle/>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Limit presentations to a maximum of 10 slides when possible</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Keep presentation to 20 minutes maximum</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Font size between 28-30 pt. minimum</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Use this standard template with fewer words, larger type</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Recommend fonts: Helvetica (sans serif) or Garamond (serif). Be consistent with one font.</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Begin with a succinct summary statement on Opening Slide that defines </a:t>
            </a:r>
            <a:b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b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what will be presented and why this is relevant </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Simplify data to graphically show the key trend(s) or challenge(s)</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Use high quality graphics and 300 dpi photos</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Don’t assume that complex data reveals a story</a:t>
            </a:r>
          </a:p>
        </p:txBody>
      </p:sp>
      <p:sp>
        <p:nvSpPr>
          <p:cNvPr id="16" name="Title 1"/>
          <p:cNvSpPr>
            <a:spLocks noGrp="1"/>
          </p:cNvSpPr>
          <p:nvPr>
            <p:ph type="title" hasCustomPrompt="1"/>
          </p:nvPr>
        </p:nvSpPr>
        <p:spPr>
          <a:xfrm>
            <a:off x="385011" y="431970"/>
            <a:ext cx="9887993" cy="717226"/>
          </a:xfrm>
          <a:prstGeom prst="rect">
            <a:avLst/>
          </a:prstGeom>
        </p:spPr>
        <p:txBody>
          <a:bodyPr/>
          <a:lstStyle>
            <a:lvl1pPr>
              <a:defRPr sz="4000">
                <a:latin typeface="Arial" panose="020B0604020202020204" pitchFamily="34" charset="0"/>
                <a:cs typeface="Arial" panose="020B0604020202020204" pitchFamily="34" charset="0"/>
              </a:defRPr>
            </a:lvl1pPr>
          </a:lstStyle>
          <a:p>
            <a:r>
              <a:rPr lang="en-US"/>
              <a:t>Content Guidelines</a:t>
            </a:r>
            <a:endParaRPr lang="en-US" dirty="0"/>
          </a:p>
        </p:txBody>
      </p:sp>
      <p:cxnSp>
        <p:nvCxnSpPr>
          <p:cNvPr id="17" name="Straight Connector 16"/>
          <p:cNvCxnSpPr/>
          <p:nvPr userDrawn="1"/>
        </p:nvCxnSpPr>
        <p:spPr>
          <a:xfrm>
            <a:off x="385011" y="1167137"/>
            <a:ext cx="115498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9185" y="670906"/>
            <a:ext cx="1495723" cy="223112"/>
          </a:xfrm>
          <a:prstGeom prst="rect">
            <a:avLst/>
          </a:prstGeom>
        </p:spPr>
      </p:pic>
    </p:spTree>
    <p:extLst>
      <p:ext uri="{BB962C8B-B14F-4D97-AF65-F5344CB8AC3E}">
        <p14:creationId xmlns:p14="http://schemas.microsoft.com/office/powerpoint/2010/main" val="4276561763"/>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ontent Guidelines - Reference Only">
    <p:spTree>
      <p:nvGrpSpPr>
        <p:cNvPr id="1" name=""/>
        <p:cNvGrpSpPr/>
        <p:nvPr/>
      </p:nvGrpSpPr>
      <p:grpSpPr>
        <a:xfrm>
          <a:off x="0" y="0"/>
          <a:ext cx="0" cy="0"/>
          <a:chOff x="0" y="0"/>
          <a:chExt cx="0" cy="0"/>
        </a:xfrm>
      </p:grpSpPr>
      <p:sp>
        <p:nvSpPr>
          <p:cNvPr id="9" name="Rectangle 8"/>
          <p:cNvSpPr/>
          <p:nvPr userDrawn="1"/>
        </p:nvSpPr>
        <p:spPr>
          <a:xfrm>
            <a:off x="0" y="6515681"/>
            <a:ext cx="12192000" cy="839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10" name="Rectangle 9"/>
          <p:cNvSpPr/>
          <p:nvPr userDrawn="1"/>
        </p:nvSpPr>
        <p:spPr>
          <a:xfrm>
            <a:off x="0" y="6599582"/>
            <a:ext cx="12192000" cy="258417"/>
          </a:xfrm>
          <a:prstGeom prst="rect">
            <a:avLst/>
          </a:prstGeom>
          <a:solidFill>
            <a:srgbClr val="007B3B"/>
          </a:solidFill>
          <a:ln>
            <a:solidFill>
              <a:srgbClr val="007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TextBox 14"/>
          <p:cNvSpPr txBox="1"/>
          <p:nvPr userDrawn="1"/>
        </p:nvSpPr>
        <p:spPr>
          <a:xfrm>
            <a:off x="385011" y="1698547"/>
            <a:ext cx="11219935" cy="3739485"/>
          </a:xfrm>
          <a:prstGeom prst="rect">
            <a:avLst/>
          </a:prstGeom>
          <a:noFill/>
        </p:spPr>
        <p:txBody>
          <a:bodyPr wrap="square" rtlCol="0">
            <a:spAutoFit/>
          </a:bodyPr>
          <a:lstStyle/>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Include multiyear data when possible and connect the dots with succinct comments in bullet-point form</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Last slide is a conclusion, e.g. the significance of what we’ve done, are going to do, recommend as next steps</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Include a call to action for questions as part of closing.</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Smile, make eye contact, keep your head up</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en-US" sz="1800" b="0" i="0" u="none" strike="noStrike" kern="1200" cap="none" spc="0" normalizeH="0" baseline="0" noProof="0" dirty="0">
                <a:ln>
                  <a:noFill/>
                </a:ln>
                <a:solidFill>
                  <a:prstClr val="black"/>
                </a:solidFill>
                <a:effectLst/>
                <a:uLnTx/>
                <a:uFillTx/>
                <a:latin typeface="Calibri"/>
                <a:ea typeface="+mn-ea"/>
                <a:cs typeface="+mn-cs"/>
              </a:rPr>
              <a:t>Tell stories, don’t just read slides</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Additional UNT System style guidelines available online at: </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hlinkClick r:id="rId2"/>
              </a:rPr>
              <a:t>http://www.untsystem.edu/about-us/branding-communication-guide/brand-identity-communications-guide</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6" name="Title 1"/>
          <p:cNvSpPr>
            <a:spLocks noGrp="1"/>
          </p:cNvSpPr>
          <p:nvPr>
            <p:ph type="title" hasCustomPrompt="1"/>
          </p:nvPr>
        </p:nvSpPr>
        <p:spPr>
          <a:xfrm>
            <a:off x="385011" y="431970"/>
            <a:ext cx="9887993" cy="717226"/>
          </a:xfrm>
          <a:prstGeom prst="rect">
            <a:avLst/>
          </a:prstGeom>
        </p:spPr>
        <p:txBody>
          <a:bodyPr/>
          <a:lstStyle>
            <a:lvl1pPr>
              <a:defRPr sz="4000">
                <a:latin typeface="Arial" panose="020B0604020202020204" pitchFamily="34" charset="0"/>
                <a:cs typeface="Arial" panose="020B0604020202020204" pitchFamily="34" charset="0"/>
              </a:defRPr>
            </a:lvl1pPr>
          </a:lstStyle>
          <a:p>
            <a:r>
              <a:rPr lang="en-US"/>
              <a:t>Content Guidelines</a:t>
            </a:r>
            <a:endParaRPr lang="en-US" dirty="0"/>
          </a:p>
        </p:txBody>
      </p:sp>
      <p:cxnSp>
        <p:nvCxnSpPr>
          <p:cNvPr id="17" name="Straight Connector 16"/>
          <p:cNvCxnSpPr/>
          <p:nvPr userDrawn="1"/>
        </p:nvCxnSpPr>
        <p:spPr>
          <a:xfrm>
            <a:off x="385011" y="1167137"/>
            <a:ext cx="115498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39185" y="670906"/>
            <a:ext cx="1495723" cy="223112"/>
          </a:xfrm>
          <a:prstGeom prst="rect">
            <a:avLst/>
          </a:prstGeom>
        </p:spPr>
      </p:pic>
    </p:spTree>
    <p:extLst>
      <p:ext uri="{BB962C8B-B14F-4D97-AF65-F5344CB8AC3E}">
        <p14:creationId xmlns:p14="http://schemas.microsoft.com/office/powerpoint/2010/main" val="320315272"/>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24_Image Layouts">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1" y="0"/>
            <a:ext cx="12191999" cy="6858000"/>
          </a:xfrm>
          <a:prstGeom prst="rect">
            <a:avLst/>
          </a:prstGeom>
          <a:solidFill>
            <a:schemeClr val="tx2">
              <a:lumMod val="10000"/>
              <a:lumOff val="90000"/>
            </a:schemeClr>
          </a:solidFill>
          <a:ln w="19050">
            <a:noFill/>
          </a:ln>
        </p:spPr>
        <p:txBody>
          <a:bodyPr tIns="0" bIns="182880" anchor="b"/>
          <a:lstStyle>
            <a:lvl1pPr algn="ctr">
              <a:buNone/>
              <a:defRPr sz="1400" baseline="0">
                <a:solidFill>
                  <a:schemeClr val="tx1">
                    <a:lumMod val="75000"/>
                    <a:lumOff val="25000"/>
                  </a:schemeClr>
                </a:solidFill>
              </a:defRPr>
            </a:lvl1pPr>
          </a:lstStyle>
          <a:p>
            <a:r>
              <a:rPr lang="en-US" dirty="0"/>
              <a:t>Click Icon To Add Image</a:t>
            </a:r>
          </a:p>
        </p:txBody>
      </p:sp>
      <p:sp>
        <p:nvSpPr>
          <p:cNvPr id="2" name="Title 1"/>
          <p:cNvSpPr>
            <a:spLocks noGrp="1"/>
          </p:cNvSpPr>
          <p:nvPr>
            <p:ph type="title"/>
          </p:nvPr>
        </p:nvSpPr>
        <p:spPr>
          <a:xfrm>
            <a:off x="529924" y="467784"/>
            <a:ext cx="11132152" cy="522816"/>
          </a:xfrm>
          <a:prstGeom prst="rect">
            <a:avLst/>
          </a:prstGeom>
        </p:spPr>
        <p:txBody>
          <a:bodyPr anchor="ctr"/>
          <a:lstStyle>
            <a:lvl1pPr>
              <a:defRPr sz="4800">
                <a:solidFill>
                  <a:schemeClr val="tx1">
                    <a:lumMod val="50000"/>
                    <a:lumOff val="50000"/>
                  </a:schemeClr>
                </a:solidFill>
              </a:defRPr>
            </a:lvl1pPr>
          </a:lstStyle>
          <a:p>
            <a:r>
              <a:rPr lang="en-US" dirty="0"/>
              <a:t>Click to edit Master title style</a:t>
            </a:r>
          </a:p>
        </p:txBody>
      </p:sp>
    </p:spTree>
    <p:extLst>
      <p:ext uri="{BB962C8B-B14F-4D97-AF65-F5344CB8AC3E}">
        <p14:creationId xmlns:p14="http://schemas.microsoft.com/office/powerpoint/2010/main" val="25175955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标题与副标题">
    <p:spTree>
      <p:nvGrpSpPr>
        <p:cNvPr id="1" name=""/>
        <p:cNvGrpSpPr/>
        <p:nvPr/>
      </p:nvGrpSpPr>
      <p:grpSpPr>
        <a:xfrm>
          <a:off x="0" y="0"/>
          <a:ext cx="0" cy="0"/>
          <a:chOff x="0" y="0"/>
          <a:chExt cx="0" cy="0"/>
        </a:xfrm>
      </p:grpSpPr>
      <p:sp>
        <p:nvSpPr>
          <p:cNvPr id="18" name="Shape 18"/>
          <p:cNvSpPr>
            <a:spLocks noGrp="1"/>
          </p:cNvSpPr>
          <p:nvPr>
            <p:ph type="title"/>
          </p:nvPr>
        </p:nvSpPr>
        <p:spPr>
          <a:xfrm>
            <a:off x="889000" y="1149351"/>
            <a:ext cx="10414000" cy="2324100"/>
          </a:xfrm>
          <a:prstGeom prst="rect">
            <a:avLst/>
          </a:prstGeom>
        </p:spPr>
        <p:txBody>
          <a:bodyPr anchor="b"/>
          <a:lstStyle/>
          <a:p>
            <a:endParaRPr dirty="0"/>
          </a:p>
        </p:txBody>
      </p:sp>
      <p:sp>
        <p:nvSpPr>
          <p:cNvPr id="19" name="Shape 19"/>
          <p:cNvSpPr>
            <a:spLocks noGrp="1"/>
          </p:cNvSpPr>
          <p:nvPr>
            <p:ph type="body" sz="quarter" idx="1"/>
          </p:nvPr>
        </p:nvSpPr>
        <p:spPr>
          <a:xfrm>
            <a:off x="889000" y="3536950"/>
            <a:ext cx="10414000" cy="793751"/>
          </a:xfrm>
          <a:prstGeom prst="rect">
            <a:avLst/>
          </a:prstGeom>
        </p:spPr>
        <p:txBody>
          <a:bodyPr anchor="t"/>
          <a:lstStyle>
            <a:lvl1pPr marL="0" indent="0" algn="ctr">
              <a:spcBef>
                <a:spcPts val="0"/>
              </a:spcBef>
              <a:buSzTx/>
              <a:buNone/>
              <a:defRPr sz="2200"/>
            </a:lvl1pPr>
            <a:lvl2pPr marL="0" indent="114297" algn="ctr">
              <a:spcBef>
                <a:spcPts val="0"/>
              </a:spcBef>
              <a:buSzTx/>
              <a:buNone/>
              <a:defRPr sz="2200"/>
            </a:lvl2pPr>
            <a:lvl3pPr marL="0" indent="228594" algn="ctr">
              <a:spcBef>
                <a:spcPts val="0"/>
              </a:spcBef>
              <a:buSzTx/>
              <a:buNone/>
              <a:defRPr sz="2200"/>
            </a:lvl3pPr>
            <a:lvl4pPr marL="0" indent="342891" algn="ctr">
              <a:spcBef>
                <a:spcPts val="0"/>
              </a:spcBef>
              <a:buSzTx/>
              <a:buNone/>
              <a:defRPr sz="2200"/>
            </a:lvl4pPr>
            <a:lvl5pPr marL="0" indent="457189" algn="ctr">
              <a:spcBef>
                <a:spcPts val="0"/>
              </a:spcBef>
              <a:buSzTx/>
              <a:buNone/>
              <a:defRPr sz="2200"/>
            </a:lvl5pPr>
          </a:lstStyle>
          <a:p>
            <a:endParaRPr dirty="0"/>
          </a:p>
        </p:txBody>
      </p:sp>
      <p:sp>
        <p:nvSpPr>
          <p:cNvPr id="20" name="Shape 20"/>
          <p:cNvSpPr>
            <a:spLocks noGrp="1"/>
          </p:cNvSpPr>
          <p:nvPr>
            <p:ph type="sldNum" sz="quarter" idx="2"/>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sz="1800" b="0" i="0" u="none" strike="noStrike" kern="1200" cap="none" spc="0" normalizeH="0" baseline="0" noProof="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716096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22_Image Layouts">
    <p:spTree>
      <p:nvGrpSpPr>
        <p:cNvPr id="1" name=""/>
        <p:cNvGrpSpPr/>
        <p:nvPr/>
      </p:nvGrpSpPr>
      <p:grpSpPr>
        <a:xfrm>
          <a:off x="0" y="0"/>
          <a:ext cx="0" cy="0"/>
          <a:chOff x="0" y="0"/>
          <a:chExt cx="0" cy="0"/>
        </a:xfrm>
      </p:grpSpPr>
      <p:sp>
        <p:nvSpPr>
          <p:cNvPr id="11" name="Picture Placeholder 20"/>
          <p:cNvSpPr>
            <a:spLocks noGrp="1"/>
          </p:cNvSpPr>
          <p:nvPr>
            <p:ph type="pic" sz="quarter" idx="29" hasCustomPrompt="1"/>
          </p:nvPr>
        </p:nvSpPr>
        <p:spPr>
          <a:xfrm>
            <a:off x="539907" y="1447800"/>
            <a:ext cx="3562644" cy="1914357"/>
          </a:xfrm>
          <a:prstGeom prst="rect">
            <a:avLst/>
          </a:prstGeom>
          <a:noFill/>
          <a:ln w="19050">
            <a:noFill/>
          </a:ln>
        </p:spPr>
        <p:txBody>
          <a:bodyPr wrap="square" tIns="0" bIns="182880" anchor="b">
            <a:noAutofit/>
          </a:bodyPr>
          <a:lstStyle>
            <a:lvl1pPr algn="ctr">
              <a:buNone/>
              <a:defRPr sz="1400" baseline="0">
                <a:solidFill>
                  <a:schemeClr val="tx1">
                    <a:lumMod val="50000"/>
                    <a:lumOff val="50000"/>
                  </a:schemeClr>
                </a:solidFill>
              </a:defRPr>
            </a:lvl1pPr>
          </a:lstStyle>
          <a:p>
            <a:r>
              <a:rPr lang="en-US" dirty="0"/>
              <a:t>Click To Add Image</a:t>
            </a:r>
          </a:p>
        </p:txBody>
      </p:sp>
      <p:sp>
        <p:nvSpPr>
          <p:cNvPr id="21" name="Picture Placeholder 20"/>
          <p:cNvSpPr>
            <a:spLocks noGrp="1"/>
          </p:cNvSpPr>
          <p:nvPr>
            <p:ph type="pic" sz="quarter" idx="30" hasCustomPrompt="1"/>
          </p:nvPr>
        </p:nvSpPr>
        <p:spPr>
          <a:xfrm>
            <a:off x="4315610" y="1447800"/>
            <a:ext cx="3562644" cy="1914357"/>
          </a:xfrm>
          <a:prstGeom prst="rect">
            <a:avLst/>
          </a:prstGeom>
          <a:noFill/>
          <a:ln w="19050">
            <a:noFill/>
          </a:ln>
        </p:spPr>
        <p:txBody>
          <a:bodyPr wrap="square" tIns="0" bIns="182880" anchor="b">
            <a:noAutofit/>
          </a:bodyPr>
          <a:lstStyle>
            <a:lvl1pPr algn="ctr">
              <a:buNone/>
              <a:defRPr sz="1400" baseline="0">
                <a:solidFill>
                  <a:schemeClr val="tx1">
                    <a:lumMod val="50000"/>
                    <a:lumOff val="50000"/>
                  </a:schemeClr>
                </a:solidFill>
              </a:defRPr>
            </a:lvl1pPr>
          </a:lstStyle>
          <a:p>
            <a:r>
              <a:rPr lang="en-US" dirty="0"/>
              <a:t>Click To Add Image</a:t>
            </a:r>
          </a:p>
        </p:txBody>
      </p:sp>
      <p:sp>
        <p:nvSpPr>
          <p:cNvPr id="23" name="Picture Placeholder 20"/>
          <p:cNvSpPr>
            <a:spLocks noGrp="1"/>
          </p:cNvSpPr>
          <p:nvPr>
            <p:ph type="pic" sz="quarter" idx="31" hasCustomPrompt="1"/>
          </p:nvPr>
        </p:nvSpPr>
        <p:spPr>
          <a:xfrm>
            <a:off x="8091314" y="1451244"/>
            <a:ext cx="3562644" cy="1914357"/>
          </a:xfrm>
          <a:prstGeom prst="rect">
            <a:avLst/>
          </a:prstGeom>
          <a:noFill/>
          <a:ln w="19050">
            <a:noFill/>
          </a:ln>
        </p:spPr>
        <p:txBody>
          <a:bodyPr wrap="square" tIns="0" bIns="182880" anchor="b">
            <a:noAutofit/>
          </a:bodyPr>
          <a:lstStyle>
            <a:lvl1pPr algn="ctr">
              <a:buNone/>
              <a:defRPr sz="1400" baseline="0">
                <a:solidFill>
                  <a:schemeClr val="tx1">
                    <a:lumMod val="50000"/>
                    <a:lumOff val="50000"/>
                  </a:schemeClr>
                </a:solidFill>
              </a:defRPr>
            </a:lvl1pPr>
          </a:lstStyle>
          <a:p>
            <a:r>
              <a:rPr lang="en-US" dirty="0"/>
              <a:t>Click To Add Image</a:t>
            </a:r>
          </a:p>
        </p:txBody>
      </p:sp>
      <p:sp>
        <p:nvSpPr>
          <p:cNvPr id="8" name="Picture Placeholder 20"/>
          <p:cNvSpPr>
            <a:spLocks noGrp="1"/>
          </p:cNvSpPr>
          <p:nvPr>
            <p:ph type="pic" sz="quarter" idx="32" hasCustomPrompt="1"/>
          </p:nvPr>
        </p:nvSpPr>
        <p:spPr>
          <a:xfrm>
            <a:off x="539907" y="4038499"/>
            <a:ext cx="3562644" cy="1914357"/>
          </a:xfrm>
          <a:prstGeom prst="rect">
            <a:avLst/>
          </a:prstGeom>
          <a:noFill/>
          <a:ln w="19050">
            <a:noFill/>
          </a:ln>
        </p:spPr>
        <p:txBody>
          <a:bodyPr wrap="square" tIns="0" bIns="182880" anchor="b">
            <a:noAutofit/>
          </a:bodyPr>
          <a:lstStyle>
            <a:lvl1pPr algn="ctr">
              <a:buNone/>
              <a:defRPr sz="1400" baseline="0">
                <a:solidFill>
                  <a:schemeClr val="tx1">
                    <a:lumMod val="50000"/>
                    <a:lumOff val="50000"/>
                  </a:schemeClr>
                </a:solidFill>
              </a:defRPr>
            </a:lvl1pPr>
          </a:lstStyle>
          <a:p>
            <a:r>
              <a:rPr lang="en-US" dirty="0"/>
              <a:t>Click To Add Image</a:t>
            </a:r>
          </a:p>
        </p:txBody>
      </p:sp>
      <p:sp>
        <p:nvSpPr>
          <p:cNvPr id="9" name="Picture Placeholder 20"/>
          <p:cNvSpPr>
            <a:spLocks noGrp="1"/>
          </p:cNvSpPr>
          <p:nvPr>
            <p:ph type="pic" sz="quarter" idx="33" hasCustomPrompt="1"/>
          </p:nvPr>
        </p:nvSpPr>
        <p:spPr>
          <a:xfrm>
            <a:off x="4315610" y="4038499"/>
            <a:ext cx="3562644" cy="1914357"/>
          </a:xfrm>
          <a:prstGeom prst="rect">
            <a:avLst/>
          </a:prstGeom>
          <a:noFill/>
          <a:ln w="19050">
            <a:noFill/>
          </a:ln>
        </p:spPr>
        <p:txBody>
          <a:bodyPr wrap="square" tIns="0" bIns="182880" anchor="b">
            <a:noAutofit/>
          </a:bodyPr>
          <a:lstStyle>
            <a:lvl1pPr algn="ctr">
              <a:buNone/>
              <a:defRPr sz="1400" baseline="0">
                <a:solidFill>
                  <a:schemeClr val="tx1">
                    <a:lumMod val="50000"/>
                    <a:lumOff val="50000"/>
                  </a:schemeClr>
                </a:solidFill>
              </a:defRPr>
            </a:lvl1pPr>
          </a:lstStyle>
          <a:p>
            <a:r>
              <a:rPr lang="en-US" dirty="0"/>
              <a:t>Click To Add Image</a:t>
            </a:r>
          </a:p>
        </p:txBody>
      </p:sp>
      <p:sp>
        <p:nvSpPr>
          <p:cNvPr id="10" name="Picture Placeholder 20"/>
          <p:cNvSpPr>
            <a:spLocks noGrp="1"/>
          </p:cNvSpPr>
          <p:nvPr>
            <p:ph type="pic" sz="quarter" idx="34" hasCustomPrompt="1"/>
          </p:nvPr>
        </p:nvSpPr>
        <p:spPr>
          <a:xfrm>
            <a:off x="8091314" y="4041943"/>
            <a:ext cx="3562644" cy="1914357"/>
          </a:xfrm>
          <a:prstGeom prst="rect">
            <a:avLst/>
          </a:prstGeom>
          <a:noFill/>
          <a:ln w="19050">
            <a:noFill/>
          </a:ln>
        </p:spPr>
        <p:txBody>
          <a:bodyPr wrap="square" tIns="0" bIns="182880" anchor="b">
            <a:noAutofit/>
          </a:bodyPr>
          <a:lstStyle>
            <a:lvl1pPr algn="ctr">
              <a:buNone/>
              <a:defRPr sz="1400" baseline="0">
                <a:solidFill>
                  <a:schemeClr val="tx1">
                    <a:lumMod val="50000"/>
                    <a:lumOff val="50000"/>
                  </a:schemeClr>
                </a:solidFill>
              </a:defRPr>
            </a:lvl1pPr>
          </a:lstStyle>
          <a:p>
            <a:r>
              <a:rPr lang="en-US" dirty="0"/>
              <a:t>Click To Add Image</a:t>
            </a:r>
          </a:p>
        </p:txBody>
      </p:sp>
      <p:sp>
        <p:nvSpPr>
          <p:cNvPr id="12" name="Title 1"/>
          <p:cNvSpPr>
            <a:spLocks noGrp="1"/>
          </p:cNvSpPr>
          <p:nvPr>
            <p:ph type="title"/>
          </p:nvPr>
        </p:nvSpPr>
        <p:spPr>
          <a:xfrm>
            <a:off x="529924" y="467784"/>
            <a:ext cx="11132152" cy="522816"/>
          </a:xfrm>
          <a:prstGeom prst="rect">
            <a:avLst/>
          </a:prstGeom>
        </p:spPr>
        <p:txBody>
          <a:bodyPr anchor="ctr"/>
          <a:lstStyle>
            <a:lvl1pPr>
              <a:defRPr sz="4800">
                <a:solidFill>
                  <a:schemeClr val="tx1">
                    <a:lumMod val="50000"/>
                    <a:lumOff val="50000"/>
                  </a:schemeClr>
                </a:solidFill>
              </a:defRPr>
            </a:lvl1pPr>
          </a:lstStyle>
          <a:p>
            <a:r>
              <a:rPr lang="en-US" dirty="0"/>
              <a:t>Click to edit Master title style</a:t>
            </a:r>
          </a:p>
        </p:txBody>
      </p:sp>
      <p:sp>
        <p:nvSpPr>
          <p:cNvPr id="13" name="Rectangle 12"/>
          <p:cNvSpPr/>
          <p:nvPr userDrawn="1"/>
        </p:nvSpPr>
        <p:spPr>
          <a:xfrm>
            <a:off x="5486400" y="1193801"/>
            <a:ext cx="1219200" cy="609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395601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0_Pic05">
    <p:spTree>
      <p:nvGrpSpPr>
        <p:cNvPr id="1" name=""/>
        <p:cNvGrpSpPr/>
        <p:nvPr/>
      </p:nvGrpSpPr>
      <p:grpSpPr>
        <a:xfrm>
          <a:off x="0" y="0"/>
          <a:ext cx="0" cy="0"/>
          <a:chOff x="0" y="0"/>
          <a:chExt cx="0" cy="0"/>
        </a:xfrm>
      </p:grpSpPr>
      <p:sp>
        <p:nvSpPr>
          <p:cNvPr id="7" name="Picture Placeholder 7"/>
          <p:cNvSpPr>
            <a:spLocks noGrp="1"/>
          </p:cNvSpPr>
          <p:nvPr>
            <p:ph type="pic" sz="quarter" idx="10" hasCustomPrompt="1"/>
          </p:nvPr>
        </p:nvSpPr>
        <p:spPr>
          <a:xfrm>
            <a:off x="0" y="0"/>
            <a:ext cx="12192000" cy="4343400"/>
          </a:xfrm>
          <a:prstGeom prst="rect">
            <a:avLst/>
          </a:prstGeom>
          <a:solidFill>
            <a:schemeClr val="tx2">
              <a:lumMod val="10000"/>
              <a:lumOff val="90000"/>
            </a:schemeClr>
          </a:solidFill>
          <a:ln w="19050">
            <a:noFill/>
          </a:ln>
        </p:spPr>
        <p:txBody>
          <a:bodyPr tIns="0" bIns="182880" anchor="b"/>
          <a:lstStyle>
            <a:lvl1pPr algn="ctr">
              <a:buNone/>
              <a:defRPr sz="1400" baseline="0">
                <a:solidFill>
                  <a:schemeClr val="tx1">
                    <a:lumMod val="75000"/>
                    <a:lumOff val="25000"/>
                  </a:schemeClr>
                </a:solidFill>
              </a:defRPr>
            </a:lvl1pPr>
          </a:lstStyle>
          <a:p>
            <a:r>
              <a:rPr lang="en-US" dirty="0"/>
              <a:t>Click Icon To Add Image</a:t>
            </a:r>
          </a:p>
        </p:txBody>
      </p:sp>
    </p:spTree>
    <p:extLst>
      <p:ext uri="{BB962C8B-B14F-4D97-AF65-F5344CB8AC3E}">
        <p14:creationId xmlns:p14="http://schemas.microsoft.com/office/powerpoint/2010/main" val="22552059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5_Image Layouts">
    <p:spTree>
      <p:nvGrpSpPr>
        <p:cNvPr id="1" name=""/>
        <p:cNvGrpSpPr/>
        <p:nvPr/>
      </p:nvGrpSpPr>
      <p:grpSpPr>
        <a:xfrm>
          <a:off x="0" y="0"/>
          <a:ext cx="0" cy="0"/>
          <a:chOff x="0" y="0"/>
          <a:chExt cx="0" cy="0"/>
        </a:xfrm>
      </p:grpSpPr>
      <p:sp>
        <p:nvSpPr>
          <p:cNvPr id="3" name="Picture Placeholder 7"/>
          <p:cNvSpPr>
            <a:spLocks noGrp="1"/>
          </p:cNvSpPr>
          <p:nvPr>
            <p:ph type="pic" sz="quarter" idx="14" hasCustomPrompt="1"/>
          </p:nvPr>
        </p:nvSpPr>
        <p:spPr>
          <a:xfrm>
            <a:off x="508000" y="0"/>
            <a:ext cx="4064000" cy="4140200"/>
          </a:xfrm>
          <a:prstGeom prst="rect">
            <a:avLst/>
          </a:prstGeom>
          <a:solidFill>
            <a:schemeClr val="tx2">
              <a:lumMod val="10000"/>
              <a:lumOff val="90000"/>
            </a:schemeClr>
          </a:solidFill>
          <a:ln w="19050">
            <a:noFill/>
          </a:ln>
        </p:spPr>
        <p:txBody>
          <a:bodyPr lIns="0" tIns="91440" rIns="0" bIns="18288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12411354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69EE79E-E625-4AF8-A710-3DA3072AB069}"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10/30/2019</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D3ECD80-DEB6-4254-AFE4-A358FDA66514}"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8512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UNTHSC Open/Close Slide">
    <p:spTree>
      <p:nvGrpSpPr>
        <p:cNvPr id="1" name=""/>
        <p:cNvGrpSpPr/>
        <p:nvPr/>
      </p:nvGrpSpPr>
      <p:grpSpPr>
        <a:xfrm>
          <a:off x="0" y="0"/>
          <a:ext cx="0" cy="0"/>
          <a:chOff x="0" y="0"/>
          <a:chExt cx="0" cy="0"/>
        </a:xfrm>
      </p:grpSpPr>
      <p:sp>
        <p:nvSpPr>
          <p:cNvPr id="9" name="Rectangle 8"/>
          <p:cNvSpPr/>
          <p:nvPr userDrawn="1"/>
        </p:nvSpPr>
        <p:spPr>
          <a:xfrm>
            <a:off x="0" y="6599582"/>
            <a:ext cx="12192000" cy="258417"/>
          </a:xfrm>
          <a:prstGeom prst="rect">
            <a:avLst/>
          </a:prstGeom>
          <a:solidFill>
            <a:srgbClr val="007B3B"/>
          </a:solidFill>
          <a:ln>
            <a:solidFill>
              <a:srgbClr val="007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0" y="6515681"/>
            <a:ext cx="12192000" cy="839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UNTHSC Title Slide">
    <p:spTree>
      <p:nvGrpSpPr>
        <p:cNvPr id="1" name=""/>
        <p:cNvGrpSpPr/>
        <p:nvPr/>
      </p:nvGrpSpPr>
      <p:grpSpPr>
        <a:xfrm>
          <a:off x="0" y="0"/>
          <a:ext cx="0" cy="0"/>
          <a:chOff x="0" y="0"/>
          <a:chExt cx="0" cy="0"/>
        </a:xfrm>
      </p:grpSpPr>
      <p:sp>
        <p:nvSpPr>
          <p:cNvPr id="9" name="Rectangle 8"/>
          <p:cNvSpPr/>
          <p:nvPr userDrawn="1"/>
        </p:nvSpPr>
        <p:spPr>
          <a:xfrm>
            <a:off x="0" y="6301409"/>
            <a:ext cx="12192000" cy="556591"/>
          </a:xfrm>
          <a:prstGeom prst="rect">
            <a:avLst/>
          </a:prstGeom>
          <a:solidFill>
            <a:srgbClr val="007B3B"/>
          </a:solidFill>
          <a:ln>
            <a:solidFill>
              <a:srgbClr val="007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Rectangle 10"/>
          <p:cNvSpPr/>
          <p:nvPr userDrawn="1"/>
        </p:nvSpPr>
        <p:spPr>
          <a:xfrm>
            <a:off x="0" y="6217511"/>
            <a:ext cx="12192000" cy="839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14" name="Title 13"/>
          <p:cNvSpPr>
            <a:spLocks noGrp="1"/>
          </p:cNvSpPr>
          <p:nvPr>
            <p:ph type="title"/>
          </p:nvPr>
        </p:nvSpPr>
        <p:spPr>
          <a:xfrm>
            <a:off x="838200" y="2892710"/>
            <a:ext cx="10515600" cy="1325563"/>
          </a:xfrm>
          <a:prstGeom prst="rect">
            <a:avLst/>
          </a:prstGeom>
        </p:spPr>
        <p:txBody>
          <a:bodyPr/>
          <a:lstStyle>
            <a:lvl1pPr algn="ctr">
              <a:defRPr sz="4800" b="1" i="0">
                <a:solidFill>
                  <a:schemeClr val="tx1">
                    <a:lumMod val="50000"/>
                    <a:lumOff val="50000"/>
                  </a:schemeClr>
                </a:solidFill>
                <a:latin typeface="Helvetica" charset="0"/>
                <a:ea typeface="Helvetica" charset="0"/>
                <a:cs typeface="Helvetica" charset="0"/>
              </a:defRPr>
            </a:lvl1pPr>
          </a:lstStyle>
          <a:p>
            <a:r>
              <a:rPr lang="en-US" dirty="0"/>
              <a:t>Click to edit Master 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6269" y="689710"/>
            <a:ext cx="2500367" cy="372971"/>
          </a:xfrm>
          <a:prstGeom prst="rect">
            <a:avLst/>
          </a:prstGeom>
        </p:spPr>
      </p:pic>
    </p:spTree>
    <p:extLst>
      <p:ext uri="{BB962C8B-B14F-4D97-AF65-F5344CB8AC3E}">
        <p14:creationId xmlns:p14="http://schemas.microsoft.com/office/powerpoint/2010/main" val="51059269"/>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UNTHSC Blank Slide">
    <p:spTree>
      <p:nvGrpSpPr>
        <p:cNvPr id="1" name=""/>
        <p:cNvGrpSpPr/>
        <p:nvPr/>
      </p:nvGrpSpPr>
      <p:grpSpPr>
        <a:xfrm>
          <a:off x="0" y="0"/>
          <a:ext cx="0" cy="0"/>
          <a:chOff x="0" y="0"/>
          <a:chExt cx="0" cy="0"/>
        </a:xfrm>
      </p:grpSpPr>
      <p:cxnSp>
        <p:nvCxnSpPr>
          <p:cNvPr id="7" name="Straight Connector 6"/>
          <p:cNvCxnSpPr/>
          <p:nvPr userDrawn="1"/>
        </p:nvCxnSpPr>
        <p:spPr>
          <a:xfrm>
            <a:off x="385011" y="1167137"/>
            <a:ext cx="115498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0" y="6599582"/>
            <a:ext cx="12192000" cy="258417"/>
          </a:xfrm>
          <a:prstGeom prst="rect">
            <a:avLst/>
          </a:prstGeom>
          <a:solidFill>
            <a:srgbClr val="007B3B"/>
          </a:solidFill>
          <a:ln>
            <a:solidFill>
              <a:srgbClr val="007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p:cNvSpPr/>
          <p:nvPr userDrawn="1"/>
        </p:nvSpPr>
        <p:spPr>
          <a:xfrm>
            <a:off x="0" y="6515681"/>
            <a:ext cx="12192000" cy="839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9185" y="670906"/>
            <a:ext cx="1495723" cy="223112"/>
          </a:xfrm>
          <a:prstGeom prst="rect">
            <a:avLst/>
          </a:prstGeom>
        </p:spPr>
      </p:pic>
    </p:spTree>
    <p:extLst>
      <p:ext uri="{BB962C8B-B14F-4D97-AF65-F5344CB8AC3E}">
        <p14:creationId xmlns:p14="http://schemas.microsoft.com/office/powerpoint/2010/main" val="161139401"/>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UNTHSC Open/Close Slide">
    <p:spTree>
      <p:nvGrpSpPr>
        <p:cNvPr id="1" name=""/>
        <p:cNvGrpSpPr/>
        <p:nvPr/>
      </p:nvGrpSpPr>
      <p:grpSpPr>
        <a:xfrm>
          <a:off x="0" y="0"/>
          <a:ext cx="0" cy="0"/>
          <a:chOff x="0" y="0"/>
          <a:chExt cx="0" cy="0"/>
        </a:xfrm>
      </p:grpSpPr>
      <p:sp>
        <p:nvSpPr>
          <p:cNvPr id="9" name="Rectangle 8"/>
          <p:cNvSpPr/>
          <p:nvPr userDrawn="1"/>
        </p:nvSpPr>
        <p:spPr>
          <a:xfrm>
            <a:off x="0" y="6599582"/>
            <a:ext cx="12192000" cy="258417"/>
          </a:xfrm>
          <a:prstGeom prst="rect">
            <a:avLst/>
          </a:prstGeom>
          <a:solidFill>
            <a:srgbClr val="007B3B"/>
          </a:solidFill>
          <a:ln>
            <a:solidFill>
              <a:srgbClr val="007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p:cNvSpPr/>
          <p:nvPr userDrawn="1"/>
        </p:nvSpPr>
        <p:spPr>
          <a:xfrm>
            <a:off x="0" y="6515681"/>
            <a:ext cx="12192000" cy="839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18390" y="2795039"/>
            <a:ext cx="5355220" cy="810721"/>
          </a:xfrm>
          <a:prstGeom prst="rect">
            <a:avLst/>
          </a:prstGeom>
        </p:spPr>
      </p:pic>
    </p:spTree>
    <p:extLst>
      <p:ext uri="{BB962C8B-B14F-4D97-AF65-F5344CB8AC3E}">
        <p14:creationId xmlns:p14="http://schemas.microsoft.com/office/powerpoint/2010/main" val="1183726720"/>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UNTHSC Open/Close Slide">
    <p:spTree>
      <p:nvGrpSpPr>
        <p:cNvPr id="1" name=""/>
        <p:cNvGrpSpPr/>
        <p:nvPr/>
      </p:nvGrpSpPr>
      <p:grpSpPr>
        <a:xfrm>
          <a:off x="0" y="0"/>
          <a:ext cx="0" cy="0"/>
          <a:chOff x="0" y="0"/>
          <a:chExt cx="0" cy="0"/>
        </a:xfrm>
      </p:grpSpPr>
      <p:sp>
        <p:nvSpPr>
          <p:cNvPr id="9" name="Rectangle 8"/>
          <p:cNvSpPr/>
          <p:nvPr userDrawn="1"/>
        </p:nvSpPr>
        <p:spPr>
          <a:xfrm>
            <a:off x="0" y="6599582"/>
            <a:ext cx="12192000" cy="258417"/>
          </a:xfrm>
          <a:prstGeom prst="rect">
            <a:avLst/>
          </a:prstGeom>
          <a:solidFill>
            <a:srgbClr val="007B3B"/>
          </a:solidFill>
          <a:ln>
            <a:solidFill>
              <a:srgbClr val="007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p:cNvSpPr/>
          <p:nvPr userDrawn="1"/>
        </p:nvSpPr>
        <p:spPr>
          <a:xfrm>
            <a:off x="0" y="6515681"/>
            <a:ext cx="12192000" cy="839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75121586"/>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UNTHSC Open/Close Slide">
    <p:spTree>
      <p:nvGrpSpPr>
        <p:cNvPr id="1" name=""/>
        <p:cNvGrpSpPr/>
        <p:nvPr/>
      </p:nvGrpSpPr>
      <p:grpSpPr>
        <a:xfrm>
          <a:off x="0" y="0"/>
          <a:ext cx="0" cy="0"/>
          <a:chOff x="0" y="0"/>
          <a:chExt cx="0" cy="0"/>
        </a:xfrm>
      </p:grpSpPr>
      <p:sp>
        <p:nvSpPr>
          <p:cNvPr id="3" name="Rectangle 2"/>
          <p:cNvSpPr/>
          <p:nvPr userDrawn="1"/>
        </p:nvSpPr>
        <p:spPr>
          <a:xfrm>
            <a:off x="0" y="0"/>
            <a:ext cx="12192000" cy="6857999"/>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p:cNvSpPr/>
          <p:nvPr userDrawn="1"/>
        </p:nvSpPr>
        <p:spPr>
          <a:xfrm>
            <a:off x="0" y="6599582"/>
            <a:ext cx="12192000" cy="258417"/>
          </a:xfrm>
          <a:prstGeom prst="rect">
            <a:avLst/>
          </a:prstGeom>
          <a:solidFill>
            <a:srgbClr val="007B3B"/>
          </a:solidFill>
          <a:ln>
            <a:solidFill>
              <a:srgbClr val="007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p:cNvSpPr/>
          <p:nvPr userDrawn="1"/>
        </p:nvSpPr>
        <p:spPr>
          <a:xfrm>
            <a:off x="0" y="6515681"/>
            <a:ext cx="12192000" cy="839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3305054017"/>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Guidelines - Reference Only">
    <p:spTree>
      <p:nvGrpSpPr>
        <p:cNvPr id="1" name=""/>
        <p:cNvGrpSpPr/>
        <p:nvPr/>
      </p:nvGrpSpPr>
      <p:grpSpPr>
        <a:xfrm>
          <a:off x="0" y="0"/>
          <a:ext cx="0" cy="0"/>
          <a:chOff x="0" y="0"/>
          <a:chExt cx="0" cy="0"/>
        </a:xfrm>
      </p:grpSpPr>
      <p:sp>
        <p:nvSpPr>
          <p:cNvPr id="9" name="Rectangle 8"/>
          <p:cNvSpPr/>
          <p:nvPr userDrawn="1"/>
        </p:nvSpPr>
        <p:spPr>
          <a:xfrm>
            <a:off x="0" y="6515681"/>
            <a:ext cx="12192000" cy="839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10" name="Rectangle 9"/>
          <p:cNvSpPr/>
          <p:nvPr userDrawn="1"/>
        </p:nvSpPr>
        <p:spPr>
          <a:xfrm>
            <a:off x="0" y="6599582"/>
            <a:ext cx="12192000" cy="258417"/>
          </a:xfrm>
          <a:prstGeom prst="rect">
            <a:avLst/>
          </a:prstGeom>
          <a:solidFill>
            <a:srgbClr val="007B3B"/>
          </a:solidFill>
          <a:ln>
            <a:solidFill>
              <a:srgbClr val="007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TextBox 14"/>
          <p:cNvSpPr txBox="1"/>
          <p:nvPr userDrawn="1"/>
        </p:nvSpPr>
        <p:spPr>
          <a:xfrm>
            <a:off x="385011" y="1581191"/>
            <a:ext cx="11219935" cy="4247317"/>
          </a:xfrm>
          <a:prstGeom prst="rect">
            <a:avLst/>
          </a:prstGeom>
          <a:noFill/>
        </p:spPr>
        <p:txBody>
          <a:bodyPr wrap="square" rtlCol="0">
            <a:spAutoFit/>
          </a:bodyPr>
          <a:lstStyle/>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Limit presentations to a maximum of 10 slides when possible</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Keep presentation to 20 minutes maximum</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Font size between 28-30 pt. minimum</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Use this standard template with fewer words, larger type</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Recommend fonts: Helvetica (sans serif) or Garamond (serif). Be consistent with one font.</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Begin with a succinct summary statement on Opening Slide that defines </a:t>
            </a:r>
            <a:b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b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what will be presented and why this is relevant </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Simplify data to graphically show the key trend(s) or challenge(s)</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Use high quality graphics and 300 dpi photos</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Don’t assume that complex data reveals a story</a:t>
            </a:r>
          </a:p>
        </p:txBody>
      </p:sp>
      <p:sp>
        <p:nvSpPr>
          <p:cNvPr id="16" name="Title 1"/>
          <p:cNvSpPr>
            <a:spLocks noGrp="1"/>
          </p:cNvSpPr>
          <p:nvPr>
            <p:ph type="title" hasCustomPrompt="1"/>
          </p:nvPr>
        </p:nvSpPr>
        <p:spPr>
          <a:xfrm>
            <a:off x="385011" y="431970"/>
            <a:ext cx="9887993" cy="717226"/>
          </a:xfrm>
          <a:prstGeom prst="rect">
            <a:avLst/>
          </a:prstGeom>
        </p:spPr>
        <p:txBody>
          <a:bodyPr/>
          <a:lstStyle>
            <a:lvl1pPr>
              <a:defRPr sz="4000">
                <a:latin typeface="Arial" panose="020B0604020202020204" pitchFamily="34" charset="0"/>
                <a:cs typeface="Arial" panose="020B0604020202020204" pitchFamily="34" charset="0"/>
              </a:defRPr>
            </a:lvl1pPr>
          </a:lstStyle>
          <a:p>
            <a:r>
              <a:rPr lang="en-US"/>
              <a:t>Content Guidelines</a:t>
            </a:r>
            <a:endParaRPr lang="en-US" dirty="0"/>
          </a:p>
        </p:txBody>
      </p:sp>
      <p:cxnSp>
        <p:nvCxnSpPr>
          <p:cNvPr id="17" name="Straight Connector 16"/>
          <p:cNvCxnSpPr/>
          <p:nvPr userDrawn="1"/>
        </p:nvCxnSpPr>
        <p:spPr>
          <a:xfrm>
            <a:off x="385011" y="1167137"/>
            <a:ext cx="115498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9185" y="670906"/>
            <a:ext cx="1495723" cy="223112"/>
          </a:xfrm>
          <a:prstGeom prst="rect">
            <a:avLst/>
          </a:prstGeom>
        </p:spPr>
      </p:pic>
    </p:spTree>
    <p:extLst>
      <p:ext uri="{BB962C8B-B14F-4D97-AF65-F5344CB8AC3E}">
        <p14:creationId xmlns:p14="http://schemas.microsoft.com/office/powerpoint/2010/main" val="3213832688"/>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Content Guidelines - Reference Only">
    <p:spTree>
      <p:nvGrpSpPr>
        <p:cNvPr id="1" name=""/>
        <p:cNvGrpSpPr/>
        <p:nvPr/>
      </p:nvGrpSpPr>
      <p:grpSpPr>
        <a:xfrm>
          <a:off x="0" y="0"/>
          <a:ext cx="0" cy="0"/>
          <a:chOff x="0" y="0"/>
          <a:chExt cx="0" cy="0"/>
        </a:xfrm>
      </p:grpSpPr>
      <p:sp>
        <p:nvSpPr>
          <p:cNvPr id="9" name="Rectangle 8"/>
          <p:cNvSpPr/>
          <p:nvPr userDrawn="1"/>
        </p:nvSpPr>
        <p:spPr>
          <a:xfrm>
            <a:off x="0" y="6515681"/>
            <a:ext cx="12192000" cy="839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10" name="Rectangle 9"/>
          <p:cNvSpPr/>
          <p:nvPr userDrawn="1"/>
        </p:nvSpPr>
        <p:spPr>
          <a:xfrm>
            <a:off x="0" y="6599582"/>
            <a:ext cx="12192000" cy="258417"/>
          </a:xfrm>
          <a:prstGeom prst="rect">
            <a:avLst/>
          </a:prstGeom>
          <a:solidFill>
            <a:srgbClr val="007B3B"/>
          </a:solidFill>
          <a:ln>
            <a:solidFill>
              <a:srgbClr val="007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TextBox 14"/>
          <p:cNvSpPr txBox="1"/>
          <p:nvPr userDrawn="1"/>
        </p:nvSpPr>
        <p:spPr>
          <a:xfrm>
            <a:off x="385011" y="1698547"/>
            <a:ext cx="11219935" cy="3739485"/>
          </a:xfrm>
          <a:prstGeom prst="rect">
            <a:avLst/>
          </a:prstGeom>
          <a:noFill/>
        </p:spPr>
        <p:txBody>
          <a:bodyPr wrap="square" rtlCol="0">
            <a:spAutoFit/>
          </a:bodyPr>
          <a:lstStyle/>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Include multiyear data when possible and connect the dots with succinct comments in bullet-point form</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Last slide is a conclusion, e.g. the significance of what we’ve done, are going to do, recommend as next steps</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Include a call to action for questions as part of closing.</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Smile, make eye contact, keep your head up</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en-US" sz="1800" b="0" i="0" u="none" strike="noStrike" kern="1200" cap="none" spc="0" normalizeH="0" baseline="0" noProof="0" dirty="0">
                <a:ln>
                  <a:noFill/>
                </a:ln>
                <a:solidFill>
                  <a:prstClr val="black"/>
                </a:solidFill>
                <a:effectLst/>
                <a:uLnTx/>
                <a:uFillTx/>
                <a:latin typeface="Calibri"/>
                <a:ea typeface="+mn-ea"/>
                <a:cs typeface="+mn-cs"/>
              </a:rPr>
              <a:t>Tell stories, don’t just read slides</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Additional UNT System style guidelines available online at: </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hlinkClick r:id="rId2"/>
              </a:rPr>
              <a:t>http://www.untsystem.edu/about-us/branding-communication-guide/brand-identity-communications-guide</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6" name="Title 1"/>
          <p:cNvSpPr>
            <a:spLocks noGrp="1"/>
          </p:cNvSpPr>
          <p:nvPr>
            <p:ph type="title" hasCustomPrompt="1"/>
          </p:nvPr>
        </p:nvSpPr>
        <p:spPr>
          <a:xfrm>
            <a:off x="385011" y="431970"/>
            <a:ext cx="9887993" cy="717226"/>
          </a:xfrm>
          <a:prstGeom prst="rect">
            <a:avLst/>
          </a:prstGeom>
        </p:spPr>
        <p:txBody>
          <a:bodyPr/>
          <a:lstStyle>
            <a:lvl1pPr>
              <a:defRPr sz="4000">
                <a:latin typeface="Arial" panose="020B0604020202020204" pitchFamily="34" charset="0"/>
                <a:cs typeface="Arial" panose="020B0604020202020204" pitchFamily="34" charset="0"/>
              </a:defRPr>
            </a:lvl1pPr>
          </a:lstStyle>
          <a:p>
            <a:r>
              <a:rPr lang="en-US"/>
              <a:t>Content Guidelines</a:t>
            </a:r>
            <a:endParaRPr lang="en-US" dirty="0"/>
          </a:p>
        </p:txBody>
      </p:sp>
      <p:cxnSp>
        <p:nvCxnSpPr>
          <p:cNvPr id="17" name="Straight Connector 16"/>
          <p:cNvCxnSpPr/>
          <p:nvPr userDrawn="1"/>
        </p:nvCxnSpPr>
        <p:spPr>
          <a:xfrm>
            <a:off x="385011" y="1167137"/>
            <a:ext cx="115498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39185" y="670906"/>
            <a:ext cx="1495723" cy="223112"/>
          </a:xfrm>
          <a:prstGeom prst="rect">
            <a:avLst/>
          </a:prstGeom>
        </p:spPr>
      </p:pic>
    </p:spTree>
    <p:extLst>
      <p:ext uri="{BB962C8B-B14F-4D97-AF65-F5344CB8AC3E}">
        <p14:creationId xmlns:p14="http://schemas.microsoft.com/office/powerpoint/2010/main" val="4023134020"/>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24_Image Layouts">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1" y="0"/>
            <a:ext cx="12191999" cy="6858000"/>
          </a:xfrm>
          <a:prstGeom prst="rect">
            <a:avLst/>
          </a:prstGeom>
          <a:solidFill>
            <a:schemeClr val="tx2">
              <a:lumMod val="10000"/>
              <a:lumOff val="90000"/>
            </a:schemeClr>
          </a:solidFill>
          <a:ln w="19050">
            <a:noFill/>
          </a:ln>
        </p:spPr>
        <p:txBody>
          <a:bodyPr tIns="0" bIns="182880" anchor="b"/>
          <a:lstStyle>
            <a:lvl1pPr algn="ctr">
              <a:buNone/>
              <a:defRPr sz="1400" baseline="0">
                <a:solidFill>
                  <a:schemeClr val="tx1">
                    <a:lumMod val="75000"/>
                    <a:lumOff val="25000"/>
                  </a:schemeClr>
                </a:solidFill>
              </a:defRPr>
            </a:lvl1pPr>
          </a:lstStyle>
          <a:p>
            <a:r>
              <a:rPr lang="en-US" dirty="0"/>
              <a:t>Click Icon To Add Image</a:t>
            </a:r>
          </a:p>
        </p:txBody>
      </p:sp>
      <p:sp>
        <p:nvSpPr>
          <p:cNvPr id="2" name="Title 1"/>
          <p:cNvSpPr>
            <a:spLocks noGrp="1"/>
          </p:cNvSpPr>
          <p:nvPr>
            <p:ph type="title"/>
          </p:nvPr>
        </p:nvSpPr>
        <p:spPr>
          <a:xfrm>
            <a:off x="529924" y="467784"/>
            <a:ext cx="11132152" cy="522816"/>
          </a:xfrm>
          <a:prstGeom prst="rect">
            <a:avLst/>
          </a:prstGeom>
        </p:spPr>
        <p:txBody>
          <a:bodyPr anchor="ctr"/>
          <a:lstStyle>
            <a:lvl1pPr>
              <a:defRPr sz="4800">
                <a:solidFill>
                  <a:schemeClr val="tx1">
                    <a:lumMod val="50000"/>
                    <a:lumOff val="50000"/>
                  </a:schemeClr>
                </a:solidFill>
              </a:defRPr>
            </a:lvl1pPr>
          </a:lstStyle>
          <a:p>
            <a:r>
              <a:rPr lang="en-US" dirty="0"/>
              <a:t>Click to edit Master title style</a:t>
            </a:r>
          </a:p>
        </p:txBody>
      </p:sp>
    </p:spTree>
    <p:extLst>
      <p:ext uri="{BB962C8B-B14F-4D97-AF65-F5344CB8AC3E}">
        <p14:creationId xmlns:p14="http://schemas.microsoft.com/office/powerpoint/2010/main" val="3014538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标题与副标题">
    <p:spTree>
      <p:nvGrpSpPr>
        <p:cNvPr id="1" name=""/>
        <p:cNvGrpSpPr/>
        <p:nvPr/>
      </p:nvGrpSpPr>
      <p:grpSpPr>
        <a:xfrm>
          <a:off x="0" y="0"/>
          <a:ext cx="0" cy="0"/>
          <a:chOff x="0" y="0"/>
          <a:chExt cx="0" cy="0"/>
        </a:xfrm>
      </p:grpSpPr>
      <p:sp>
        <p:nvSpPr>
          <p:cNvPr id="18" name="Shape 18"/>
          <p:cNvSpPr>
            <a:spLocks noGrp="1"/>
          </p:cNvSpPr>
          <p:nvPr>
            <p:ph type="title"/>
          </p:nvPr>
        </p:nvSpPr>
        <p:spPr>
          <a:xfrm>
            <a:off x="889000" y="1149351"/>
            <a:ext cx="10414000" cy="2324100"/>
          </a:xfrm>
          <a:prstGeom prst="rect">
            <a:avLst/>
          </a:prstGeom>
        </p:spPr>
        <p:txBody>
          <a:bodyPr anchor="b"/>
          <a:lstStyle/>
          <a:p>
            <a:endParaRPr dirty="0"/>
          </a:p>
        </p:txBody>
      </p:sp>
      <p:sp>
        <p:nvSpPr>
          <p:cNvPr id="19" name="Shape 19"/>
          <p:cNvSpPr>
            <a:spLocks noGrp="1"/>
          </p:cNvSpPr>
          <p:nvPr>
            <p:ph type="body" sz="quarter" idx="1"/>
          </p:nvPr>
        </p:nvSpPr>
        <p:spPr>
          <a:xfrm>
            <a:off x="889000" y="3536950"/>
            <a:ext cx="10414000" cy="793751"/>
          </a:xfrm>
          <a:prstGeom prst="rect">
            <a:avLst/>
          </a:prstGeom>
        </p:spPr>
        <p:txBody>
          <a:bodyPr anchor="t"/>
          <a:lstStyle>
            <a:lvl1pPr marL="0" indent="0" algn="ctr">
              <a:spcBef>
                <a:spcPts val="0"/>
              </a:spcBef>
              <a:buSzTx/>
              <a:buNone/>
              <a:defRPr sz="2200"/>
            </a:lvl1pPr>
            <a:lvl2pPr marL="0" indent="114297" algn="ctr">
              <a:spcBef>
                <a:spcPts val="0"/>
              </a:spcBef>
              <a:buSzTx/>
              <a:buNone/>
              <a:defRPr sz="2200"/>
            </a:lvl2pPr>
            <a:lvl3pPr marL="0" indent="228594" algn="ctr">
              <a:spcBef>
                <a:spcPts val="0"/>
              </a:spcBef>
              <a:buSzTx/>
              <a:buNone/>
              <a:defRPr sz="2200"/>
            </a:lvl3pPr>
            <a:lvl4pPr marL="0" indent="342891" algn="ctr">
              <a:spcBef>
                <a:spcPts val="0"/>
              </a:spcBef>
              <a:buSzTx/>
              <a:buNone/>
              <a:defRPr sz="2200"/>
            </a:lvl4pPr>
            <a:lvl5pPr marL="0" indent="457189" algn="ctr">
              <a:spcBef>
                <a:spcPts val="0"/>
              </a:spcBef>
              <a:buSzTx/>
              <a:buNone/>
              <a:defRPr sz="2200"/>
            </a:lvl5pPr>
          </a:lstStyle>
          <a:p>
            <a:endParaRPr dirty="0"/>
          </a:p>
        </p:txBody>
      </p:sp>
      <p:sp>
        <p:nvSpPr>
          <p:cNvPr id="20" name="Shape 20"/>
          <p:cNvSpPr>
            <a:spLocks noGrp="1"/>
          </p:cNvSpPr>
          <p:nvPr>
            <p:ph type="sldNum" sz="quarter" idx="2"/>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sz="1800" b="0" i="0" u="none" strike="noStrike" kern="1200" cap="none" spc="0" normalizeH="0" baseline="0" noProof="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409716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22_Image Layouts">
    <p:spTree>
      <p:nvGrpSpPr>
        <p:cNvPr id="1" name=""/>
        <p:cNvGrpSpPr/>
        <p:nvPr/>
      </p:nvGrpSpPr>
      <p:grpSpPr>
        <a:xfrm>
          <a:off x="0" y="0"/>
          <a:ext cx="0" cy="0"/>
          <a:chOff x="0" y="0"/>
          <a:chExt cx="0" cy="0"/>
        </a:xfrm>
      </p:grpSpPr>
      <p:sp>
        <p:nvSpPr>
          <p:cNvPr id="11" name="Picture Placeholder 20"/>
          <p:cNvSpPr>
            <a:spLocks noGrp="1"/>
          </p:cNvSpPr>
          <p:nvPr>
            <p:ph type="pic" sz="quarter" idx="29" hasCustomPrompt="1"/>
          </p:nvPr>
        </p:nvSpPr>
        <p:spPr>
          <a:xfrm>
            <a:off x="539907" y="1447800"/>
            <a:ext cx="3562644" cy="1914357"/>
          </a:xfrm>
          <a:prstGeom prst="rect">
            <a:avLst/>
          </a:prstGeom>
          <a:noFill/>
          <a:ln w="19050">
            <a:noFill/>
          </a:ln>
        </p:spPr>
        <p:txBody>
          <a:bodyPr wrap="square" tIns="0" bIns="182880" anchor="b">
            <a:noAutofit/>
          </a:bodyPr>
          <a:lstStyle>
            <a:lvl1pPr algn="ctr">
              <a:buNone/>
              <a:defRPr sz="1400" baseline="0">
                <a:solidFill>
                  <a:schemeClr val="tx1">
                    <a:lumMod val="50000"/>
                    <a:lumOff val="50000"/>
                  </a:schemeClr>
                </a:solidFill>
              </a:defRPr>
            </a:lvl1pPr>
          </a:lstStyle>
          <a:p>
            <a:r>
              <a:rPr lang="en-US" dirty="0"/>
              <a:t>Click To Add Image</a:t>
            </a:r>
          </a:p>
        </p:txBody>
      </p:sp>
      <p:sp>
        <p:nvSpPr>
          <p:cNvPr id="21" name="Picture Placeholder 20"/>
          <p:cNvSpPr>
            <a:spLocks noGrp="1"/>
          </p:cNvSpPr>
          <p:nvPr>
            <p:ph type="pic" sz="quarter" idx="30" hasCustomPrompt="1"/>
          </p:nvPr>
        </p:nvSpPr>
        <p:spPr>
          <a:xfrm>
            <a:off x="4315610" y="1447800"/>
            <a:ext cx="3562644" cy="1914357"/>
          </a:xfrm>
          <a:prstGeom prst="rect">
            <a:avLst/>
          </a:prstGeom>
          <a:noFill/>
          <a:ln w="19050">
            <a:noFill/>
          </a:ln>
        </p:spPr>
        <p:txBody>
          <a:bodyPr wrap="square" tIns="0" bIns="182880" anchor="b">
            <a:noAutofit/>
          </a:bodyPr>
          <a:lstStyle>
            <a:lvl1pPr algn="ctr">
              <a:buNone/>
              <a:defRPr sz="1400" baseline="0">
                <a:solidFill>
                  <a:schemeClr val="tx1">
                    <a:lumMod val="50000"/>
                    <a:lumOff val="50000"/>
                  </a:schemeClr>
                </a:solidFill>
              </a:defRPr>
            </a:lvl1pPr>
          </a:lstStyle>
          <a:p>
            <a:r>
              <a:rPr lang="en-US" dirty="0"/>
              <a:t>Click To Add Image</a:t>
            </a:r>
          </a:p>
        </p:txBody>
      </p:sp>
      <p:sp>
        <p:nvSpPr>
          <p:cNvPr id="23" name="Picture Placeholder 20"/>
          <p:cNvSpPr>
            <a:spLocks noGrp="1"/>
          </p:cNvSpPr>
          <p:nvPr>
            <p:ph type="pic" sz="quarter" idx="31" hasCustomPrompt="1"/>
          </p:nvPr>
        </p:nvSpPr>
        <p:spPr>
          <a:xfrm>
            <a:off x="8091314" y="1451244"/>
            <a:ext cx="3562644" cy="1914357"/>
          </a:xfrm>
          <a:prstGeom prst="rect">
            <a:avLst/>
          </a:prstGeom>
          <a:noFill/>
          <a:ln w="19050">
            <a:noFill/>
          </a:ln>
        </p:spPr>
        <p:txBody>
          <a:bodyPr wrap="square" tIns="0" bIns="182880" anchor="b">
            <a:noAutofit/>
          </a:bodyPr>
          <a:lstStyle>
            <a:lvl1pPr algn="ctr">
              <a:buNone/>
              <a:defRPr sz="1400" baseline="0">
                <a:solidFill>
                  <a:schemeClr val="tx1">
                    <a:lumMod val="50000"/>
                    <a:lumOff val="50000"/>
                  </a:schemeClr>
                </a:solidFill>
              </a:defRPr>
            </a:lvl1pPr>
          </a:lstStyle>
          <a:p>
            <a:r>
              <a:rPr lang="en-US" dirty="0"/>
              <a:t>Click To Add Image</a:t>
            </a:r>
          </a:p>
        </p:txBody>
      </p:sp>
      <p:sp>
        <p:nvSpPr>
          <p:cNvPr id="8" name="Picture Placeholder 20"/>
          <p:cNvSpPr>
            <a:spLocks noGrp="1"/>
          </p:cNvSpPr>
          <p:nvPr>
            <p:ph type="pic" sz="quarter" idx="32" hasCustomPrompt="1"/>
          </p:nvPr>
        </p:nvSpPr>
        <p:spPr>
          <a:xfrm>
            <a:off x="539907" y="4038499"/>
            <a:ext cx="3562644" cy="1914357"/>
          </a:xfrm>
          <a:prstGeom prst="rect">
            <a:avLst/>
          </a:prstGeom>
          <a:noFill/>
          <a:ln w="19050">
            <a:noFill/>
          </a:ln>
        </p:spPr>
        <p:txBody>
          <a:bodyPr wrap="square" tIns="0" bIns="182880" anchor="b">
            <a:noAutofit/>
          </a:bodyPr>
          <a:lstStyle>
            <a:lvl1pPr algn="ctr">
              <a:buNone/>
              <a:defRPr sz="1400" baseline="0">
                <a:solidFill>
                  <a:schemeClr val="tx1">
                    <a:lumMod val="50000"/>
                    <a:lumOff val="50000"/>
                  </a:schemeClr>
                </a:solidFill>
              </a:defRPr>
            </a:lvl1pPr>
          </a:lstStyle>
          <a:p>
            <a:r>
              <a:rPr lang="en-US" dirty="0"/>
              <a:t>Click To Add Image</a:t>
            </a:r>
          </a:p>
        </p:txBody>
      </p:sp>
      <p:sp>
        <p:nvSpPr>
          <p:cNvPr id="9" name="Picture Placeholder 20"/>
          <p:cNvSpPr>
            <a:spLocks noGrp="1"/>
          </p:cNvSpPr>
          <p:nvPr>
            <p:ph type="pic" sz="quarter" idx="33" hasCustomPrompt="1"/>
          </p:nvPr>
        </p:nvSpPr>
        <p:spPr>
          <a:xfrm>
            <a:off x="4315610" y="4038499"/>
            <a:ext cx="3562644" cy="1914357"/>
          </a:xfrm>
          <a:prstGeom prst="rect">
            <a:avLst/>
          </a:prstGeom>
          <a:noFill/>
          <a:ln w="19050">
            <a:noFill/>
          </a:ln>
        </p:spPr>
        <p:txBody>
          <a:bodyPr wrap="square" tIns="0" bIns="182880" anchor="b">
            <a:noAutofit/>
          </a:bodyPr>
          <a:lstStyle>
            <a:lvl1pPr algn="ctr">
              <a:buNone/>
              <a:defRPr sz="1400" baseline="0">
                <a:solidFill>
                  <a:schemeClr val="tx1">
                    <a:lumMod val="50000"/>
                    <a:lumOff val="50000"/>
                  </a:schemeClr>
                </a:solidFill>
              </a:defRPr>
            </a:lvl1pPr>
          </a:lstStyle>
          <a:p>
            <a:r>
              <a:rPr lang="en-US" dirty="0"/>
              <a:t>Click To Add Image</a:t>
            </a:r>
          </a:p>
        </p:txBody>
      </p:sp>
      <p:sp>
        <p:nvSpPr>
          <p:cNvPr id="10" name="Picture Placeholder 20"/>
          <p:cNvSpPr>
            <a:spLocks noGrp="1"/>
          </p:cNvSpPr>
          <p:nvPr>
            <p:ph type="pic" sz="quarter" idx="34" hasCustomPrompt="1"/>
          </p:nvPr>
        </p:nvSpPr>
        <p:spPr>
          <a:xfrm>
            <a:off x="8091314" y="4041943"/>
            <a:ext cx="3562644" cy="1914357"/>
          </a:xfrm>
          <a:prstGeom prst="rect">
            <a:avLst/>
          </a:prstGeom>
          <a:noFill/>
          <a:ln w="19050">
            <a:noFill/>
          </a:ln>
        </p:spPr>
        <p:txBody>
          <a:bodyPr wrap="square" tIns="0" bIns="182880" anchor="b">
            <a:noAutofit/>
          </a:bodyPr>
          <a:lstStyle>
            <a:lvl1pPr algn="ctr">
              <a:buNone/>
              <a:defRPr sz="1400" baseline="0">
                <a:solidFill>
                  <a:schemeClr val="tx1">
                    <a:lumMod val="50000"/>
                    <a:lumOff val="50000"/>
                  </a:schemeClr>
                </a:solidFill>
              </a:defRPr>
            </a:lvl1pPr>
          </a:lstStyle>
          <a:p>
            <a:r>
              <a:rPr lang="en-US" dirty="0"/>
              <a:t>Click To Add Image</a:t>
            </a:r>
          </a:p>
        </p:txBody>
      </p:sp>
      <p:sp>
        <p:nvSpPr>
          <p:cNvPr id="12" name="Title 1"/>
          <p:cNvSpPr>
            <a:spLocks noGrp="1"/>
          </p:cNvSpPr>
          <p:nvPr>
            <p:ph type="title"/>
          </p:nvPr>
        </p:nvSpPr>
        <p:spPr>
          <a:xfrm>
            <a:off x="529924" y="467784"/>
            <a:ext cx="11132152" cy="522816"/>
          </a:xfrm>
          <a:prstGeom prst="rect">
            <a:avLst/>
          </a:prstGeom>
        </p:spPr>
        <p:txBody>
          <a:bodyPr anchor="ctr"/>
          <a:lstStyle>
            <a:lvl1pPr>
              <a:defRPr sz="4800">
                <a:solidFill>
                  <a:schemeClr val="tx1">
                    <a:lumMod val="50000"/>
                    <a:lumOff val="50000"/>
                  </a:schemeClr>
                </a:solidFill>
              </a:defRPr>
            </a:lvl1pPr>
          </a:lstStyle>
          <a:p>
            <a:r>
              <a:rPr lang="en-US" dirty="0"/>
              <a:t>Click to edit Master title style</a:t>
            </a:r>
          </a:p>
        </p:txBody>
      </p:sp>
      <p:sp>
        <p:nvSpPr>
          <p:cNvPr id="13" name="Rectangle 12"/>
          <p:cNvSpPr/>
          <p:nvPr userDrawn="1"/>
        </p:nvSpPr>
        <p:spPr>
          <a:xfrm>
            <a:off x="5486400" y="1193801"/>
            <a:ext cx="1219200" cy="609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90636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UNTHSC Open/Close Slide">
    <p:spTree>
      <p:nvGrpSpPr>
        <p:cNvPr id="1" name=""/>
        <p:cNvGrpSpPr/>
        <p:nvPr/>
      </p:nvGrpSpPr>
      <p:grpSpPr>
        <a:xfrm>
          <a:off x="0" y="0"/>
          <a:ext cx="0" cy="0"/>
          <a:chOff x="0" y="0"/>
          <a:chExt cx="0" cy="0"/>
        </a:xfrm>
      </p:grpSpPr>
      <p:sp>
        <p:nvSpPr>
          <p:cNvPr id="3" name="Rectangle 2"/>
          <p:cNvSpPr/>
          <p:nvPr userDrawn="1"/>
        </p:nvSpPr>
        <p:spPr>
          <a:xfrm>
            <a:off x="0" y="0"/>
            <a:ext cx="12192000" cy="6857999"/>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6599582"/>
            <a:ext cx="12192000" cy="258417"/>
          </a:xfrm>
          <a:prstGeom prst="rect">
            <a:avLst/>
          </a:prstGeom>
          <a:solidFill>
            <a:srgbClr val="007B3B"/>
          </a:solidFill>
          <a:ln>
            <a:solidFill>
              <a:srgbClr val="007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0" y="6515681"/>
            <a:ext cx="12192000" cy="839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0_Pic05">
    <p:spTree>
      <p:nvGrpSpPr>
        <p:cNvPr id="1" name=""/>
        <p:cNvGrpSpPr/>
        <p:nvPr/>
      </p:nvGrpSpPr>
      <p:grpSpPr>
        <a:xfrm>
          <a:off x="0" y="0"/>
          <a:ext cx="0" cy="0"/>
          <a:chOff x="0" y="0"/>
          <a:chExt cx="0" cy="0"/>
        </a:xfrm>
      </p:grpSpPr>
      <p:sp>
        <p:nvSpPr>
          <p:cNvPr id="7" name="Picture Placeholder 7"/>
          <p:cNvSpPr>
            <a:spLocks noGrp="1"/>
          </p:cNvSpPr>
          <p:nvPr>
            <p:ph type="pic" sz="quarter" idx="10" hasCustomPrompt="1"/>
          </p:nvPr>
        </p:nvSpPr>
        <p:spPr>
          <a:xfrm>
            <a:off x="0" y="0"/>
            <a:ext cx="12192000" cy="4343400"/>
          </a:xfrm>
          <a:prstGeom prst="rect">
            <a:avLst/>
          </a:prstGeom>
          <a:solidFill>
            <a:schemeClr val="tx2">
              <a:lumMod val="10000"/>
              <a:lumOff val="90000"/>
            </a:schemeClr>
          </a:solidFill>
          <a:ln w="19050">
            <a:noFill/>
          </a:ln>
        </p:spPr>
        <p:txBody>
          <a:bodyPr tIns="0" bIns="182880" anchor="b"/>
          <a:lstStyle>
            <a:lvl1pPr algn="ctr">
              <a:buNone/>
              <a:defRPr sz="1400" baseline="0">
                <a:solidFill>
                  <a:schemeClr val="tx1">
                    <a:lumMod val="75000"/>
                    <a:lumOff val="25000"/>
                  </a:schemeClr>
                </a:solidFill>
              </a:defRPr>
            </a:lvl1pPr>
          </a:lstStyle>
          <a:p>
            <a:r>
              <a:rPr lang="en-US" dirty="0"/>
              <a:t>Click Icon To Add Image</a:t>
            </a:r>
          </a:p>
        </p:txBody>
      </p:sp>
    </p:spTree>
    <p:extLst>
      <p:ext uri="{BB962C8B-B14F-4D97-AF65-F5344CB8AC3E}">
        <p14:creationId xmlns:p14="http://schemas.microsoft.com/office/powerpoint/2010/main" val="37284943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5_Image Layouts">
    <p:spTree>
      <p:nvGrpSpPr>
        <p:cNvPr id="1" name=""/>
        <p:cNvGrpSpPr/>
        <p:nvPr/>
      </p:nvGrpSpPr>
      <p:grpSpPr>
        <a:xfrm>
          <a:off x="0" y="0"/>
          <a:ext cx="0" cy="0"/>
          <a:chOff x="0" y="0"/>
          <a:chExt cx="0" cy="0"/>
        </a:xfrm>
      </p:grpSpPr>
      <p:sp>
        <p:nvSpPr>
          <p:cNvPr id="3" name="Picture Placeholder 7"/>
          <p:cNvSpPr>
            <a:spLocks noGrp="1"/>
          </p:cNvSpPr>
          <p:nvPr>
            <p:ph type="pic" sz="quarter" idx="14" hasCustomPrompt="1"/>
          </p:nvPr>
        </p:nvSpPr>
        <p:spPr>
          <a:xfrm>
            <a:off x="508000" y="0"/>
            <a:ext cx="4064000" cy="4140200"/>
          </a:xfrm>
          <a:prstGeom prst="rect">
            <a:avLst/>
          </a:prstGeom>
          <a:solidFill>
            <a:schemeClr val="tx2">
              <a:lumMod val="10000"/>
              <a:lumOff val="90000"/>
            </a:schemeClr>
          </a:solidFill>
          <a:ln w="19050">
            <a:noFill/>
          </a:ln>
        </p:spPr>
        <p:txBody>
          <a:bodyPr lIns="0" tIns="91440" rIns="0" bIns="18288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2782416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69EE79E-E625-4AF8-A710-3DA3072AB069}"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10/30/2019</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D3ECD80-DEB6-4254-AFE4-A358FDA66514}"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504078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UNTHSC Title Slide">
    <p:spTree>
      <p:nvGrpSpPr>
        <p:cNvPr id="1" name=""/>
        <p:cNvGrpSpPr/>
        <p:nvPr/>
      </p:nvGrpSpPr>
      <p:grpSpPr>
        <a:xfrm>
          <a:off x="0" y="0"/>
          <a:ext cx="0" cy="0"/>
          <a:chOff x="0" y="0"/>
          <a:chExt cx="0" cy="0"/>
        </a:xfrm>
      </p:grpSpPr>
      <p:sp>
        <p:nvSpPr>
          <p:cNvPr id="9" name="Rectangle 8"/>
          <p:cNvSpPr/>
          <p:nvPr userDrawn="1"/>
        </p:nvSpPr>
        <p:spPr>
          <a:xfrm>
            <a:off x="0" y="6301409"/>
            <a:ext cx="12192000" cy="556591"/>
          </a:xfrm>
          <a:prstGeom prst="rect">
            <a:avLst/>
          </a:prstGeom>
          <a:solidFill>
            <a:srgbClr val="007B3B"/>
          </a:solidFill>
          <a:ln>
            <a:solidFill>
              <a:srgbClr val="007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Rectangle 10"/>
          <p:cNvSpPr/>
          <p:nvPr userDrawn="1"/>
        </p:nvSpPr>
        <p:spPr>
          <a:xfrm>
            <a:off x="0" y="6217511"/>
            <a:ext cx="12192000" cy="839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14" name="Title 13"/>
          <p:cNvSpPr>
            <a:spLocks noGrp="1"/>
          </p:cNvSpPr>
          <p:nvPr>
            <p:ph type="title"/>
          </p:nvPr>
        </p:nvSpPr>
        <p:spPr>
          <a:xfrm>
            <a:off x="838200" y="2892710"/>
            <a:ext cx="10515600" cy="1325563"/>
          </a:xfrm>
          <a:prstGeom prst="rect">
            <a:avLst/>
          </a:prstGeom>
        </p:spPr>
        <p:txBody>
          <a:bodyPr/>
          <a:lstStyle>
            <a:lvl1pPr algn="ctr">
              <a:defRPr sz="4800" b="1" i="0">
                <a:solidFill>
                  <a:schemeClr val="tx1">
                    <a:lumMod val="50000"/>
                    <a:lumOff val="50000"/>
                  </a:schemeClr>
                </a:solidFill>
                <a:latin typeface="Helvetica" charset="0"/>
                <a:ea typeface="Helvetica" charset="0"/>
                <a:cs typeface="Helvetica" charset="0"/>
              </a:defRPr>
            </a:lvl1pPr>
          </a:lstStyle>
          <a:p>
            <a:r>
              <a:rPr lang="en-US" dirty="0"/>
              <a:t>Click to edit Master 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6269" y="689710"/>
            <a:ext cx="2500367" cy="372971"/>
          </a:xfrm>
          <a:prstGeom prst="rect">
            <a:avLst/>
          </a:prstGeom>
        </p:spPr>
      </p:pic>
    </p:spTree>
    <p:extLst>
      <p:ext uri="{BB962C8B-B14F-4D97-AF65-F5344CB8AC3E}">
        <p14:creationId xmlns:p14="http://schemas.microsoft.com/office/powerpoint/2010/main" val="3821194013"/>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UNTHSC Blank Slide">
    <p:spTree>
      <p:nvGrpSpPr>
        <p:cNvPr id="1" name=""/>
        <p:cNvGrpSpPr/>
        <p:nvPr/>
      </p:nvGrpSpPr>
      <p:grpSpPr>
        <a:xfrm>
          <a:off x="0" y="0"/>
          <a:ext cx="0" cy="0"/>
          <a:chOff x="0" y="0"/>
          <a:chExt cx="0" cy="0"/>
        </a:xfrm>
      </p:grpSpPr>
      <p:cxnSp>
        <p:nvCxnSpPr>
          <p:cNvPr id="7" name="Straight Connector 6"/>
          <p:cNvCxnSpPr/>
          <p:nvPr userDrawn="1"/>
        </p:nvCxnSpPr>
        <p:spPr>
          <a:xfrm>
            <a:off x="385011" y="1167137"/>
            <a:ext cx="115498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0" y="6599582"/>
            <a:ext cx="12192000" cy="258417"/>
          </a:xfrm>
          <a:prstGeom prst="rect">
            <a:avLst/>
          </a:prstGeom>
          <a:solidFill>
            <a:srgbClr val="007B3B"/>
          </a:solidFill>
          <a:ln>
            <a:solidFill>
              <a:srgbClr val="007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p:cNvSpPr/>
          <p:nvPr userDrawn="1"/>
        </p:nvSpPr>
        <p:spPr>
          <a:xfrm>
            <a:off x="0" y="6515681"/>
            <a:ext cx="12192000" cy="839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9185" y="670906"/>
            <a:ext cx="1495723" cy="223112"/>
          </a:xfrm>
          <a:prstGeom prst="rect">
            <a:avLst/>
          </a:prstGeom>
        </p:spPr>
      </p:pic>
    </p:spTree>
    <p:extLst>
      <p:ext uri="{BB962C8B-B14F-4D97-AF65-F5344CB8AC3E}">
        <p14:creationId xmlns:p14="http://schemas.microsoft.com/office/powerpoint/2010/main" val="3077307232"/>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UNTHSC Open/Close Slide">
    <p:spTree>
      <p:nvGrpSpPr>
        <p:cNvPr id="1" name=""/>
        <p:cNvGrpSpPr/>
        <p:nvPr/>
      </p:nvGrpSpPr>
      <p:grpSpPr>
        <a:xfrm>
          <a:off x="0" y="0"/>
          <a:ext cx="0" cy="0"/>
          <a:chOff x="0" y="0"/>
          <a:chExt cx="0" cy="0"/>
        </a:xfrm>
      </p:grpSpPr>
      <p:sp>
        <p:nvSpPr>
          <p:cNvPr id="9" name="Rectangle 8"/>
          <p:cNvSpPr/>
          <p:nvPr userDrawn="1"/>
        </p:nvSpPr>
        <p:spPr>
          <a:xfrm>
            <a:off x="0" y="6599582"/>
            <a:ext cx="12192000" cy="258417"/>
          </a:xfrm>
          <a:prstGeom prst="rect">
            <a:avLst/>
          </a:prstGeom>
          <a:solidFill>
            <a:srgbClr val="007B3B"/>
          </a:solidFill>
          <a:ln>
            <a:solidFill>
              <a:srgbClr val="007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p:cNvSpPr/>
          <p:nvPr userDrawn="1"/>
        </p:nvSpPr>
        <p:spPr>
          <a:xfrm>
            <a:off x="0" y="6515681"/>
            <a:ext cx="12192000" cy="839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18390" y="2795039"/>
            <a:ext cx="5355220" cy="810721"/>
          </a:xfrm>
          <a:prstGeom prst="rect">
            <a:avLst/>
          </a:prstGeom>
        </p:spPr>
      </p:pic>
    </p:spTree>
    <p:extLst>
      <p:ext uri="{BB962C8B-B14F-4D97-AF65-F5344CB8AC3E}">
        <p14:creationId xmlns:p14="http://schemas.microsoft.com/office/powerpoint/2010/main" val="755039611"/>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UNTHSC Open/Close Slide">
    <p:spTree>
      <p:nvGrpSpPr>
        <p:cNvPr id="1" name=""/>
        <p:cNvGrpSpPr/>
        <p:nvPr/>
      </p:nvGrpSpPr>
      <p:grpSpPr>
        <a:xfrm>
          <a:off x="0" y="0"/>
          <a:ext cx="0" cy="0"/>
          <a:chOff x="0" y="0"/>
          <a:chExt cx="0" cy="0"/>
        </a:xfrm>
      </p:grpSpPr>
      <p:sp>
        <p:nvSpPr>
          <p:cNvPr id="9" name="Rectangle 8"/>
          <p:cNvSpPr/>
          <p:nvPr userDrawn="1"/>
        </p:nvSpPr>
        <p:spPr>
          <a:xfrm>
            <a:off x="0" y="6599582"/>
            <a:ext cx="12192000" cy="258417"/>
          </a:xfrm>
          <a:prstGeom prst="rect">
            <a:avLst/>
          </a:prstGeom>
          <a:solidFill>
            <a:srgbClr val="007B3B"/>
          </a:solidFill>
          <a:ln>
            <a:solidFill>
              <a:srgbClr val="007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p:cNvSpPr/>
          <p:nvPr userDrawn="1"/>
        </p:nvSpPr>
        <p:spPr>
          <a:xfrm>
            <a:off x="0" y="6515681"/>
            <a:ext cx="12192000" cy="839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2996810194"/>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UNTHSC Open/Close Slide">
    <p:spTree>
      <p:nvGrpSpPr>
        <p:cNvPr id="1" name=""/>
        <p:cNvGrpSpPr/>
        <p:nvPr/>
      </p:nvGrpSpPr>
      <p:grpSpPr>
        <a:xfrm>
          <a:off x="0" y="0"/>
          <a:ext cx="0" cy="0"/>
          <a:chOff x="0" y="0"/>
          <a:chExt cx="0" cy="0"/>
        </a:xfrm>
      </p:grpSpPr>
      <p:sp>
        <p:nvSpPr>
          <p:cNvPr id="3" name="Rectangle 2"/>
          <p:cNvSpPr/>
          <p:nvPr userDrawn="1"/>
        </p:nvSpPr>
        <p:spPr>
          <a:xfrm>
            <a:off x="0" y="0"/>
            <a:ext cx="12192000" cy="6857999"/>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p:cNvSpPr/>
          <p:nvPr userDrawn="1"/>
        </p:nvSpPr>
        <p:spPr>
          <a:xfrm>
            <a:off x="0" y="6599582"/>
            <a:ext cx="12192000" cy="258417"/>
          </a:xfrm>
          <a:prstGeom prst="rect">
            <a:avLst/>
          </a:prstGeom>
          <a:solidFill>
            <a:srgbClr val="007B3B"/>
          </a:solidFill>
          <a:ln>
            <a:solidFill>
              <a:srgbClr val="007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p:cNvSpPr/>
          <p:nvPr userDrawn="1"/>
        </p:nvSpPr>
        <p:spPr>
          <a:xfrm>
            <a:off x="0" y="6515681"/>
            <a:ext cx="12192000" cy="839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1769675076"/>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 Guidelines - Reference Only">
    <p:spTree>
      <p:nvGrpSpPr>
        <p:cNvPr id="1" name=""/>
        <p:cNvGrpSpPr/>
        <p:nvPr/>
      </p:nvGrpSpPr>
      <p:grpSpPr>
        <a:xfrm>
          <a:off x="0" y="0"/>
          <a:ext cx="0" cy="0"/>
          <a:chOff x="0" y="0"/>
          <a:chExt cx="0" cy="0"/>
        </a:xfrm>
      </p:grpSpPr>
      <p:sp>
        <p:nvSpPr>
          <p:cNvPr id="9" name="Rectangle 8"/>
          <p:cNvSpPr/>
          <p:nvPr userDrawn="1"/>
        </p:nvSpPr>
        <p:spPr>
          <a:xfrm>
            <a:off x="0" y="6515681"/>
            <a:ext cx="12192000" cy="839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10" name="Rectangle 9"/>
          <p:cNvSpPr/>
          <p:nvPr userDrawn="1"/>
        </p:nvSpPr>
        <p:spPr>
          <a:xfrm>
            <a:off x="0" y="6599582"/>
            <a:ext cx="12192000" cy="258417"/>
          </a:xfrm>
          <a:prstGeom prst="rect">
            <a:avLst/>
          </a:prstGeom>
          <a:solidFill>
            <a:srgbClr val="007B3B"/>
          </a:solidFill>
          <a:ln>
            <a:solidFill>
              <a:srgbClr val="007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TextBox 14"/>
          <p:cNvSpPr txBox="1"/>
          <p:nvPr userDrawn="1"/>
        </p:nvSpPr>
        <p:spPr>
          <a:xfrm>
            <a:off x="385011" y="1581191"/>
            <a:ext cx="11219935" cy="4247317"/>
          </a:xfrm>
          <a:prstGeom prst="rect">
            <a:avLst/>
          </a:prstGeom>
          <a:noFill/>
        </p:spPr>
        <p:txBody>
          <a:bodyPr wrap="square" rtlCol="0">
            <a:spAutoFit/>
          </a:bodyPr>
          <a:lstStyle/>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Limit presentations to a maximum of 10 slides when possible</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Keep presentation to 20 minutes maximum</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Font size between 28-30 pt. minimum</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Use this standard template with fewer words, larger type</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Recommend fonts: Helvetica (sans serif) or Garamond (serif). Be consistent with one font.</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Begin with a succinct summary statement on Opening Slide that defines </a:t>
            </a:r>
            <a:b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b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what will be presented and why this is relevant </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Simplify data to graphically show the key trend(s) or challenge(s)</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Use high quality graphics and 300 dpi photos</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Don’t assume that complex data reveals a story</a:t>
            </a:r>
          </a:p>
        </p:txBody>
      </p:sp>
      <p:sp>
        <p:nvSpPr>
          <p:cNvPr id="16" name="Title 1"/>
          <p:cNvSpPr>
            <a:spLocks noGrp="1"/>
          </p:cNvSpPr>
          <p:nvPr>
            <p:ph type="title" hasCustomPrompt="1"/>
          </p:nvPr>
        </p:nvSpPr>
        <p:spPr>
          <a:xfrm>
            <a:off x="385011" y="431970"/>
            <a:ext cx="9887993" cy="717226"/>
          </a:xfrm>
          <a:prstGeom prst="rect">
            <a:avLst/>
          </a:prstGeom>
        </p:spPr>
        <p:txBody>
          <a:bodyPr/>
          <a:lstStyle>
            <a:lvl1pPr>
              <a:defRPr sz="4000">
                <a:latin typeface="Arial" panose="020B0604020202020204" pitchFamily="34" charset="0"/>
                <a:cs typeface="Arial" panose="020B0604020202020204" pitchFamily="34" charset="0"/>
              </a:defRPr>
            </a:lvl1pPr>
          </a:lstStyle>
          <a:p>
            <a:r>
              <a:rPr lang="en-US"/>
              <a:t>Content Guidelines</a:t>
            </a:r>
            <a:endParaRPr lang="en-US" dirty="0"/>
          </a:p>
        </p:txBody>
      </p:sp>
      <p:cxnSp>
        <p:nvCxnSpPr>
          <p:cNvPr id="17" name="Straight Connector 16"/>
          <p:cNvCxnSpPr/>
          <p:nvPr userDrawn="1"/>
        </p:nvCxnSpPr>
        <p:spPr>
          <a:xfrm>
            <a:off x="385011" y="1167137"/>
            <a:ext cx="115498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9185" y="670906"/>
            <a:ext cx="1495723" cy="223112"/>
          </a:xfrm>
          <a:prstGeom prst="rect">
            <a:avLst/>
          </a:prstGeom>
        </p:spPr>
      </p:pic>
    </p:spTree>
    <p:extLst>
      <p:ext uri="{BB962C8B-B14F-4D97-AF65-F5344CB8AC3E}">
        <p14:creationId xmlns:p14="http://schemas.microsoft.com/office/powerpoint/2010/main" val="3894178419"/>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Content Guidelines - Reference Only">
    <p:spTree>
      <p:nvGrpSpPr>
        <p:cNvPr id="1" name=""/>
        <p:cNvGrpSpPr/>
        <p:nvPr/>
      </p:nvGrpSpPr>
      <p:grpSpPr>
        <a:xfrm>
          <a:off x="0" y="0"/>
          <a:ext cx="0" cy="0"/>
          <a:chOff x="0" y="0"/>
          <a:chExt cx="0" cy="0"/>
        </a:xfrm>
      </p:grpSpPr>
      <p:sp>
        <p:nvSpPr>
          <p:cNvPr id="9" name="Rectangle 8"/>
          <p:cNvSpPr/>
          <p:nvPr userDrawn="1"/>
        </p:nvSpPr>
        <p:spPr>
          <a:xfrm>
            <a:off x="0" y="6515681"/>
            <a:ext cx="12192000" cy="839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10" name="Rectangle 9"/>
          <p:cNvSpPr/>
          <p:nvPr userDrawn="1"/>
        </p:nvSpPr>
        <p:spPr>
          <a:xfrm>
            <a:off x="0" y="6599582"/>
            <a:ext cx="12192000" cy="258417"/>
          </a:xfrm>
          <a:prstGeom prst="rect">
            <a:avLst/>
          </a:prstGeom>
          <a:solidFill>
            <a:srgbClr val="007B3B"/>
          </a:solidFill>
          <a:ln>
            <a:solidFill>
              <a:srgbClr val="007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TextBox 14"/>
          <p:cNvSpPr txBox="1"/>
          <p:nvPr userDrawn="1"/>
        </p:nvSpPr>
        <p:spPr>
          <a:xfrm>
            <a:off x="385011" y="1698547"/>
            <a:ext cx="11219935" cy="3739485"/>
          </a:xfrm>
          <a:prstGeom prst="rect">
            <a:avLst/>
          </a:prstGeom>
          <a:noFill/>
        </p:spPr>
        <p:txBody>
          <a:bodyPr wrap="square" rtlCol="0">
            <a:spAutoFit/>
          </a:bodyPr>
          <a:lstStyle/>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Include multiyear data when possible and connect the dots with succinct comments in bullet-point form</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Last slide is a conclusion, e.g. the significance of what we’ve done, are going to do, recommend as next steps</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Include a call to action for questions as part of closing.</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Smile, make eye contact, keep your head up</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en-US" sz="1800" b="0" i="0" u="none" strike="noStrike" kern="1200" cap="none" spc="0" normalizeH="0" baseline="0" noProof="0" dirty="0">
                <a:ln>
                  <a:noFill/>
                </a:ln>
                <a:solidFill>
                  <a:prstClr val="black"/>
                </a:solidFill>
                <a:effectLst/>
                <a:uLnTx/>
                <a:uFillTx/>
                <a:latin typeface="Calibri"/>
                <a:ea typeface="+mn-ea"/>
                <a:cs typeface="+mn-cs"/>
              </a:rPr>
              <a:t>Tell stories, don’t just read slides</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Additional UNT System style guidelines available online at: </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hlinkClick r:id="rId2"/>
              </a:rPr>
              <a:t>http://www.untsystem.edu/about-us/branding-communication-guide/brand-identity-communications-guide</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6" name="Title 1"/>
          <p:cNvSpPr>
            <a:spLocks noGrp="1"/>
          </p:cNvSpPr>
          <p:nvPr>
            <p:ph type="title" hasCustomPrompt="1"/>
          </p:nvPr>
        </p:nvSpPr>
        <p:spPr>
          <a:xfrm>
            <a:off x="385011" y="431970"/>
            <a:ext cx="9887993" cy="717226"/>
          </a:xfrm>
          <a:prstGeom prst="rect">
            <a:avLst/>
          </a:prstGeom>
        </p:spPr>
        <p:txBody>
          <a:bodyPr/>
          <a:lstStyle>
            <a:lvl1pPr>
              <a:defRPr sz="4000">
                <a:latin typeface="Arial" panose="020B0604020202020204" pitchFamily="34" charset="0"/>
                <a:cs typeface="Arial" panose="020B0604020202020204" pitchFamily="34" charset="0"/>
              </a:defRPr>
            </a:lvl1pPr>
          </a:lstStyle>
          <a:p>
            <a:r>
              <a:rPr lang="en-US"/>
              <a:t>Content Guidelines</a:t>
            </a:r>
            <a:endParaRPr lang="en-US" dirty="0"/>
          </a:p>
        </p:txBody>
      </p:sp>
      <p:cxnSp>
        <p:nvCxnSpPr>
          <p:cNvPr id="17" name="Straight Connector 16"/>
          <p:cNvCxnSpPr/>
          <p:nvPr userDrawn="1"/>
        </p:nvCxnSpPr>
        <p:spPr>
          <a:xfrm>
            <a:off x="385011" y="1167137"/>
            <a:ext cx="115498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39185" y="670906"/>
            <a:ext cx="1495723" cy="223112"/>
          </a:xfrm>
          <a:prstGeom prst="rect">
            <a:avLst/>
          </a:prstGeom>
        </p:spPr>
      </p:pic>
    </p:spTree>
    <p:extLst>
      <p:ext uri="{BB962C8B-B14F-4D97-AF65-F5344CB8AC3E}">
        <p14:creationId xmlns:p14="http://schemas.microsoft.com/office/powerpoint/2010/main" val="4063957805"/>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Guidelines - Reference Only">
    <p:spTree>
      <p:nvGrpSpPr>
        <p:cNvPr id="1" name=""/>
        <p:cNvGrpSpPr/>
        <p:nvPr/>
      </p:nvGrpSpPr>
      <p:grpSpPr>
        <a:xfrm>
          <a:off x="0" y="0"/>
          <a:ext cx="0" cy="0"/>
          <a:chOff x="0" y="0"/>
          <a:chExt cx="0" cy="0"/>
        </a:xfrm>
      </p:grpSpPr>
      <p:sp>
        <p:nvSpPr>
          <p:cNvPr id="9" name="Rectangle 8"/>
          <p:cNvSpPr/>
          <p:nvPr userDrawn="1"/>
        </p:nvSpPr>
        <p:spPr>
          <a:xfrm>
            <a:off x="0" y="6515681"/>
            <a:ext cx="12192000" cy="839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10" name="Rectangle 9"/>
          <p:cNvSpPr/>
          <p:nvPr userDrawn="1"/>
        </p:nvSpPr>
        <p:spPr>
          <a:xfrm>
            <a:off x="0" y="6599582"/>
            <a:ext cx="12192000" cy="258417"/>
          </a:xfrm>
          <a:prstGeom prst="rect">
            <a:avLst/>
          </a:prstGeom>
          <a:solidFill>
            <a:srgbClr val="007B3B"/>
          </a:solidFill>
          <a:ln>
            <a:solidFill>
              <a:srgbClr val="007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userDrawn="1"/>
        </p:nvSpPr>
        <p:spPr>
          <a:xfrm>
            <a:off x="385011" y="1581191"/>
            <a:ext cx="11219935" cy="4247317"/>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dirty="0">
                <a:latin typeface="Calibri" panose="020F0502020204030204" pitchFamily="34" charset="0"/>
              </a:rPr>
              <a:t>Limit presentations to a maximum of 10 slides when possible</a:t>
            </a:r>
          </a:p>
          <a:p>
            <a:pPr marL="342900" indent="-342900">
              <a:lnSpc>
                <a:spcPct val="150000"/>
              </a:lnSpc>
              <a:buFont typeface="Arial" panose="020B0604020202020204" pitchFamily="34" charset="0"/>
              <a:buChar char="•"/>
            </a:pPr>
            <a:r>
              <a:rPr lang="en-US" dirty="0">
                <a:latin typeface="Calibri" panose="020F0502020204030204" pitchFamily="34" charset="0"/>
              </a:rPr>
              <a:t>Keep presentation</a:t>
            </a:r>
            <a:r>
              <a:rPr lang="en-US" baseline="0" dirty="0">
                <a:latin typeface="Calibri" panose="020F0502020204030204" pitchFamily="34" charset="0"/>
              </a:rPr>
              <a:t> to 20 minutes maximum</a:t>
            </a:r>
          </a:p>
          <a:p>
            <a:pPr marL="342900" indent="-342900">
              <a:lnSpc>
                <a:spcPct val="150000"/>
              </a:lnSpc>
              <a:buFont typeface="Arial" panose="020B0604020202020204" pitchFamily="34" charset="0"/>
              <a:buChar char="•"/>
            </a:pPr>
            <a:r>
              <a:rPr lang="en-US" baseline="0" dirty="0">
                <a:latin typeface="Calibri" panose="020F0502020204030204" pitchFamily="34" charset="0"/>
              </a:rPr>
              <a:t>Font size between 28-30 pt. minimum</a:t>
            </a:r>
            <a:endParaRPr lang="en-US" dirty="0">
              <a:latin typeface="Calibri" panose="020F0502020204030204" pitchFamily="34" charset="0"/>
            </a:endParaRPr>
          </a:p>
          <a:p>
            <a:pPr marL="342900" indent="-342900">
              <a:lnSpc>
                <a:spcPct val="150000"/>
              </a:lnSpc>
              <a:buFont typeface="Arial" panose="020B0604020202020204" pitchFamily="34" charset="0"/>
              <a:buChar char="•"/>
            </a:pPr>
            <a:r>
              <a:rPr lang="en-US" dirty="0">
                <a:latin typeface="Calibri" panose="020F0502020204030204" pitchFamily="34" charset="0"/>
              </a:rPr>
              <a:t>Use this standard template with fewer words, larger type</a:t>
            </a:r>
          </a:p>
          <a:p>
            <a:pPr marL="342900" marR="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800" b="0" i="0" kern="1200" dirty="0">
                <a:solidFill>
                  <a:schemeClr val="tx1"/>
                </a:solidFill>
                <a:effectLst/>
                <a:latin typeface="+mn-lt"/>
                <a:ea typeface="+mn-ea"/>
                <a:cs typeface="+mn-cs"/>
              </a:rPr>
              <a:t>Recommend fonts: Helvetica (sans serif) or Garamond (serif). Be consistent with one font.</a:t>
            </a:r>
          </a:p>
          <a:p>
            <a:pPr marL="342900" indent="-342900">
              <a:lnSpc>
                <a:spcPct val="150000"/>
              </a:lnSpc>
              <a:buFont typeface="Arial" panose="020B0604020202020204" pitchFamily="34" charset="0"/>
              <a:buChar char="•"/>
            </a:pPr>
            <a:r>
              <a:rPr lang="en-US" dirty="0">
                <a:latin typeface="Calibri" panose="020F0502020204030204" pitchFamily="34" charset="0"/>
              </a:rPr>
              <a:t>Begin with a succinct summary statement on Opening Slide that defines </a:t>
            </a:r>
            <a:br>
              <a:rPr lang="en-US" dirty="0">
                <a:latin typeface="Calibri" panose="020F0502020204030204" pitchFamily="34" charset="0"/>
              </a:rPr>
            </a:br>
            <a:r>
              <a:rPr lang="en-US" dirty="0">
                <a:latin typeface="Calibri" panose="020F0502020204030204" pitchFamily="34" charset="0"/>
              </a:rPr>
              <a:t>what will be presented and why this is relevant </a:t>
            </a:r>
          </a:p>
          <a:p>
            <a:pPr marL="342900" indent="-342900">
              <a:lnSpc>
                <a:spcPct val="150000"/>
              </a:lnSpc>
              <a:buFont typeface="Arial" panose="020B0604020202020204" pitchFamily="34" charset="0"/>
              <a:buChar char="•"/>
            </a:pPr>
            <a:r>
              <a:rPr lang="en-US" dirty="0">
                <a:latin typeface="Calibri" panose="020F0502020204030204" pitchFamily="34" charset="0"/>
              </a:rPr>
              <a:t>Simplify data to graphically show the key trend(s) or challenge(s)</a:t>
            </a:r>
          </a:p>
          <a:p>
            <a:pPr marL="342900" indent="-342900">
              <a:lnSpc>
                <a:spcPct val="150000"/>
              </a:lnSpc>
              <a:buFont typeface="Arial" panose="020B0604020202020204" pitchFamily="34" charset="0"/>
              <a:buChar char="•"/>
            </a:pPr>
            <a:r>
              <a:rPr lang="en-US" sz="1800" b="0" i="0" kern="1200" dirty="0">
                <a:solidFill>
                  <a:schemeClr val="tx1"/>
                </a:solidFill>
                <a:effectLst/>
                <a:latin typeface="+mn-lt"/>
                <a:ea typeface="+mn-ea"/>
                <a:cs typeface="+mn-cs"/>
              </a:rPr>
              <a:t>Use high quality graphics and 300 dpi photos</a:t>
            </a:r>
            <a:endParaRPr lang="en-US" dirty="0">
              <a:latin typeface="Calibri" panose="020F0502020204030204" pitchFamily="34" charset="0"/>
            </a:endParaRPr>
          </a:p>
          <a:p>
            <a:pPr marL="342900" indent="-342900">
              <a:lnSpc>
                <a:spcPct val="150000"/>
              </a:lnSpc>
              <a:buFont typeface="Arial" panose="020B0604020202020204" pitchFamily="34" charset="0"/>
              <a:buChar char="•"/>
            </a:pPr>
            <a:r>
              <a:rPr lang="en-US" dirty="0">
                <a:latin typeface="Calibri" panose="020F0502020204030204" pitchFamily="34" charset="0"/>
              </a:rPr>
              <a:t>Don’t assume that complex data reveals a story</a:t>
            </a:r>
          </a:p>
        </p:txBody>
      </p:sp>
      <p:sp>
        <p:nvSpPr>
          <p:cNvPr id="16" name="Title 1"/>
          <p:cNvSpPr>
            <a:spLocks noGrp="1"/>
          </p:cNvSpPr>
          <p:nvPr>
            <p:ph type="title" hasCustomPrompt="1"/>
          </p:nvPr>
        </p:nvSpPr>
        <p:spPr>
          <a:xfrm>
            <a:off x="385011" y="431970"/>
            <a:ext cx="9887993" cy="717226"/>
          </a:xfrm>
          <a:prstGeom prst="rect">
            <a:avLst/>
          </a:prstGeom>
        </p:spPr>
        <p:txBody>
          <a:bodyPr/>
          <a:lstStyle>
            <a:lvl1pPr>
              <a:defRPr sz="4000">
                <a:latin typeface="Arial" panose="020B0604020202020204" pitchFamily="34" charset="0"/>
                <a:cs typeface="Arial" panose="020B0604020202020204" pitchFamily="34" charset="0"/>
              </a:defRPr>
            </a:lvl1pPr>
          </a:lstStyle>
          <a:p>
            <a:r>
              <a:rPr lang="en-US"/>
              <a:t>Content Guidelines</a:t>
            </a:r>
            <a:endParaRPr lang="en-US" dirty="0"/>
          </a:p>
        </p:txBody>
      </p:sp>
      <p:cxnSp>
        <p:nvCxnSpPr>
          <p:cNvPr id="17" name="Straight Connector 16"/>
          <p:cNvCxnSpPr/>
          <p:nvPr userDrawn="1"/>
        </p:nvCxnSpPr>
        <p:spPr>
          <a:xfrm>
            <a:off x="385011" y="1167137"/>
            <a:ext cx="115498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9185" y="670906"/>
            <a:ext cx="1495723" cy="223112"/>
          </a:xfrm>
          <a:prstGeom prst="rect">
            <a:avLst/>
          </a:prstGeom>
        </p:spPr>
      </p:pic>
    </p:spTree>
    <p:extLst>
      <p:ext uri="{BB962C8B-B14F-4D97-AF65-F5344CB8AC3E}">
        <p14:creationId xmlns:p14="http://schemas.microsoft.com/office/powerpoint/2010/main" val="166276519"/>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24_Image Layouts">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1" y="0"/>
            <a:ext cx="12191999" cy="6858000"/>
          </a:xfrm>
          <a:prstGeom prst="rect">
            <a:avLst/>
          </a:prstGeom>
          <a:solidFill>
            <a:schemeClr val="tx2">
              <a:lumMod val="10000"/>
              <a:lumOff val="90000"/>
            </a:schemeClr>
          </a:solidFill>
          <a:ln w="19050">
            <a:noFill/>
          </a:ln>
        </p:spPr>
        <p:txBody>
          <a:bodyPr tIns="0" bIns="182880" anchor="b"/>
          <a:lstStyle>
            <a:lvl1pPr algn="ctr">
              <a:buNone/>
              <a:defRPr sz="1400" baseline="0">
                <a:solidFill>
                  <a:schemeClr val="tx1">
                    <a:lumMod val="75000"/>
                    <a:lumOff val="25000"/>
                  </a:schemeClr>
                </a:solidFill>
              </a:defRPr>
            </a:lvl1pPr>
          </a:lstStyle>
          <a:p>
            <a:r>
              <a:rPr lang="en-US" dirty="0"/>
              <a:t>Click Icon To Add Image</a:t>
            </a:r>
          </a:p>
        </p:txBody>
      </p:sp>
      <p:sp>
        <p:nvSpPr>
          <p:cNvPr id="2" name="Title 1"/>
          <p:cNvSpPr>
            <a:spLocks noGrp="1"/>
          </p:cNvSpPr>
          <p:nvPr>
            <p:ph type="title"/>
          </p:nvPr>
        </p:nvSpPr>
        <p:spPr>
          <a:xfrm>
            <a:off x="529924" y="467784"/>
            <a:ext cx="11132152" cy="522816"/>
          </a:xfrm>
          <a:prstGeom prst="rect">
            <a:avLst/>
          </a:prstGeom>
        </p:spPr>
        <p:txBody>
          <a:bodyPr anchor="ctr"/>
          <a:lstStyle>
            <a:lvl1pPr>
              <a:defRPr sz="4800">
                <a:solidFill>
                  <a:schemeClr val="tx1">
                    <a:lumMod val="50000"/>
                    <a:lumOff val="50000"/>
                  </a:schemeClr>
                </a:solidFill>
              </a:defRPr>
            </a:lvl1pPr>
          </a:lstStyle>
          <a:p>
            <a:r>
              <a:rPr lang="en-US" dirty="0"/>
              <a:t>Click to edit Master title style</a:t>
            </a:r>
          </a:p>
        </p:txBody>
      </p:sp>
    </p:spTree>
    <p:extLst>
      <p:ext uri="{BB962C8B-B14F-4D97-AF65-F5344CB8AC3E}">
        <p14:creationId xmlns:p14="http://schemas.microsoft.com/office/powerpoint/2010/main" val="34512132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x">
  <p:cSld name="标题与副标题">
    <p:spTree>
      <p:nvGrpSpPr>
        <p:cNvPr id="1" name=""/>
        <p:cNvGrpSpPr/>
        <p:nvPr/>
      </p:nvGrpSpPr>
      <p:grpSpPr>
        <a:xfrm>
          <a:off x="0" y="0"/>
          <a:ext cx="0" cy="0"/>
          <a:chOff x="0" y="0"/>
          <a:chExt cx="0" cy="0"/>
        </a:xfrm>
      </p:grpSpPr>
      <p:sp>
        <p:nvSpPr>
          <p:cNvPr id="18" name="Shape 18"/>
          <p:cNvSpPr>
            <a:spLocks noGrp="1"/>
          </p:cNvSpPr>
          <p:nvPr>
            <p:ph type="title"/>
          </p:nvPr>
        </p:nvSpPr>
        <p:spPr>
          <a:xfrm>
            <a:off x="889000" y="1149351"/>
            <a:ext cx="10414000" cy="2324100"/>
          </a:xfrm>
          <a:prstGeom prst="rect">
            <a:avLst/>
          </a:prstGeom>
        </p:spPr>
        <p:txBody>
          <a:bodyPr anchor="b"/>
          <a:lstStyle/>
          <a:p>
            <a:endParaRPr dirty="0"/>
          </a:p>
        </p:txBody>
      </p:sp>
      <p:sp>
        <p:nvSpPr>
          <p:cNvPr id="19" name="Shape 19"/>
          <p:cNvSpPr>
            <a:spLocks noGrp="1"/>
          </p:cNvSpPr>
          <p:nvPr>
            <p:ph type="body" sz="quarter" idx="1"/>
          </p:nvPr>
        </p:nvSpPr>
        <p:spPr>
          <a:xfrm>
            <a:off x="889000" y="3536950"/>
            <a:ext cx="10414000" cy="793751"/>
          </a:xfrm>
          <a:prstGeom prst="rect">
            <a:avLst/>
          </a:prstGeom>
        </p:spPr>
        <p:txBody>
          <a:bodyPr anchor="t"/>
          <a:lstStyle>
            <a:lvl1pPr marL="0" indent="0" algn="ctr">
              <a:spcBef>
                <a:spcPts val="0"/>
              </a:spcBef>
              <a:buSzTx/>
              <a:buNone/>
              <a:defRPr sz="2200"/>
            </a:lvl1pPr>
            <a:lvl2pPr marL="0" indent="114297" algn="ctr">
              <a:spcBef>
                <a:spcPts val="0"/>
              </a:spcBef>
              <a:buSzTx/>
              <a:buNone/>
              <a:defRPr sz="2200"/>
            </a:lvl2pPr>
            <a:lvl3pPr marL="0" indent="228594" algn="ctr">
              <a:spcBef>
                <a:spcPts val="0"/>
              </a:spcBef>
              <a:buSzTx/>
              <a:buNone/>
              <a:defRPr sz="2200"/>
            </a:lvl3pPr>
            <a:lvl4pPr marL="0" indent="342891" algn="ctr">
              <a:spcBef>
                <a:spcPts val="0"/>
              </a:spcBef>
              <a:buSzTx/>
              <a:buNone/>
              <a:defRPr sz="2200"/>
            </a:lvl4pPr>
            <a:lvl5pPr marL="0" indent="457189" algn="ctr">
              <a:spcBef>
                <a:spcPts val="0"/>
              </a:spcBef>
              <a:buSzTx/>
              <a:buNone/>
              <a:defRPr sz="2200"/>
            </a:lvl5pPr>
          </a:lstStyle>
          <a:p>
            <a:endParaRPr dirty="0"/>
          </a:p>
        </p:txBody>
      </p:sp>
      <p:sp>
        <p:nvSpPr>
          <p:cNvPr id="20" name="Shape 20"/>
          <p:cNvSpPr>
            <a:spLocks noGrp="1"/>
          </p:cNvSpPr>
          <p:nvPr>
            <p:ph type="sldNum" sz="quarter" idx="2"/>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sz="1800" b="0" i="0" u="none" strike="noStrike" kern="1200" cap="none" spc="0" normalizeH="0" baseline="0" noProof="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248963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22_Image Layouts">
    <p:spTree>
      <p:nvGrpSpPr>
        <p:cNvPr id="1" name=""/>
        <p:cNvGrpSpPr/>
        <p:nvPr/>
      </p:nvGrpSpPr>
      <p:grpSpPr>
        <a:xfrm>
          <a:off x="0" y="0"/>
          <a:ext cx="0" cy="0"/>
          <a:chOff x="0" y="0"/>
          <a:chExt cx="0" cy="0"/>
        </a:xfrm>
      </p:grpSpPr>
      <p:sp>
        <p:nvSpPr>
          <p:cNvPr id="11" name="Picture Placeholder 20"/>
          <p:cNvSpPr>
            <a:spLocks noGrp="1"/>
          </p:cNvSpPr>
          <p:nvPr>
            <p:ph type="pic" sz="quarter" idx="29" hasCustomPrompt="1"/>
          </p:nvPr>
        </p:nvSpPr>
        <p:spPr>
          <a:xfrm>
            <a:off x="539907" y="1447800"/>
            <a:ext cx="3562644" cy="1914357"/>
          </a:xfrm>
          <a:prstGeom prst="rect">
            <a:avLst/>
          </a:prstGeom>
          <a:noFill/>
          <a:ln w="19050">
            <a:noFill/>
          </a:ln>
        </p:spPr>
        <p:txBody>
          <a:bodyPr wrap="square" tIns="0" bIns="182880" anchor="b">
            <a:noAutofit/>
          </a:bodyPr>
          <a:lstStyle>
            <a:lvl1pPr algn="ctr">
              <a:buNone/>
              <a:defRPr sz="1400" baseline="0">
                <a:solidFill>
                  <a:schemeClr val="tx1">
                    <a:lumMod val="50000"/>
                    <a:lumOff val="50000"/>
                  </a:schemeClr>
                </a:solidFill>
              </a:defRPr>
            </a:lvl1pPr>
          </a:lstStyle>
          <a:p>
            <a:r>
              <a:rPr lang="en-US" dirty="0"/>
              <a:t>Click To Add Image</a:t>
            </a:r>
          </a:p>
        </p:txBody>
      </p:sp>
      <p:sp>
        <p:nvSpPr>
          <p:cNvPr id="21" name="Picture Placeholder 20"/>
          <p:cNvSpPr>
            <a:spLocks noGrp="1"/>
          </p:cNvSpPr>
          <p:nvPr>
            <p:ph type="pic" sz="quarter" idx="30" hasCustomPrompt="1"/>
          </p:nvPr>
        </p:nvSpPr>
        <p:spPr>
          <a:xfrm>
            <a:off x="4315610" y="1447800"/>
            <a:ext cx="3562644" cy="1914357"/>
          </a:xfrm>
          <a:prstGeom prst="rect">
            <a:avLst/>
          </a:prstGeom>
          <a:noFill/>
          <a:ln w="19050">
            <a:noFill/>
          </a:ln>
        </p:spPr>
        <p:txBody>
          <a:bodyPr wrap="square" tIns="0" bIns="182880" anchor="b">
            <a:noAutofit/>
          </a:bodyPr>
          <a:lstStyle>
            <a:lvl1pPr algn="ctr">
              <a:buNone/>
              <a:defRPr sz="1400" baseline="0">
                <a:solidFill>
                  <a:schemeClr val="tx1">
                    <a:lumMod val="50000"/>
                    <a:lumOff val="50000"/>
                  </a:schemeClr>
                </a:solidFill>
              </a:defRPr>
            </a:lvl1pPr>
          </a:lstStyle>
          <a:p>
            <a:r>
              <a:rPr lang="en-US" dirty="0"/>
              <a:t>Click To Add Image</a:t>
            </a:r>
          </a:p>
        </p:txBody>
      </p:sp>
      <p:sp>
        <p:nvSpPr>
          <p:cNvPr id="23" name="Picture Placeholder 20"/>
          <p:cNvSpPr>
            <a:spLocks noGrp="1"/>
          </p:cNvSpPr>
          <p:nvPr>
            <p:ph type="pic" sz="quarter" idx="31" hasCustomPrompt="1"/>
          </p:nvPr>
        </p:nvSpPr>
        <p:spPr>
          <a:xfrm>
            <a:off x="8091314" y="1451244"/>
            <a:ext cx="3562644" cy="1914357"/>
          </a:xfrm>
          <a:prstGeom prst="rect">
            <a:avLst/>
          </a:prstGeom>
          <a:noFill/>
          <a:ln w="19050">
            <a:noFill/>
          </a:ln>
        </p:spPr>
        <p:txBody>
          <a:bodyPr wrap="square" tIns="0" bIns="182880" anchor="b">
            <a:noAutofit/>
          </a:bodyPr>
          <a:lstStyle>
            <a:lvl1pPr algn="ctr">
              <a:buNone/>
              <a:defRPr sz="1400" baseline="0">
                <a:solidFill>
                  <a:schemeClr val="tx1">
                    <a:lumMod val="50000"/>
                    <a:lumOff val="50000"/>
                  </a:schemeClr>
                </a:solidFill>
              </a:defRPr>
            </a:lvl1pPr>
          </a:lstStyle>
          <a:p>
            <a:r>
              <a:rPr lang="en-US" dirty="0"/>
              <a:t>Click To Add Image</a:t>
            </a:r>
          </a:p>
        </p:txBody>
      </p:sp>
      <p:sp>
        <p:nvSpPr>
          <p:cNvPr id="8" name="Picture Placeholder 20"/>
          <p:cNvSpPr>
            <a:spLocks noGrp="1"/>
          </p:cNvSpPr>
          <p:nvPr>
            <p:ph type="pic" sz="quarter" idx="32" hasCustomPrompt="1"/>
          </p:nvPr>
        </p:nvSpPr>
        <p:spPr>
          <a:xfrm>
            <a:off x="539907" y="4038499"/>
            <a:ext cx="3562644" cy="1914357"/>
          </a:xfrm>
          <a:prstGeom prst="rect">
            <a:avLst/>
          </a:prstGeom>
          <a:noFill/>
          <a:ln w="19050">
            <a:noFill/>
          </a:ln>
        </p:spPr>
        <p:txBody>
          <a:bodyPr wrap="square" tIns="0" bIns="182880" anchor="b">
            <a:noAutofit/>
          </a:bodyPr>
          <a:lstStyle>
            <a:lvl1pPr algn="ctr">
              <a:buNone/>
              <a:defRPr sz="1400" baseline="0">
                <a:solidFill>
                  <a:schemeClr val="tx1">
                    <a:lumMod val="50000"/>
                    <a:lumOff val="50000"/>
                  </a:schemeClr>
                </a:solidFill>
              </a:defRPr>
            </a:lvl1pPr>
          </a:lstStyle>
          <a:p>
            <a:r>
              <a:rPr lang="en-US" dirty="0"/>
              <a:t>Click To Add Image</a:t>
            </a:r>
          </a:p>
        </p:txBody>
      </p:sp>
      <p:sp>
        <p:nvSpPr>
          <p:cNvPr id="9" name="Picture Placeholder 20"/>
          <p:cNvSpPr>
            <a:spLocks noGrp="1"/>
          </p:cNvSpPr>
          <p:nvPr>
            <p:ph type="pic" sz="quarter" idx="33" hasCustomPrompt="1"/>
          </p:nvPr>
        </p:nvSpPr>
        <p:spPr>
          <a:xfrm>
            <a:off x="4315610" y="4038499"/>
            <a:ext cx="3562644" cy="1914357"/>
          </a:xfrm>
          <a:prstGeom prst="rect">
            <a:avLst/>
          </a:prstGeom>
          <a:noFill/>
          <a:ln w="19050">
            <a:noFill/>
          </a:ln>
        </p:spPr>
        <p:txBody>
          <a:bodyPr wrap="square" tIns="0" bIns="182880" anchor="b">
            <a:noAutofit/>
          </a:bodyPr>
          <a:lstStyle>
            <a:lvl1pPr algn="ctr">
              <a:buNone/>
              <a:defRPr sz="1400" baseline="0">
                <a:solidFill>
                  <a:schemeClr val="tx1">
                    <a:lumMod val="50000"/>
                    <a:lumOff val="50000"/>
                  </a:schemeClr>
                </a:solidFill>
              </a:defRPr>
            </a:lvl1pPr>
          </a:lstStyle>
          <a:p>
            <a:r>
              <a:rPr lang="en-US" dirty="0"/>
              <a:t>Click To Add Image</a:t>
            </a:r>
          </a:p>
        </p:txBody>
      </p:sp>
      <p:sp>
        <p:nvSpPr>
          <p:cNvPr id="10" name="Picture Placeholder 20"/>
          <p:cNvSpPr>
            <a:spLocks noGrp="1"/>
          </p:cNvSpPr>
          <p:nvPr>
            <p:ph type="pic" sz="quarter" idx="34" hasCustomPrompt="1"/>
          </p:nvPr>
        </p:nvSpPr>
        <p:spPr>
          <a:xfrm>
            <a:off x="8091314" y="4041943"/>
            <a:ext cx="3562644" cy="1914357"/>
          </a:xfrm>
          <a:prstGeom prst="rect">
            <a:avLst/>
          </a:prstGeom>
          <a:noFill/>
          <a:ln w="19050">
            <a:noFill/>
          </a:ln>
        </p:spPr>
        <p:txBody>
          <a:bodyPr wrap="square" tIns="0" bIns="182880" anchor="b">
            <a:noAutofit/>
          </a:bodyPr>
          <a:lstStyle>
            <a:lvl1pPr algn="ctr">
              <a:buNone/>
              <a:defRPr sz="1400" baseline="0">
                <a:solidFill>
                  <a:schemeClr val="tx1">
                    <a:lumMod val="50000"/>
                    <a:lumOff val="50000"/>
                  </a:schemeClr>
                </a:solidFill>
              </a:defRPr>
            </a:lvl1pPr>
          </a:lstStyle>
          <a:p>
            <a:r>
              <a:rPr lang="en-US" dirty="0"/>
              <a:t>Click To Add Image</a:t>
            </a:r>
          </a:p>
        </p:txBody>
      </p:sp>
      <p:sp>
        <p:nvSpPr>
          <p:cNvPr id="12" name="Title 1"/>
          <p:cNvSpPr>
            <a:spLocks noGrp="1"/>
          </p:cNvSpPr>
          <p:nvPr>
            <p:ph type="title"/>
          </p:nvPr>
        </p:nvSpPr>
        <p:spPr>
          <a:xfrm>
            <a:off x="529924" y="467784"/>
            <a:ext cx="11132152" cy="522816"/>
          </a:xfrm>
          <a:prstGeom prst="rect">
            <a:avLst/>
          </a:prstGeom>
        </p:spPr>
        <p:txBody>
          <a:bodyPr anchor="ctr"/>
          <a:lstStyle>
            <a:lvl1pPr>
              <a:defRPr sz="4800">
                <a:solidFill>
                  <a:schemeClr val="tx1">
                    <a:lumMod val="50000"/>
                    <a:lumOff val="50000"/>
                  </a:schemeClr>
                </a:solidFill>
              </a:defRPr>
            </a:lvl1pPr>
          </a:lstStyle>
          <a:p>
            <a:r>
              <a:rPr lang="en-US" dirty="0"/>
              <a:t>Click to edit Master title style</a:t>
            </a:r>
          </a:p>
        </p:txBody>
      </p:sp>
      <p:sp>
        <p:nvSpPr>
          <p:cNvPr id="13" name="Rectangle 12"/>
          <p:cNvSpPr/>
          <p:nvPr userDrawn="1"/>
        </p:nvSpPr>
        <p:spPr>
          <a:xfrm>
            <a:off x="5486400" y="1193801"/>
            <a:ext cx="1219200" cy="609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2564032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30_Pic05">
    <p:spTree>
      <p:nvGrpSpPr>
        <p:cNvPr id="1" name=""/>
        <p:cNvGrpSpPr/>
        <p:nvPr/>
      </p:nvGrpSpPr>
      <p:grpSpPr>
        <a:xfrm>
          <a:off x="0" y="0"/>
          <a:ext cx="0" cy="0"/>
          <a:chOff x="0" y="0"/>
          <a:chExt cx="0" cy="0"/>
        </a:xfrm>
      </p:grpSpPr>
      <p:sp>
        <p:nvSpPr>
          <p:cNvPr id="7" name="Picture Placeholder 7"/>
          <p:cNvSpPr>
            <a:spLocks noGrp="1"/>
          </p:cNvSpPr>
          <p:nvPr>
            <p:ph type="pic" sz="quarter" idx="10" hasCustomPrompt="1"/>
          </p:nvPr>
        </p:nvSpPr>
        <p:spPr>
          <a:xfrm>
            <a:off x="0" y="0"/>
            <a:ext cx="12192000" cy="4343400"/>
          </a:xfrm>
          <a:prstGeom prst="rect">
            <a:avLst/>
          </a:prstGeom>
          <a:solidFill>
            <a:schemeClr val="tx2">
              <a:lumMod val="10000"/>
              <a:lumOff val="90000"/>
            </a:schemeClr>
          </a:solidFill>
          <a:ln w="19050">
            <a:noFill/>
          </a:ln>
        </p:spPr>
        <p:txBody>
          <a:bodyPr tIns="0" bIns="182880" anchor="b"/>
          <a:lstStyle>
            <a:lvl1pPr algn="ctr">
              <a:buNone/>
              <a:defRPr sz="1400" baseline="0">
                <a:solidFill>
                  <a:schemeClr val="tx1">
                    <a:lumMod val="75000"/>
                    <a:lumOff val="25000"/>
                  </a:schemeClr>
                </a:solidFill>
              </a:defRPr>
            </a:lvl1pPr>
          </a:lstStyle>
          <a:p>
            <a:r>
              <a:rPr lang="en-US" dirty="0"/>
              <a:t>Click Icon To Add Image</a:t>
            </a:r>
          </a:p>
        </p:txBody>
      </p:sp>
    </p:spTree>
    <p:extLst>
      <p:ext uri="{BB962C8B-B14F-4D97-AF65-F5344CB8AC3E}">
        <p14:creationId xmlns:p14="http://schemas.microsoft.com/office/powerpoint/2010/main" val="37515466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25_Image Layouts">
    <p:spTree>
      <p:nvGrpSpPr>
        <p:cNvPr id="1" name=""/>
        <p:cNvGrpSpPr/>
        <p:nvPr/>
      </p:nvGrpSpPr>
      <p:grpSpPr>
        <a:xfrm>
          <a:off x="0" y="0"/>
          <a:ext cx="0" cy="0"/>
          <a:chOff x="0" y="0"/>
          <a:chExt cx="0" cy="0"/>
        </a:xfrm>
      </p:grpSpPr>
      <p:sp>
        <p:nvSpPr>
          <p:cNvPr id="3" name="Picture Placeholder 7"/>
          <p:cNvSpPr>
            <a:spLocks noGrp="1"/>
          </p:cNvSpPr>
          <p:nvPr>
            <p:ph type="pic" sz="quarter" idx="14" hasCustomPrompt="1"/>
          </p:nvPr>
        </p:nvSpPr>
        <p:spPr>
          <a:xfrm>
            <a:off x="508000" y="0"/>
            <a:ext cx="4064000" cy="4140200"/>
          </a:xfrm>
          <a:prstGeom prst="rect">
            <a:avLst/>
          </a:prstGeom>
          <a:solidFill>
            <a:schemeClr val="tx2">
              <a:lumMod val="10000"/>
              <a:lumOff val="90000"/>
            </a:schemeClr>
          </a:solidFill>
          <a:ln w="19050">
            <a:noFill/>
          </a:ln>
        </p:spPr>
        <p:txBody>
          <a:bodyPr lIns="0" tIns="91440" rIns="0" bIns="18288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14971457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69EE79E-E625-4AF8-A710-3DA3072AB069}"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10/30/2019</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D3ECD80-DEB6-4254-AFE4-A358FDA66514}"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08843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Guidelines - Reference Only">
    <p:spTree>
      <p:nvGrpSpPr>
        <p:cNvPr id="1" name=""/>
        <p:cNvGrpSpPr/>
        <p:nvPr/>
      </p:nvGrpSpPr>
      <p:grpSpPr>
        <a:xfrm>
          <a:off x="0" y="0"/>
          <a:ext cx="0" cy="0"/>
          <a:chOff x="0" y="0"/>
          <a:chExt cx="0" cy="0"/>
        </a:xfrm>
      </p:grpSpPr>
      <p:sp>
        <p:nvSpPr>
          <p:cNvPr id="9" name="Rectangle 8"/>
          <p:cNvSpPr/>
          <p:nvPr userDrawn="1"/>
        </p:nvSpPr>
        <p:spPr>
          <a:xfrm>
            <a:off x="0" y="6515681"/>
            <a:ext cx="12192000" cy="839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10" name="Rectangle 9"/>
          <p:cNvSpPr/>
          <p:nvPr userDrawn="1"/>
        </p:nvSpPr>
        <p:spPr>
          <a:xfrm>
            <a:off x="0" y="6599582"/>
            <a:ext cx="12192000" cy="258417"/>
          </a:xfrm>
          <a:prstGeom prst="rect">
            <a:avLst/>
          </a:prstGeom>
          <a:solidFill>
            <a:srgbClr val="007B3B"/>
          </a:solidFill>
          <a:ln>
            <a:solidFill>
              <a:srgbClr val="007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userDrawn="1"/>
        </p:nvSpPr>
        <p:spPr>
          <a:xfrm>
            <a:off x="385011" y="1698547"/>
            <a:ext cx="11219935" cy="3739485"/>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dirty="0">
                <a:latin typeface="Calibri" panose="020F0502020204030204" pitchFamily="34" charset="0"/>
              </a:rPr>
              <a:t>Include multiyear data when possible and connect the dots with succinct comments in bullet-point form</a:t>
            </a:r>
          </a:p>
          <a:p>
            <a:pPr marL="342900" indent="-342900">
              <a:lnSpc>
                <a:spcPct val="150000"/>
              </a:lnSpc>
              <a:buFont typeface="Arial" panose="020B0604020202020204" pitchFamily="34" charset="0"/>
              <a:buChar char="•"/>
            </a:pPr>
            <a:r>
              <a:rPr lang="en-US" dirty="0">
                <a:latin typeface="Calibri" panose="020F0502020204030204" pitchFamily="34" charset="0"/>
              </a:rPr>
              <a:t>Last slide is a conclusion, e.g. the significance of what we’ve done, are going to do, recommend as next steps</a:t>
            </a:r>
          </a:p>
          <a:p>
            <a:pPr marL="342900" indent="-342900">
              <a:lnSpc>
                <a:spcPct val="150000"/>
              </a:lnSpc>
              <a:buFont typeface="Arial" panose="020B0604020202020204" pitchFamily="34" charset="0"/>
              <a:buChar char="•"/>
            </a:pPr>
            <a:r>
              <a:rPr lang="en-US" dirty="0">
                <a:latin typeface="Calibri" panose="020F0502020204030204" pitchFamily="34" charset="0"/>
              </a:rPr>
              <a:t>Include a call to action for questions as part of closing.</a:t>
            </a:r>
          </a:p>
          <a:p>
            <a:pPr marL="342900" marR="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800" b="0" i="0" kern="1200" dirty="0">
                <a:solidFill>
                  <a:schemeClr val="tx1"/>
                </a:solidFill>
                <a:effectLst/>
                <a:latin typeface="+mn-lt"/>
                <a:ea typeface="+mn-ea"/>
                <a:cs typeface="+mn-cs"/>
              </a:rPr>
              <a:t>Smile, make eye contact, keep your head up</a:t>
            </a:r>
          </a:p>
          <a:p>
            <a:pPr marL="342900" marR="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dirty="0">
                <a:latin typeface="Calibri" panose="020F0502020204030204" pitchFamily="34" charset="0"/>
              </a:rPr>
              <a:t> </a:t>
            </a:r>
            <a:r>
              <a:rPr lang="en-US" sz="1800" b="0" i="0" kern="1200" dirty="0">
                <a:solidFill>
                  <a:schemeClr val="tx1"/>
                </a:solidFill>
                <a:effectLst/>
                <a:latin typeface="+mn-lt"/>
                <a:ea typeface="+mn-ea"/>
                <a:cs typeface="+mn-cs"/>
              </a:rPr>
              <a:t>Tell stories, don’t just read slides</a:t>
            </a:r>
            <a:endParaRPr lang="en-US" dirty="0">
              <a:latin typeface="Calibri" panose="020F0502020204030204" pitchFamily="34" charset="0"/>
            </a:endParaRPr>
          </a:p>
          <a:p>
            <a:pPr marL="342900" indent="-342900">
              <a:lnSpc>
                <a:spcPct val="150000"/>
              </a:lnSpc>
              <a:buFont typeface="Arial" panose="020B0604020202020204" pitchFamily="34" charset="0"/>
              <a:buChar char="•"/>
            </a:pPr>
            <a:r>
              <a:rPr lang="en-US" dirty="0">
                <a:latin typeface="Calibri" panose="020F0502020204030204" pitchFamily="34" charset="0"/>
              </a:rPr>
              <a:t>Additional UNT System style guidelines available online at: </a:t>
            </a:r>
            <a:r>
              <a:rPr lang="en-US" dirty="0">
                <a:latin typeface="Calibri" panose="020F0502020204030204" pitchFamily="34" charset="0"/>
                <a:hlinkClick r:id="rId2"/>
              </a:rPr>
              <a:t>http://www.untsystem.edu/about-us/branding-communication-guide/brand-identity-communications-guide</a:t>
            </a:r>
            <a:r>
              <a:rPr lang="en-US" dirty="0">
                <a:latin typeface="Calibri" panose="020F0502020204030204" pitchFamily="34" charset="0"/>
              </a:rPr>
              <a:t> </a:t>
            </a:r>
          </a:p>
          <a:p>
            <a:pPr fontAlgn="base"/>
            <a:endParaRPr lang="en-US" dirty="0">
              <a:latin typeface="Calibri" panose="020F0502020204030204" pitchFamily="34" charset="0"/>
            </a:endParaRPr>
          </a:p>
          <a:p>
            <a:endParaRPr lang="en-US" sz="3000" dirty="0">
              <a:latin typeface="Calibri" panose="020F0502020204030204" pitchFamily="34" charset="0"/>
            </a:endParaRPr>
          </a:p>
        </p:txBody>
      </p:sp>
      <p:sp>
        <p:nvSpPr>
          <p:cNvPr id="16" name="Title 1"/>
          <p:cNvSpPr>
            <a:spLocks noGrp="1"/>
          </p:cNvSpPr>
          <p:nvPr>
            <p:ph type="title" hasCustomPrompt="1"/>
          </p:nvPr>
        </p:nvSpPr>
        <p:spPr>
          <a:xfrm>
            <a:off x="385011" y="431970"/>
            <a:ext cx="9887993" cy="717226"/>
          </a:xfrm>
          <a:prstGeom prst="rect">
            <a:avLst/>
          </a:prstGeom>
        </p:spPr>
        <p:txBody>
          <a:bodyPr/>
          <a:lstStyle>
            <a:lvl1pPr>
              <a:defRPr sz="4000">
                <a:latin typeface="Arial" panose="020B0604020202020204" pitchFamily="34" charset="0"/>
                <a:cs typeface="Arial" panose="020B0604020202020204" pitchFamily="34" charset="0"/>
              </a:defRPr>
            </a:lvl1pPr>
          </a:lstStyle>
          <a:p>
            <a:r>
              <a:rPr lang="en-US"/>
              <a:t>Content Guidelines</a:t>
            </a:r>
            <a:endParaRPr lang="en-US" dirty="0"/>
          </a:p>
        </p:txBody>
      </p:sp>
      <p:cxnSp>
        <p:nvCxnSpPr>
          <p:cNvPr id="17" name="Straight Connector 16"/>
          <p:cNvCxnSpPr/>
          <p:nvPr userDrawn="1"/>
        </p:nvCxnSpPr>
        <p:spPr>
          <a:xfrm>
            <a:off x="385011" y="1167137"/>
            <a:ext cx="115498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39185" y="670906"/>
            <a:ext cx="1495723" cy="2231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24_Image Layouts">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1" y="0"/>
            <a:ext cx="12191999" cy="6858000"/>
          </a:xfrm>
          <a:prstGeom prst="rect">
            <a:avLst/>
          </a:prstGeom>
          <a:solidFill>
            <a:schemeClr val="tx2">
              <a:lumMod val="10000"/>
              <a:lumOff val="90000"/>
            </a:schemeClr>
          </a:solidFill>
          <a:ln w="19050">
            <a:noFill/>
          </a:ln>
        </p:spPr>
        <p:txBody>
          <a:bodyPr tIns="0" bIns="182880" anchor="b"/>
          <a:lstStyle>
            <a:lvl1pPr algn="ctr">
              <a:buNone/>
              <a:defRPr sz="1400" baseline="0">
                <a:solidFill>
                  <a:schemeClr val="tx1">
                    <a:lumMod val="75000"/>
                    <a:lumOff val="25000"/>
                  </a:schemeClr>
                </a:solidFill>
              </a:defRPr>
            </a:lvl1pPr>
          </a:lstStyle>
          <a:p>
            <a:r>
              <a:rPr lang="en-US" dirty="0"/>
              <a:t>Click Icon To Add Image</a:t>
            </a:r>
          </a:p>
        </p:txBody>
      </p:sp>
      <p:sp>
        <p:nvSpPr>
          <p:cNvPr id="2" name="Title 1"/>
          <p:cNvSpPr>
            <a:spLocks noGrp="1"/>
          </p:cNvSpPr>
          <p:nvPr>
            <p:ph type="title"/>
          </p:nvPr>
        </p:nvSpPr>
        <p:spPr>
          <a:xfrm>
            <a:off x="529924" y="467784"/>
            <a:ext cx="11132152" cy="522816"/>
          </a:xfrm>
          <a:prstGeom prst="rect">
            <a:avLst/>
          </a:prstGeom>
        </p:spPr>
        <p:txBody>
          <a:bodyPr anchor="ctr"/>
          <a:lstStyle>
            <a:lvl1pPr>
              <a:defRPr sz="4800">
                <a:solidFill>
                  <a:schemeClr val="tx1">
                    <a:lumMod val="50000"/>
                    <a:lumOff val="50000"/>
                  </a:schemeClr>
                </a:solidFill>
              </a:defRPr>
            </a:lvl1pPr>
          </a:lstStyle>
          <a:p>
            <a:r>
              <a:rPr lang="en-US" dirty="0"/>
              <a:t>Click to edit Master title style</a:t>
            </a:r>
          </a:p>
        </p:txBody>
      </p:sp>
    </p:spTree>
    <p:extLst>
      <p:ext uri="{BB962C8B-B14F-4D97-AF65-F5344CB8AC3E}">
        <p14:creationId xmlns:p14="http://schemas.microsoft.com/office/powerpoint/2010/main" val="3736281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标题与副标题">
    <p:spTree>
      <p:nvGrpSpPr>
        <p:cNvPr id="1" name=""/>
        <p:cNvGrpSpPr/>
        <p:nvPr/>
      </p:nvGrpSpPr>
      <p:grpSpPr>
        <a:xfrm>
          <a:off x="0" y="0"/>
          <a:ext cx="0" cy="0"/>
          <a:chOff x="0" y="0"/>
          <a:chExt cx="0" cy="0"/>
        </a:xfrm>
      </p:grpSpPr>
      <p:sp>
        <p:nvSpPr>
          <p:cNvPr id="18" name="Shape 18"/>
          <p:cNvSpPr>
            <a:spLocks noGrp="1"/>
          </p:cNvSpPr>
          <p:nvPr>
            <p:ph type="title"/>
          </p:nvPr>
        </p:nvSpPr>
        <p:spPr>
          <a:xfrm>
            <a:off x="889000" y="1149351"/>
            <a:ext cx="10414000" cy="2324100"/>
          </a:xfrm>
          <a:prstGeom prst="rect">
            <a:avLst/>
          </a:prstGeom>
        </p:spPr>
        <p:txBody>
          <a:bodyPr anchor="b"/>
          <a:lstStyle/>
          <a:p>
            <a:endParaRPr dirty="0"/>
          </a:p>
        </p:txBody>
      </p:sp>
      <p:sp>
        <p:nvSpPr>
          <p:cNvPr id="19" name="Shape 19"/>
          <p:cNvSpPr>
            <a:spLocks noGrp="1"/>
          </p:cNvSpPr>
          <p:nvPr>
            <p:ph type="body" sz="quarter" idx="1"/>
          </p:nvPr>
        </p:nvSpPr>
        <p:spPr>
          <a:xfrm>
            <a:off x="889000" y="3536950"/>
            <a:ext cx="10414000" cy="793751"/>
          </a:xfrm>
          <a:prstGeom prst="rect">
            <a:avLst/>
          </a:prstGeom>
        </p:spPr>
        <p:txBody>
          <a:bodyPr anchor="t"/>
          <a:lstStyle>
            <a:lvl1pPr marL="0" indent="0" algn="ctr">
              <a:spcBef>
                <a:spcPts val="0"/>
              </a:spcBef>
              <a:buSzTx/>
              <a:buNone/>
              <a:defRPr sz="2200"/>
            </a:lvl1pPr>
            <a:lvl2pPr marL="0" indent="114297" algn="ctr">
              <a:spcBef>
                <a:spcPts val="0"/>
              </a:spcBef>
              <a:buSzTx/>
              <a:buNone/>
              <a:defRPr sz="2200"/>
            </a:lvl2pPr>
            <a:lvl3pPr marL="0" indent="228594" algn="ctr">
              <a:spcBef>
                <a:spcPts val="0"/>
              </a:spcBef>
              <a:buSzTx/>
              <a:buNone/>
              <a:defRPr sz="2200"/>
            </a:lvl3pPr>
            <a:lvl4pPr marL="0" indent="342891" algn="ctr">
              <a:spcBef>
                <a:spcPts val="0"/>
              </a:spcBef>
              <a:buSzTx/>
              <a:buNone/>
              <a:defRPr sz="2200"/>
            </a:lvl4pPr>
            <a:lvl5pPr marL="0" indent="457189" algn="ctr">
              <a:spcBef>
                <a:spcPts val="0"/>
              </a:spcBef>
              <a:buSzTx/>
              <a:buNone/>
              <a:defRPr sz="2200"/>
            </a:lvl5pPr>
          </a:lstStyle>
          <a:p>
            <a:endParaRPr dirty="0"/>
          </a:p>
        </p:txBody>
      </p:sp>
      <p:sp>
        <p:nvSpPr>
          <p:cNvPr id="20" name="Shape 20"/>
          <p:cNvSpPr>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4216327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1445582"/>
      </p:ext>
    </p:extLst>
  </p:cSld>
  <p:clrMap bg1="lt1" tx1="dk1" bg2="lt2" tx2="dk2" accent1="accent1" accent2="accent2" accent3="accent3" accent4="accent4" accent5="accent5" accent6="accent6" hlink="hlink" folHlink="folHlink"/>
  <p:sldLayoutIdLst>
    <p:sldLayoutId id="2147483709" r:id="rId1"/>
    <p:sldLayoutId id="2147483689" r:id="rId2"/>
    <p:sldLayoutId id="2147483690" r:id="rId3"/>
    <p:sldLayoutId id="2147483712" r:id="rId4"/>
    <p:sldLayoutId id="2147483710" r:id="rId5"/>
    <p:sldLayoutId id="2147483655" r:id="rId6"/>
    <p:sldLayoutId id="2147483711" r:id="rId7"/>
    <p:sldLayoutId id="2147483713" r:id="rId8"/>
    <p:sldLayoutId id="2147483714" r:id="rId9"/>
    <p:sldLayoutId id="2147483715" r:id="rId10"/>
    <p:sldLayoutId id="2147483716" r:id="rId11"/>
    <p:sldLayoutId id="2147483717" r:id="rId12"/>
    <p:sldLayoutId id="2147483718" r:id="rId13"/>
  </p:sldLayoutIdLst>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4672763"/>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Lst>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7731785"/>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Lst>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3673922"/>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Lst>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0227586"/>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Lst>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10.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1238649"/>
            <a:ext cx="10817506" cy="2926951"/>
          </a:xfrm>
        </p:spPr>
        <p:txBody>
          <a:bodyPr/>
          <a:lstStyle/>
          <a:p>
            <a:r>
              <a:rPr lang="en-US" dirty="0">
                <a:solidFill>
                  <a:schemeClr val="tx1"/>
                </a:solidFill>
                <a:latin typeface="Century Gothic" panose="020B0502020202020204" pitchFamily="34" charset="0"/>
                <a:ea typeface="Times New Roman" panose="02020603050405020304" pitchFamily="18" charset="0"/>
                <a:cs typeface="Times New Roman" panose="02020603050405020304" pitchFamily="18" charset="0"/>
              </a:rPr>
              <a:t>Building Bridges to Cancer Prevention: </a:t>
            </a:r>
            <a:br>
              <a:rPr lang="en-US" dirty="0">
                <a:solidFill>
                  <a:schemeClr val="tx1"/>
                </a:solidFill>
                <a:latin typeface="Century Gothic" panose="020B0502020202020204" pitchFamily="34" charset="0"/>
                <a:ea typeface="Times New Roman" panose="02020603050405020304" pitchFamily="18" charset="0"/>
                <a:cs typeface="Times New Roman" panose="02020603050405020304" pitchFamily="18" charset="0"/>
              </a:rPr>
            </a:br>
            <a:r>
              <a:rPr lang="en-US" sz="3600" dirty="0">
                <a:solidFill>
                  <a:schemeClr val="tx1"/>
                </a:solidFill>
                <a:latin typeface="Century Gothic" panose="020B0502020202020204" pitchFamily="34" charset="0"/>
                <a:ea typeface="Times New Roman" panose="02020603050405020304" pitchFamily="18" charset="0"/>
                <a:cs typeface="Times New Roman" panose="02020603050405020304" pitchFamily="18" charset="0"/>
              </a:rPr>
              <a:t>Cervical and breast screening among a multicultural refugee population before and after a community-based intervention</a:t>
            </a:r>
            <a:endParaRPr lang="en-US" sz="3600" dirty="0">
              <a:solidFill>
                <a:schemeClr val="tx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1487" y="511562"/>
            <a:ext cx="4401819" cy="727086"/>
          </a:xfrm>
          <a:prstGeom prst="rect">
            <a:avLst/>
          </a:prstGeom>
        </p:spPr>
      </p:pic>
      <p:sp>
        <p:nvSpPr>
          <p:cNvPr id="2" name="TextBox 1"/>
          <p:cNvSpPr txBox="1"/>
          <p:nvPr/>
        </p:nvSpPr>
        <p:spPr>
          <a:xfrm>
            <a:off x="405527" y="4635309"/>
            <a:ext cx="4927600" cy="1569660"/>
          </a:xfrm>
          <a:prstGeom prst="rect">
            <a:avLst/>
          </a:prstGeom>
          <a:noFill/>
        </p:spPr>
        <p:txBody>
          <a:bodyPr wrap="square" rtlCol="0">
            <a:spAutoFit/>
          </a:bodyPr>
          <a:lstStyle/>
          <a:p>
            <a:r>
              <a:rPr lang="en-US" sz="2400" dirty="0"/>
              <a:t>Eva Baker, MPH</a:t>
            </a:r>
          </a:p>
          <a:p>
            <a:r>
              <a:rPr lang="en-US" sz="2400" dirty="0"/>
              <a:t>Sara Onsa, MSc</a:t>
            </a:r>
          </a:p>
          <a:p>
            <a:r>
              <a:rPr lang="en-US" sz="2400" dirty="0"/>
              <a:t>University of North Texas Health Science Center</a:t>
            </a:r>
          </a:p>
        </p:txBody>
      </p:sp>
      <p:sp>
        <p:nvSpPr>
          <p:cNvPr id="5" name="TextBox 4"/>
          <p:cNvSpPr txBox="1"/>
          <p:nvPr/>
        </p:nvSpPr>
        <p:spPr>
          <a:xfrm>
            <a:off x="6097625" y="4783955"/>
            <a:ext cx="6019800" cy="1200329"/>
          </a:xfrm>
          <a:prstGeom prst="rect">
            <a:avLst/>
          </a:prstGeom>
          <a:noFill/>
        </p:spPr>
        <p:txBody>
          <a:bodyPr wrap="square" rtlCol="0">
            <a:spAutoFit/>
          </a:bodyPr>
          <a:lstStyle/>
          <a:p>
            <a:r>
              <a:rPr lang="en-US" sz="2400" dirty="0"/>
              <a:t>American Public Health Association (APHA)</a:t>
            </a:r>
          </a:p>
          <a:p>
            <a:r>
              <a:rPr lang="en-US" sz="2400" dirty="0"/>
              <a:t>November 6, 2019</a:t>
            </a:r>
          </a:p>
          <a:p>
            <a:r>
              <a:rPr lang="en-US" sz="2400" dirty="0"/>
              <a:t>Philadelphia, PA</a:t>
            </a:r>
          </a:p>
        </p:txBody>
      </p:sp>
    </p:spTree>
    <p:extLst>
      <p:ext uri="{BB962C8B-B14F-4D97-AF65-F5344CB8AC3E}">
        <p14:creationId xmlns:p14="http://schemas.microsoft.com/office/powerpoint/2010/main" val="1432114613"/>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 y="0"/>
            <a:ext cx="12191999" cy="5257800"/>
          </a:xfrm>
        </p:spPr>
      </p:sp>
      <p:sp>
        <p:nvSpPr>
          <p:cNvPr id="53" name="Rectangle 52"/>
          <p:cNvSpPr/>
          <p:nvPr/>
        </p:nvSpPr>
        <p:spPr>
          <a:xfrm>
            <a:off x="5486400" y="1193801"/>
            <a:ext cx="1219200" cy="609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Oval 53"/>
          <p:cNvSpPr/>
          <p:nvPr/>
        </p:nvSpPr>
        <p:spPr>
          <a:xfrm>
            <a:off x="1511303" y="2049523"/>
            <a:ext cx="1609869" cy="1563781"/>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56" name="Arc 55"/>
          <p:cNvSpPr/>
          <p:nvPr/>
        </p:nvSpPr>
        <p:spPr>
          <a:xfrm>
            <a:off x="1326595" y="1841771"/>
            <a:ext cx="1979285" cy="1979285"/>
          </a:xfrm>
          <a:prstGeom prst="arc">
            <a:avLst>
              <a:gd name="adj1" fmla="val 12912141"/>
              <a:gd name="adj2" fmla="val 19298758"/>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7" name="Oval 56"/>
          <p:cNvSpPr/>
          <p:nvPr/>
        </p:nvSpPr>
        <p:spPr>
          <a:xfrm>
            <a:off x="5291066" y="2080215"/>
            <a:ext cx="1609869" cy="1563781"/>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59" name="Arc 58"/>
          <p:cNvSpPr/>
          <p:nvPr/>
        </p:nvSpPr>
        <p:spPr>
          <a:xfrm>
            <a:off x="5106358" y="1872463"/>
            <a:ext cx="1979285" cy="1979285"/>
          </a:xfrm>
          <a:prstGeom prst="arc">
            <a:avLst>
              <a:gd name="adj1" fmla="val 12912141"/>
              <a:gd name="adj2" fmla="val 19298758"/>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0" name="Oval 59"/>
          <p:cNvSpPr/>
          <p:nvPr/>
        </p:nvSpPr>
        <p:spPr>
          <a:xfrm>
            <a:off x="9056006" y="2068548"/>
            <a:ext cx="1609869" cy="1563781"/>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78" name="Rectangle 77"/>
          <p:cNvSpPr/>
          <p:nvPr/>
        </p:nvSpPr>
        <p:spPr bwMode="auto">
          <a:xfrm>
            <a:off x="529924" y="2837864"/>
            <a:ext cx="3572627" cy="3862739"/>
          </a:xfrm>
          <a:prstGeom prst="rect">
            <a:avLst/>
          </a:prstGeom>
          <a:solidFill>
            <a:srgbClr val="00B050"/>
          </a:solidFill>
          <a:ln w="9525">
            <a:noFill/>
            <a:round/>
            <a:headEnd/>
            <a:tailEnd/>
          </a:ln>
        </p:spPr>
        <p:txBody>
          <a:bodyPr vert="horz" wrap="square" lIns="121920" tIns="243840" rIns="121920" bIns="0" numCol="1" rtlCol="0" anchor="ctr" anchorCtr="0" compatLnSpc="1">
            <a:prstTxWarp prst="textNoShape">
              <a:avLst/>
            </a:prstTxWarp>
          </a:bodyPr>
          <a:lstStyle/>
          <a:p>
            <a:pPr algn="ctr"/>
            <a:endParaRPr lang="en-US" sz="2667" b="1" dirty="0">
              <a:solidFill>
                <a:schemeClr val="bg1"/>
              </a:solidFill>
            </a:endParaRPr>
          </a:p>
          <a:p>
            <a:pPr algn="ctr"/>
            <a:endParaRPr lang="en-US" sz="2667" b="1" dirty="0">
              <a:solidFill>
                <a:schemeClr val="bg1"/>
              </a:solidFill>
            </a:endParaRPr>
          </a:p>
          <a:p>
            <a:pPr algn="ctr"/>
            <a:endParaRPr lang="en-US" sz="2667" b="1" dirty="0">
              <a:solidFill>
                <a:schemeClr val="bg1"/>
              </a:solidFill>
            </a:endParaRPr>
          </a:p>
          <a:p>
            <a:pPr algn="ctr"/>
            <a:endParaRPr lang="en-US" sz="2667" b="1" dirty="0">
              <a:solidFill>
                <a:schemeClr val="bg1"/>
              </a:solidFill>
            </a:endParaRPr>
          </a:p>
          <a:p>
            <a:pPr algn="ctr"/>
            <a:endParaRPr lang="en-US" sz="2667" b="1" dirty="0">
              <a:solidFill>
                <a:schemeClr val="bg1"/>
              </a:solidFill>
            </a:endParaRPr>
          </a:p>
          <a:p>
            <a:pPr algn="ctr"/>
            <a:r>
              <a:rPr lang="en-US" sz="2800" b="1" dirty="0">
                <a:solidFill>
                  <a:schemeClr val="bg1"/>
                </a:solidFill>
              </a:rPr>
              <a:t>Outreach, Consent &amp; Enrollment</a:t>
            </a:r>
          </a:p>
          <a:p>
            <a:pPr algn="ctr"/>
            <a:endParaRPr lang="en-US" b="1" dirty="0">
              <a:solidFill>
                <a:schemeClr val="bg1"/>
              </a:solidFill>
            </a:endParaRPr>
          </a:p>
          <a:p>
            <a:pPr algn="ctr"/>
            <a:r>
              <a:rPr lang="en-US" sz="2400" b="1" dirty="0">
                <a:solidFill>
                  <a:schemeClr val="bg1"/>
                </a:solidFill>
              </a:rPr>
              <a:t>Housing</a:t>
            </a:r>
          </a:p>
          <a:p>
            <a:pPr algn="ctr"/>
            <a:endParaRPr lang="en-US" sz="2400" b="1" dirty="0">
              <a:solidFill>
                <a:schemeClr val="bg1"/>
              </a:solidFill>
            </a:endParaRPr>
          </a:p>
          <a:p>
            <a:pPr algn="ctr"/>
            <a:r>
              <a:rPr lang="en-US" sz="2400" b="1" dirty="0">
                <a:solidFill>
                  <a:schemeClr val="bg1"/>
                </a:solidFill>
              </a:rPr>
              <a:t>Houses of Worship</a:t>
            </a:r>
          </a:p>
          <a:p>
            <a:pPr algn="ctr"/>
            <a:endParaRPr lang="en-US" sz="2400" b="1" dirty="0">
              <a:solidFill>
                <a:schemeClr val="bg1"/>
              </a:solidFill>
            </a:endParaRPr>
          </a:p>
          <a:p>
            <a:pPr algn="ctr"/>
            <a:r>
              <a:rPr lang="en-US" sz="2400" b="1" dirty="0">
                <a:solidFill>
                  <a:schemeClr val="bg1"/>
                </a:solidFill>
              </a:rPr>
              <a:t>Cultural Events</a:t>
            </a:r>
          </a:p>
          <a:p>
            <a:pPr algn="ctr"/>
            <a:endParaRPr lang="en-US" sz="2400" b="1" dirty="0">
              <a:solidFill>
                <a:schemeClr val="bg1"/>
              </a:solidFill>
            </a:endParaRPr>
          </a:p>
          <a:p>
            <a:pPr algn="ctr"/>
            <a:r>
              <a:rPr lang="en-US" sz="2400" b="1" dirty="0">
                <a:solidFill>
                  <a:schemeClr val="bg1"/>
                </a:solidFill>
              </a:rPr>
              <a:t>Word of Mouth</a:t>
            </a:r>
          </a:p>
          <a:p>
            <a:pPr algn="ctr"/>
            <a:endParaRPr lang="en-US" sz="1600" b="1" dirty="0">
              <a:solidFill>
                <a:schemeClr val="bg1"/>
              </a:solidFill>
            </a:endParaRPr>
          </a:p>
          <a:p>
            <a:pPr algn="ctr"/>
            <a:endParaRPr lang="en-US" sz="1600" b="1" dirty="0">
              <a:solidFill>
                <a:schemeClr val="bg1"/>
              </a:solidFill>
            </a:endParaRPr>
          </a:p>
          <a:p>
            <a:pPr algn="ctr"/>
            <a:endParaRPr lang="en-US" sz="2667" b="1" dirty="0">
              <a:solidFill>
                <a:schemeClr val="bg1"/>
              </a:solidFill>
            </a:endParaRPr>
          </a:p>
          <a:p>
            <a:pPr algn="ctr"/>
            <a:endParaRPr lang="en-US" sz="2400" b="1" dirty="0">
              <a:solidFill>
                <a:schemeClr val="bg1"/>
              </a:solidFill>
            </a:endParaRPr>
          </a:p>
          <a:p>
            <a:pPr algn="ctr"/>
            <a:endParaRPr lang="en-US" sz="2667" b="1" dirty="0">
              <a:solidFill>
                <a:schemeClr val="bg1"/>
              </a:solidFill>
            </a:endParaRPr>
          </a:p>
          <a:p>
            <a:pPr algn="ctr"/>
            <a:r>
              <a:rPr lang="en-US" sz="1467" dirty="0">
                <a:solidFill>
                  <a:schemeClr val="bg1"/>
                </a:solidFill>
              </a:rPr>
              <a:t/>
            </a:r>
            <a:br>
              <a:rPr lang="en-US" sz="1467" dirty="0">
                <a:solidFill>
                  <a:schemeClr val="bg1"/>
                </a:solidFill>
              </a:rPr>
            </a:br>
            <a:endParaRPr lang="en-US" sz="1467" dirty="0">
              <a:solidFill>
                <a:schemeClr val="bg1"/>
              </a:solidFill>
            </a:endParaRPr>
          </a:p>
        </p:txBody>
      </p:sp>
      <p:sp>
        <p:nvSpPr>
          <p:cNvPr id="62" name="Arc 61"/>
          <p:cNvSpPr/>
          <p:nvPr/>
        </p:nvSpPr>
        <p:spPr>
          <a:xfrm>
            <a:off x="8871298" y="1860796"/>
            <a:ext cx="1979285" cy="1979285"/>
          </a:xfrm>
          <a:prstGeom prst="arc">
            <a:avLst>
              <a:gd name="adj1" fmla="val 12912141"/>
              <a:gd name="adj2" fmla="val 19298758"/>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9" name="Rectangle 78"/>
          <p:cNvSpPr/>
          <p:nvPr/>
        </p:nvSpPr>
        <p:spPr bwMode="auto">
          <a:xfrm>
            <a:off x="4309687" y="2837864"/>
            <a:ext cx="3572627" cy="3862739"/>
          </a:xfrm>
          <a:prstGeom prst="rect">
            <a:avLst/>
          </a:prstGeom>
          <a:solidFill>
            <a:schemeClr val="accent4">
              <a:lumMod val="75000"/>
            </a:schemeClr>
          </a:solidFill>
          <a:ln w="9525">
            <a:noFill/>
            <a:round/>
            <a:headEnd/>
            <a:tailEnd/>
          </a:ln>
        </p:spPr>
        <p:txBody>
          <a:bodyPr vert="horz" wrap="square" lIns="121920" tIns="243840" rIns="121920" bIns="0" numCol="1" rtlCol="0" anchor="ctr" anchorCtr="0" compatLnSpc="1">
            <a:prstTxWarp prst="textNoShape">
              <a:avLst/>
            </a:prstTxWarp>
          </a:bodyPr>
          <a:lstStyle/>
          <a:p>
            <a:pPr algn="ctr"/>
            <a:r>
              <a:rPr lang="en-US" sz="2800" b="1" dirty="0">
                <a:solidFill>
                  <a:schemeClr val="bg1"/>
                </a:solidFill>
              </a:rPr>
              <a:t>Education</a:t>
            </a:r>
            <a:r>
              <a:rPr lang="en-US" sz="1467" dirty="0">
                <a:solidFill>
                  <a:schemeClr val="bg1"/>
                </a:solidFill>
              </a:rPr>
              <a:t/>
            </a:r>
            <a:br>
              <a:rPr lang="en-US" sz="1467" dirty="0">
                <a:solidFill>
                  <a:schemeClr val="bg1"/>
                </a:solidFill>
              </a:rPr>
            </a:br>
            <a:endParaRPr lang="en-US" sz="1467" dirty="0">
              <a:solidFill>
                <a:schemeClr val="bg1"/>
              </a:solidFill>
            </a:endParaRPr>
          </a:p>
          <a:p>
            <a:pPr algn="ctr"/>
            <a:r>
              <a:rPr lang="en-US" sz="2400" b="1" dirty="0">
                <a:solidFill>
                  <a:schemeClr val="bg1"/>
                </a:solidFill>
              </a:rPr>
              <a:t>Adapted from Research Tested Interventions &amp; for each population</a:t>
            </a:r>
          </a:p>
          <a:p>
            <a:pPr algn="ctr"/>
            <a:endParaRPr lang="en-US" sz="2400" b="1" dirty="0">
              <a:solidFill>
                <a:schemeClr val="bg1"/>
              </a:solidFill>
            </a:endParaRPr>
          </a:p>
          <a:p>
            <a:pPr algn="ctr"/>
            <a:r>
              <a:rPr lang="en-US" sz="2400" b="1" dirty="0">
                <a:solidFill>
                  <a:schemeClr val="bg1"/>
                </a:solidFill>
              </a:rPr>
              <a:t>13 languages </a:t>
            </a:r>
          </a:p>
          <a:p>
            <a:pPr algn="ctr"/>
            <a:endParaRPr lang="en-US" sz="2400" b="1" dirty="0">
              <a:solidFill>
                <a:schemeClr val="bg1"/>
              </a:solidFill>
            </a:endParaRPr>
          </a:p>
          <a:p>
            <a:pPr algn="ctr"/>
            <a:r>
              <a:rPr lang="en-US" sz="2400" b="1" dirty="0">
                <a:solidFill>
                  <a:schemeClr val="bg1"/>
                </a:solidFill>
              </a:rPr>
              <a:t>Small group &amp;</a:t>
            </a:r>
          </a:p>
          <a:p>
            <a:pPr algn="ctr"/>
            <a:r>
              <a:rPr lang="en-US" sz="2400" b="1" dirty="0">
                <a:solidFill>
                  <a:schemeClr val="bg1"/>
                </a:solidFill>
              </a:rPr>
              <a:t>One-on-One Settings</a:t>
            </a:r>
          </a:p>
        </p:txBody>
      </p:sp>
      <p:sp>
        <p:nvSpPr>
          <p:cNvPr id="80" name="Rectangle 79"/>
          <p:cNvSpPr/>
          <p:nvPr/>
        </p:nvSpPr>
        <p:spPr bwMode="auto">
          <a:xfrm>
            <a:off x="8202993" y="2862105"/>
            <a:ext cx="3572627" cy="3822825"/>
          </a:xfrm>
          <a:prstGeom prst="rect">
            <a:avLst/>
          </a:prstGeom>
          <a:solidFill>
            <a:srgbClr val="8D2572"/>
          </a:solidFill>
          <a:ln w="9525">
            <a:noFill/>
            <a:round/>
            <a:headEnd/>
            <a:tailEnd/>
          </a:ln>
        </p:spPr>
        <p:txBody>
          <a:bodyPr vert="horz" wrap="square" lIns="121920" tIns="243840" rIns="121920" bIns="0" numCol="1" rtlCol="0" anchor="ctr" anchorCtr="0" compatLnSpc="1">
            <a:prstTxWarp prst="textNoShape">
              <a:avLst/>
            </a:prstTxWarp>
          </a:bodyPr>
          <a:lstStyle/>
          <a:p>
            <a:pPr algn="ctr"/>
            <a:r>
              <a:rPr lang="en-US" sz="2800" b="1" dirty="0">
                <a:solidFill>
                  <a:schemeClr val="bg1"/>
                </a:solidFill>
              </a:rPr>
              <a:t>Screenings &amp; Navigation</a:t>
            </a:r>
            <a:r>
              <a:rPr lang="en-US" sz="1600" dirty="0">
                <a:solidFill>
                  <a:schemeClr val="bg1"/>
                </a:solidFill>
              </a:rPr>
              <a:t> </a:t>
            </a:r>
          </a:p>
          <a:p>
            <a:pPr algn="ctr"/>
            <a:r>
              <a:rPr lang="en-US" sz="2400" b="1" dirty="0">
                <a:solidFill>
                  <a:schemeClr val="bg1"/>
                </a:solidFill>
              </a:rPr>
              <a:t>Appointments</a:t>
            </a:r>
          </a:p>
          <a:p>
            <a:pPr algn="ctr"/>
            <a:endParaRPr lang="en-US" sz="2400" b="1" dirty="0">
              <a:solidFill>
                <a:schemeClr val="bg1"/>
              </a:solidFill>
            </a:endParaRPr>
          </a:p>
          <a:p>
            <a:pPr algn="ctr"/>
            <a:r>
              <a:rPr lang="en-US" sz="2400" b="1" dirty="0">
                <a:solidFill>
                  <a:schemeClr val="bg1"/>
                </a:solidFill>
              </a:rPr>
              <a:t>Transportation</a:t>
            </a:r>
          </a:p>
          <a:p>
            <a:pPr algn="ctr"/>
            <a:endParaRPr lang="en-US" sz="2400" b="1" dirty="0">
              <a:solidFill>
                <a:schemeClr val="bg1"/>
              </a:solidFill>
            </a:endParaRPr>
          </a:p>
          <a:p>
            <a:pPr algn="ctr"/>
            <a:r>
              <a:rPr lang="en-US" sz="2400" b="1" dirty="0">
                <a:solidFill>
                  <a:schemeClr val="bg1"/>
                </a:solidFill>
              </a:rPr>
              <a:t>Interpretation</a:t>
            </a:r>
          </a:p>
          <a:p>
            <a:pPr algn="ctr"/>
            <a:endParaRPr lang="en-US" sz="2400" b="1" dirty="0">
              <a:solidFill>
                <a:schemeClr val="bg1"/>
              </a:solidFill>
            </a:endParaRPr>
          </a:p>
          <a:p>
            <a:pPr algn="ctr"/>
            <a:r>
              <a:rPr lang="en-US" sz="2400" b="1" dirty="0">
                <a:solidFill>
                  <a:schemeClr val="bg1"/>
                </a:solidFill>
              </a:rPr>
              <a:t>Follow-Up </a:t>
            </a:r>
          </a:p>
          <a:p>
            <a:pPr algn="ctr"/>
            <a:endParaRPr lang="en-US" sz="1467" dirty="0">
              <a:solidFill>
                <a:schemeClr val="bg1"/>
              </a:solidFill>
            </a:endParaRPr>
          </a:p>
        </p:txBody>
      </p:sp>
      <p:grpSp>
        <p:nvGrpSpPr>
          <p:cNvPr id="64" name="Group 63"/>
          <p:cNvGrpSpPr/>
          <p:nvPr/>
        </p:nvGrpSpPr>
        <p:grpSpPr>
          <a:xfrm>
            <a:off x="5685841" y="2490631"/>
            <a:ext cx="820321" cy="742951"/>
            <a:chOff x="317500" y="434976"/>
            <a:chExt cx="1312863" cy="1189037"/>
          </a:xfrm>
          <a:solidFill>
            <a:schemeClr val="bg1"/>
          </a:solidFill>
        </p:grpSpPr>
        <p:sp>
          <p:nvSpPr>
            <p:cNvPr id="65" name="Freeform 11"/>
            <p:cNvSpPr>
              <a:spLocks/>
            </p:cNvSpPr>
            <p:nvPr/>
          </p:nvSpPr>
          <p:spPr bwMode="auto">
            <a:xfrm>
              <a:off x="322263" y="744538"/>
              <a:ext cx="638175" cy="876300"/>
            </a:xfrm>
            <a:custGeom>
              <a:avLst/>
              <a:gdLst>
                <a:gd name="T0" fmla="*/ 890 w 1609"/>
                <a:gd name="T1" fmla="*/ 0 h 2207"/>
                <a:gd name="T2" fmla="*/ 967 w 1609"/>
                <a:gd name="T3" fmla="*/ 12 h 2207"/>
                <a:gd name="T4" fmla="*/ 1034 w 1609"/>
                <a:gd name="T5" fmla="*/ 46 h 2207"/>
                <a:gd name="T6" fmla="*/ 1088 w 1609"/>
                <a:gd name="T7" fmla="*/ 96 h 2207"/>
                <a:gd name="T8" fmla="*/ 1125 w 1609"/>
                <a:gd name="T9" fmla="*/ 162 h 2207"/>
                <a:gd name="T10" fmla="*/ 1598 w 1609"/>
                <a:gd name="T11" fmla="*/ 872 h 2207"/>
                <a:gd name="T12" fmla="*/ 1609 w 1609"/>
                <a:gd name="T13" fmla="*/ 917 h 2207"/>
                <a:gd name="T14" fmla="*/ 1604 w 1609"/>
                <a:gd name="T15" fmla="*/ 963 h 2207"/>
                <a:gd name="T16" fmla="*/ 1584 w 1609"/>
                <a:gd name="T17" fmla="*/ 1005 h 2207"/>
                <a:gd name="T18" fmla="*/ 1550 w 1609"/>
                <a:gd name="T19" fmla="*/ 1038 h 2207"/>
                <a:gd name="T20" fmla="*/ 1506 w 1609"/>
                <a:gd name="T21" fmla="*/ 1057 h 2207"/>
                <a:gd name="T22" fmla="*/ 1460 w 1609"/>
                <a:gd name="T23" fmla="*/ 1060 h 2207"/>
                <a:gd name="T24" fmla="*/ 1416 w 1609"/>
                <a:gd name="T25" fmla="*/ 1047 h 2207"/>
                <a:gd name="T26" fmla="*/ 1378 w 1609"/>
                <a:gd name="T27" fmla="*/ 1020 h 2207"/>
                <a:gd name="T28" fmla="*/ 1142 w 1609"/>
                <a:gd name="T29" fmla="*/ 673 h 2207"/>
                <a:gd name="T30" fmla="*/ 1263 w 1609"/>
                <a:gd name="T31" fmla="*/ 1251 h 2207"/>
                <a:gd name="T32" fmla="*/ 1261 w 1609"/>
                <a:gd name="T33" fmla="*/ 1279 h 2207"/>
                <a:gd name="T34" fmla="*/ 1244 w 1609"/>
                <a:gd name="T35" fmla="*/ 1302 h 2207"/>
                <a:gd name="T36" fmla="*/ 1216 w 1609"/>
                <a:gd name="T37" fmla="*/ 1310 h 2207"/>
                <a:gd name="T38" fmla="*/ 1142 w 1609"/>
                <a:gd name="T39" fmla="*/ 2071 h 2207"/>
                <a:gd name="T40" fmla="*/ 1132 w 1609"/>
                <a:gd name="T41" fmla="*/ 2123 h 2207"/>
                <a:gd name="T42" fmla="*/ 1103 w 1609"/>
                <a:gd name="T43" fmla="*/ 2167 h 2207"/>
                <a:gd name="T44" fmla="*/ 1060 w 1609"/>
                <a:gd name="T45" fmla="*/ 2196 h 2207"/>
                <a:gd name="T46" fmla="*/ 1008 w 1609"/>
                <a:gd name="T47" fmla="*/ 2207 h 2207"/>
                <a:gd name="T48" fmla="*/ 954 w 1609"/>
                <a:gd name="T49" fmla="*/ 2196 h 2207"/>
                <a:gd name="T50" fmla="*/ 912 w 1609"/>
                <a:gd name="T51" fmla="*/ 2167 h 2207"/>
                <a:gd name="T52" fmla="*/ 883 w 1609"/>
                <a:gd name="T53" fmla="*/ 2123 h 2207"/>
                <a:gd name="T54" fmla="*/ 872 w 1609"/>
                <a:gd name="T55" fmla="*/ 2071 h 2207"/>
                <a:gd name="T56" fmla="*/ 738 w 1609"/>
                <a:gd name="T57" fmla="*/ 1310 h 2207"/>
                <a:gd name="T58" fmla="*/ 735 w 1609"/>
                <a:gd name="T59" fmla="*/ 2098 h 2207"/>
                <a:gd name="T60" fmla="*/ 715 w 1609"/>
                <a:gd name="T61" fmla="*/ 2147 h 2207"/>
                <a:gd name="T62" fmla="*/ 677 w 1609"/>
                <a:gd name="T63" fmla="*/ 2184 h 2207"/>
                <a:gd name="T64" fmla="*/ 629 w 1609"/>
                <a:gd name="T65" fmla="*/ 2204 h 2207"/>
                <a:gd name="T66" fmla="*/ 575 w 1609"/>
                <a:gd name="T67" fmla="*/ 2204 h 2207"/>
                <a:gd name="T68" fmla="*/ 527 w 1609"/>
                <a:gd name="T69" fmla="*/ 2184 h 2207"/>
                <a:gd name="T70" fmla="*/ 490 w 1609"/>
                <a:gd name="T71" fmla="*/ 2147 h 2207"/>
                <a:gd name="T72" fmla="*/ 470 w 1609"/>
                <a:gd name="T73" fmla="*/ 2098 h 2207"/>
                <a:gd name="T74" fmla="*/ 467 w 1609"/>
                <a:gd name="T75" fmla="*/ 1310 h 2207"/>
                <a:gd name="T76" fmla="*/ 378 w 1609"/>
                <a:gd name="T77" fmla="*/ 1308 h 2207"/>
                <a:gd name="T78" fmla="*/ 355 w 1609"/>
                <a:gd name="T79" fmla="*/ 1292 h 2207"/>
                <a:gd name="T80" fmla="*/ 345 w 1609"/>
                <a:gd name="T81" fmla="*/ 1265 h 2207"/>
                <a:gd name="T82" fmla="*/ 467 w 1609"/>
                <a:gd name="T83" fmla="*/ 777 h 2207"/>
                <a:gd name="T84" fmla="*/ 247 w 1609"/>
                <a:gd name="T85" fmla="*/ 1001 h 2207"/>
                <a:gd name="T86" fmla="*/ 214 w 1609"/>
                <a:gd name="T87" fmla="*/ 1036 h 2207"/>
                <a:gd name="T88" fmla="*/ 172 w 1609"/>
                <a:gd name="T89" fmla="*/ 1056 h 2207"/>
                <a:gd name="T90" fmla="*/ 126 w 1609"/>
                <a:gd name="T91" fmla="*/ 1061 h 2207"/>
                <a:gd name="T92" fmla="*/ 81 w 1609"/>
                <a:gd name="T93" fmla="*/ 1050 h 2207"/>
                <a:gd name="T94" fmla="*/ 41 w 1609"/>
                <a:gd name="T95" fmla="*/ 1023 h 2207"/>
                <a:gd name="T96" fmla="*/ 13 w 1609"/>
                <a:gd name="T97" fmla="*/ 985 h 2207"/>
                <a:gd name="T98" fmla="*/ 1 w 1609"/>
                <a:gd name="T99" fmla="*/ 941 h 2207"/>
                <a:gd name="T100" fmla="*/ 4 w 1609"/>
                <a:gd name="T101" fmla="*/ 894 h 2207"/>
                <a:gd name="T102" fmla="*/ 23 w 1609"/>
                <a:gd name="T103" fmla="*/ 850 h 2207"/>
                <a:gd name="T104" fmla="*/ 501 w 1609"/>
                <a:gd name="T105" fmla="*/ 128 h 2207"/>
                <a:gd name="T106" fmla="*/ 547 w 1609"/>
                <a:gd name="T107" fmla="*/ 69 h 2207"/>
                <a:gd name="T108" fmla="*/ 608 w 1609"/>
                <a:gd name="T109" fmla="*/ 26 h 2207"/>
                <a:gd name="T110" fmla="*/ 681 w 1609"/>
                <a:gd name="T111" fmla="*/ 3 h 2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9" h="2207">
                  <a:moveTo>
                    <a:pt x="720" y="0"/>
                  </a:moveTo>
                  <a:lnTo>
                    <a:pt x="890" y="0"/>
                  </a:lnTo>
                  <a:lnTo>
                    <a:pt x="929" y="3"/>
                  </a:lnTo>
                  <a:lnTo>
                    <a:pt x="967" y="12"/>
                  </a:lnTo>
                  <a:lnTo>
                    <a:pt x="1002" y="26"/>
                  </a:lnTo>
                  <a:lnTo>
                    <a:pt x="1034" y="46"/>
                  </a:lnTo>
                  <a:lnTo>
                    <a:pt x="1063" y="69"/>
                  </a:lnTo>
                  <a:lnTo>
                    <a:pt x="1088" y="96"/>
                  </a:lnTo>
                  <a:lnTo>
                    <a:pt x="1109" y="128"/>
                  </a:lnTo>
                  <a:lnTo>
                    <a:pt x="1125" y="162"/>
                  </a:lnTo>
                  <a:lnTo>
                    <a:pt x="1587" y="850"/>
                  </a:lnTo>
                  <a:lnTo>
                    <a:pt x="1598" y="872"/>
                  </a:lnTo>
                  <a:lnTo>
                    <a:pt x="1606" y="894"/>
                  </a:lnTo>
                  <a:lnTo>
                    <a:pt x="1609" y="917"/>
                  </a:lnTo>
                  <a:lnTo>
                    <a:pt x="1609" y="941"/>
                  </a:lnTo>
                  <a:lnTo>
                    <a:pt x="1604" y="963"/>
                  </a:lnTo>
                  <a:lnTo>
                    <a:pt x="1596" y="985"/>
                  </a:lnTo>
                  <a:lnTo>
                    <a:pt x="1584" y="1005"/>
                  </a:lnTo>
                  <a:lnTo>
                    <a:pt x="1569" y="1023"/>
                  </a:lnTo>
                  <a:lnTo>
                    <a:pt x="1550" y="1038"/>
                  </a:lnTo>
                  <a:lnTo>
                    <a:pt x="1529" y="1050"/>
                  </a:lnTo>
                  <a:lnTo>
                    <a:pt x="1506" y="1057"/>
                  </a:lnTo>
                  <a:lnTo>
                    <a:pt x="1483" y="1061"/>
                  </a:lnTo>
                  <a:lnTo>
                    <a:pt x="1460" y="1060"/>
                  </a:lnTo>
                  <a:lnTo>
                    <a:pt x="1437" y="1056"/>
                  </a:lnTo>
                  <a:lnTo>
                    <a:pt x="1416" y="1047"/>
                  </a:lnTo>
                  <a:lnTo>
                    <a:pt x="1396" y="1036"/>
                  </a:lnTo>
                  <a:lnTo>
                    <a:pt x="1378" y="1020"/>
                  </a:lnTo>
                  <a:lnTo>
                    <a:pt x="1362" y="1001"/>
                  </a:lnTo>
                  <a:lnTo>
                    <a:pt x="1142" y="673"/>
                  </a:lnTo>
                  <a:lnTo>
                    <a:pt x="1142" y="777"/>
                  </a:lnTo>
                  <a:lnTo>
                    <a:pt x="1263" y="1251"/>
                  </a:lnTo>
                  <a:lnTo>
                    <a:pt x="1264" y="1265"/>
                  </a:lnTo>
                  <a:lnTo>
                    <a:pt x="1261" y="1279"/>
                  </a:lnTo>
                  <a:lnTo>
                    <a:pt x="1255" y="1292"/>
                  </a:lnTo>
                  <a:lnTo>
                    <a:pt x="1244" y="1302"/>
                  </a:lnTo>
                  <a:lnTo>
                    <a:pt x="1230" y="1308"/>
                  </a:lnTo>
                  <a:lnTo>
                    <a:pt x="1216" y="1310"/>
                  </a:lnTo>
                  <a:lnTo>
                    <a:pt x="1142" y="1310"/>
                  </a:lnTo>
                  <a:lnTo>
                    <a:pt x="1142" y="2071"/>
                  </a:lnTo>
                  <a:lnTo>
                    <a:pt x="1140" y="2098"/>
                  </a:lnTo>
                  <a:lnTo>
                    <a:pt x="1132" y="2123"/>
                  </a:lnTo>
                  <a:lnTo>
                    <a:pt x="1119" y="2147"/>
                  </a:lnTo>
                  <a:lnTo>
                    <a:pt x="1103" y="2167"/>
                  </a:lnTo>
                  <a:lnTo>
                    <a:pt x="1083" y="2184"/>
                  </a:lnTo>
                  <a:lnTo>
                    <a:pt x="1060" y="2196"/>
                  </a:lnTo>
                  <a:lnTo>
                    <a:pt x="1035" y="2204"/>
                  </a:lnTo>
                  <a:lnTo>
                    <a:pt x="1008" y="2207"/>
                  </a:lnTo>
                  <a:lnTo>
                    <a:pt x="981" y="2204"/>
                  </a:lnTo>
                  <a:lnTo>
                    <a:pt x="954" y="2196"/>
                  </a:lnTo>
                  <a:lnTo>
                    <a:pt x="931" y="2184"/>
                  </a:lnTo>
                  <a:lnTo>
                    <a:pt x="912" y="2167"/>
                  </a:lnTo>
                  <a:lnTo>
                    <a:pt x="895" y="2147"/>
                  </a:lnTo>
                  <a:lnTo>
                    <a:pt x="883" y="2123"/>
                  </a:lnTo>
                  <a:lnTo>
                    <a:pt x="875" y="2098"/>
                  </a:lnTo>
                  <a:lnTo>
                    <a:pt x="872" y="2071"/>
                  </a:lnTo>
                  <a:lnTo>
                    <a:pt x="872" y="1310"/>
                  </a:lnTo>
                  <a:lnTo>
                    <a:pt x="738" y="1310"/>
                  </a:lnTo>
                  <a:lnTo>
                    <a:pt x="738" y="2071"/>
                  </a:lnTo>
                  <a:lnTo>
                    <a:pt x="735" y="2098"/>
                  </a:lnTo>
                  <a:lnTo>
                    <a:pt x="727" y="2123"/>
                  </a:lnTo>
                  <a:lnTo>
                    <a:pt x="715" y="2147"/>
                  </a:lnTo>
                  <a:lnTo>
                    <a:pt x="698" y="2167"/>
                  </a:lnTo>
                  <a:lnTo>
                    <a:pt x="677" y="2184"/>
                  </a:lnTo>
                  <a:lnTo>
                    <a:pt x="654" y="2196"/>
                  </a:lnTo>
                  <a:lnTo>
                    <a:pt x="629" y="2204"/>
                  </a:lnTo>
                  <a:lnTo>
                    <a:pt x="602" y="2207"/>
                  </a:lnTo>
                  <a:lnTo>
                    <a:pt x="575" y="2204"/>
                  </a:lnTo>
                  <a:lnTo>
                    <a:pt x="550" y="2196"/>
                  </a:lnTo>
                  <a:lnTo>
                    <a:pt x="527" y="2184"/>
                  </a:lnTo>
                  <a:lnTo>
                    <a:pt x="507" y="2167"/>
                  </a:lnTo>
                  <a:lnTo>
                    <a:pt x="490" y="2147"/>
                  </a:lnTo>
                  <a:lnTo>
                    <a:pt x="478" y="2123"/>
                  </a:lnTo>
                  <a:lnTo>
                    <a:pt x="470" y="2098"/>
                  </a:lnTo>
                  <a:lnTo>
                    <a:pt x="467" y="2071"/>
                  </a:lnTo>
                  <a:lnTo>
                    <a:pt x="467" y="1310"/>
                  </a:lnTo>
                  <a:lnTo>
                    <a:pt x="392" y="1310"/>
                  </a:lnTo>
                  <a:lnTo>
                    <a:pt x="378" y="1308"/>
                  </a:lnTo>
                  <a:lnTo>
                    <a:pt x="366" y="1302"/>
                  </a:lnTo>
                  <a:lnTo>
                    <a:pt x="355" y="1292"/>
                  </a:lnTo>
                  <a:lnTo>
                    <a:pt x="348" y="1279"/>
                  </a:lnTo>
                  <a:lnTo>
                    <a:pt x="345" y="1265"/>
                  </a:lnTo>
                  <a:lnTo>
                    <a:pt x="347" y="1251"/>
                  </a:lnTo>
                  <a:lnTo>
                    <a:pt x="467" y="777"/>
                  </a:lnTo>
                  <a:lnTo>
                    <a:pt x="467" y="673"/>
                  </a:lnTo>
                  <a:lnTo>
                    <a:pt x="247" y="1001"/>
                  </a:lnTo>
                  <a:lnTo>
                    <a:pt x="232" y="1020"/>
                  </a:lnTo>
                  <a:lnTo>
                    <a:pt x="214" y="1036"/>
                  </a:lnTo>
                  <a:lnTo>
                    <a:pt x="194" y="1048"/>
                  </a:lnTo>
                  <a:lnTo>
                    <a:pt x="172" y="1056"/>
                  </a:lnTo>
                  <a:lnTo>
                    <a:pt x="150" y="1060"/>
                  </a:lnTo>
                  <a:lnTo>
                    <a:pt x="126" y="1061"/>
                  </a:lnTo>
                  <a:lnTo>
                    <a:pt x="103" y="1057"/>
                  </a:lnTo>
                  <a:lnTo>
                    <a:pt x="81" y="1050"/>
                  </a:lnTo>
                  <a:lnTo>
                    <a:pt x="60" y="1038"/>
                  </a:lnTo>
                  <a:lnTo>
                    <a:pt x="41" y="1023"/>
                  </a:lnTo>
                  <a:lnTo>
                    <a:pt x="25" y="1005"/>
                  </a:lnTo>
                  <a:lnTo>
                    <a:pt x="13" y="985"/>
                  </a:lnTo>
                  <a:lnTo>
                    <a:pt x="5" y="963"/>
                  </a:lnTo>
                  <a:lnTo>
                    <a:pt x="1" y="941"/>
                  </a:lnTo>
                  <a:lnTo>
                    <a:pt x="0" y="917"/>
                  </a:lnTo>
                  <a:lnTo>
                    <a:pt x="4" y="894"/>
                  </a:lnTo>
                  <a:lnTo>
                    <a:pt x="11" y="872"/>
                  </a:lnTo>
                  <a:lnTo>
                    <a:pt x="23" y="850"/>
                  </a:lnTo>
                  <a:lnTo>
                    <a:pt x="485" y="162"/>
                  </a:lnTo>
                  <a:lnTo>
                    <a:pt x="501" y="128"/>
                  </a:lnTo>
                  <a:lnTo>
                    <a:pt x="522" y="96"/>
                  </a:lnTo>
                  <a:lnTo>
                    <a:pt x="547" y="69"/>
                  </a:lnTo>
                  <a:lnTo>
                    <a:pt x="575" y="46"/>
                  </a:lnTo>
                  <a:lnTo>
                    <a:pt x="608" y="26"/>
                  </a:lnTo>
                  <a:lnTo>
                    <a:pt x="642" y="12"/>
                  </a:lnTo>
                  <a:lnTo>
                    <a:pt x="681" y="3"/>
                  </a:lnTo>
                  <a:lnTo>
                    <a:pt x="7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12"/>
            <p:cNvSpPr>
              <a:spLocks/>
            </p:cNvSpPr>
            <p:nvPr/>
          </p:nvSpPr>
          <p:spPr bwMode="auto">
            <a:xfrm>
              <a:off x="512763" y="434976"/>
              <a:ext cx="257175" cy="257175"/>
            </a:xfrm>
            <a:custGeom>
              <a:avLst/>
              <a:gdLst>
                <a:gd name="T0" fmla="*/ 324 w 647"/>
                <a:gd name="T1" fmla="*/ 0 h 648"/>
                <a:gd name="T2" fmla="*/ 368 w 647"/>
                <a:gd name="T3" fmla="*/ 3 h 648"/>
                <a:gd name="T4" fmla="*/ 410 w 647"/>
                <a:gd name="T5" fmla="*/ 11 h 648"/>
                <a:gd name="T6" fmla="*/ 449 w 647"/>
                <a:gd name="T7" fmla="*/ 25 h 648"/>
                <a:gd name="T8" fmla="*/ 488 w 647"/>
                <a:gd name="T9" fmla="*/ 44 h 648"/>
                <a:gd name="T10" fmla="*/ 522 w 647"/>
                <a:gd name="T11" fmla="*/ 67 h 648"/>
                <a:gd name="T12" fmla="*/ 553 w 647"/>
                <a:gd name="T13" fmla="*/ 94 h 648"/>
                <a:gd name="T14" fmla="*/ 580 w 647"/>
                <a:gd name="T15" fmla="*/ 126 h 648"/>
                <a:gd name="T16" fmla="*/ 603 w 647"/>
                <a:gd name="T17" fmla="*/ 161 h 648"/>
                <a:gd name="T18" fmla="*/ 622 w 647"/>
                <a:gd name="T19" fmla="*/ 198 h 648"/>
                <a:gd name="T20" fmla="*/ 636 w 647"/>
                <a:gd name="T21" fmla="*/ 238 h 648"/>
                <a:gd name="T22" fmla="*/ 644 w 647"/>
                <a:gd name="T23" fmla="*/ 280 h 648"/>
                <a:gd name="T24" fmla="*/ 647 w 647"/>
                <a:gd name="T25" fmla="*/ 324 h 648"/>
                <a:gd name="T26" fmla="*/ 644 w 647"/>
                <a:gd name="T27" fmla="*/ 368 h 648"/>
                <a:gd name="T28" fmla="*/ 636 w 647"/>
                <a:gd name="T29" fmla="*/ 410 h 648"/>
                <a:gd name="T30" fmla="*/ 622 w 647"/>
                <a:gd name="T31" fmla="*/ 450 h 648"/>
                <a:gd name="T32" fmla="*/ 603 w 647"/>
                <a:gd name="T33" fmla="*/ 487 h 648"/>
                <a:gd name="T34" fmla="*/ 580 w 647"/>
                <a:gd name="T35" fmla="*/ 522 h 648"/>
                <a:gd name="T36" fmla="*/ 553 w 647"/>
                <a:gd name="T37" fmla="*/ 553 h 648"/>
                <a:gd name="T38" fmla="*/ 522 w 647"/>
                <a:gd name="T39" fmla="*/ 581 h 648"/>
                <a:gd name="T40" fmla="*/ 488 w 647"/>
                <a:gd name="T41" fmla="*/ 604 h 648"/>
                <a:gd name="T42" fmla="*/ 449 w 647"/>
                <a:gd name="T43" fmla="*/ 623 h 648"/>
                <a:gd name="T44" fmla="*/ 410 w 647"/>
                <a:gd name="T45" fmla="*/ 636 h 648"/>
                <a:gd name="T46" fmla="*/ 368 w 647"/>
                <a:gd name="T47" fmla="*/ 645 h 648"/>
                <a:gd name="T48" fmla="*/ 324 w 647"/>
                <a:gd name="T49" fmla="*/ 648 h 648"/>
                <a:gd name="T50" fmla="*/ 280 w 647"/>
                <a:gd name="T51" fmla="*/ 645 h 648"/>
                <a:gd name="T52" fmla="*/ 238 w 647"/>
                <a:gd name="T53" fmla="*/ 636 h 648"/>
                <a:gd name="T54" fmla="*/ 197 w 647"/>
                <a:gd name="T55" fmla="*/ 623 h 648"/>
                <a:gd name="T56" fmla="*/ 160 w 647"/>
                <a:gd name="T57" fmla="*/ 604 h 648"/>
                <a:gd name="T58" fmla="*/ 126 w 647"/>
                <a:gd name="T59" fmla="*/ 581 h 648"/>
                <a:gd name="T60" fmla="*/ 95 w 647"/>
                <a:gd name="T61" fmla="*/ 553 h 648"/>
                <a:gd name="T62" fmla="*/ 68 w 647"/>
                <a:gd name="T63" fmla="*/ 522 h 648"/>
                <a:gd name="T64" fmla="*/ 44 w 647"/>
                <a:gd name="T65" fmla="*/ 487 h 648"/>
                <a:gd name="T66" fmla="*/ 26 w 647"/>
                <a:gd name="T67" fmla="*/ 450 h 648"/>
                <a:gd name="T68" fmla="*/ 12 w 647"/>
                <a:gd name="T69" fmla="*/ 410 h 648"/>
                <a:gd name="T70" fmla="*/ 3 w 647"/>
                <a:gd name="T71" fmla="*/ 368 h 648"/>
                <a:gd name="T72" fmla="*/ 0 w 647"/>
                <a:gd name="T73" fmla="*/ 324 h 648"/>
                <a:gd name="T74" fmla="*/ 3 w 647"/>
                <a:gd name="T75" fmla="*/ 280 h 648"/>
                <a:gd name="T76" fmla="*/ 12 w 647"/>
                <a:gd name="T77" fmla="*/ 238 h 648"/>
                <a:gd name="T78" fmla="*/ 26 w 647"/>
                <a:gd name="T79" fmla="*/ 198 h 648"/>
                <a:gd name="T80" fmla="*/ 44 w 647"/>
                <a:gd name="T81" fmla="*/ 161 h 648"/>
                <a:gd name="T82" fmla="*/ 68 w 647"/>
                <a:gd name="T83" fmla="*/ 126 h 648"/>
                <a:gd name="T84" fmla="*/ 95 w 647"/>
                <a:gd name="T85" fmla="*/ 94 h 648"/>
                <a:gd name="T86" fmla="*/ 126 w 647"/>
                <a:gd name="T87" fmla="*/ 67 h 648"/>
                <a:gd name="T88" fmla="*/ 160 w 647"/>
                <a:gd name="T89" fmla="*/ 44 h 648"/>
                <a:gd name="T90" fmla="*/ 197 w 647"/>
                <a:gd name="T91" fmla="*/ 25 h 648"/>
                <a:gd name="T92" fmla="*/ 238 w 647"/>
                <a:gd name="T93" fmla="*/ 11 h 648"/>
                <a:gd name="T94" fmla="*/ 280 w 647"/>
                <a:gd name="T95" fmla="*/ 3 h 648"/>
                <a:gd name="T96" fmla="*/ 324 w 647"/>
                <a:gd name="T97" fmla="*/ 0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47" h="648">
                  <a:moveTo>
                    <a:pt x="324" y="0"/>
                  </a:moveTo>
                  <a:lnTo>
                    <a:pt x="368" y="3"/>
                  </a:lnTo>
                  <a:lnTo>
                    <a:pt x="410" y="11"/>
                  </a:lnTo>
                  <a:lnTo>
                    <a:pt x="449" y="25"/>
                  </a:lnTo>
                  <a:lnTo>
                    <a:pt x="488" y="44"/>
                  </a:lnTo>
                  <a:lnTo>
                    <a:pt x="522" y="67"/>
                  </a:lnTo>
                  <a:lnTo>
                    <a:pt x="553" y="94"/>
                  </a:lnTo>
                  <a:lnTo>
                    <a:pt x="580" y="126"/>
                  </a:lnTo>
                  <a:lnTo>
                    <a:pt x="603" y="161"/>
                  </a:lnTo>
                  <a:lnTo>
                    <a:pt x="622" y="198"/>
                  </a:lnTo>
                  <a:lnTo>
                    <a:pt x="636" y="238"/>
                  </a:lnTo>
                  <a:lnTo>
                    <a:pt x="644" y="280"/>
                  </a:lnTo>
                  <a:lnTo>
                    <a:pt x="647" y="324"/>
                  </a:lnTo>
                  <a:lnTo>
                    <a:pt x="644" y="368"/>
                  </a:lnTo>
                  <a:lnTo>
                    <a:pt x="636" y="410"/>
                  </a:lnTo>
                  <a:lnTo>
                    <a:pt x="622" y="450"/>
                  </a:lnTo>
                  <a:lnTo>
                    <a:pt x="603" y="487"/>
                  </a:lnTo>
                  <a:lnTo>
                    <a:pt x="580" y="522"/>
                  </a:lnTo>
                  <a:lnTo>
                    <a:pt x="553" y="553"/>
                  </a:lnTo>
                  <a:lnTo>
                    <a:pt x="522" y="581"/>
                  </a:lnTo>
                  <a:lnTo>
                    <a:pt x="488" y="604"/>
                  </a:lnTo>
                  <a:lnTo>
                    <a:pt x="449" y="623"/>
                  </a:lnTo>
                  <a:lnTo>
                    <a:pt x="410" y="636"/>
                  </a:lnTo>
                  <a:lnTo>
                    <a:pt x="368" y="645"/>
                  </a:lnTo>
                  <a:lnTo>
                    <a:pt x="324" y="648"/>
                  </a:lnTo>
                  <a:lnTo>
                    <a:pt x="280" y="645"/>
                  </a:lnTo>
                  <a:lnTo>
                    <a:pt x="238" y="636"/>
                  </a:lnTo>
                  <a:lnTo>
                    <a:pt x="197" y="623"/>
                  </a:lnTo>
                  <a:lnTo>
                    <a:pt x="160" y="604"/>
                  </a:lnTo>
                  <a:lnTo>
                    <a:pt x="126" y="581"/>
                  </a:lnTo>
                  <a:lnTo>
                    <a:pt x="95" y="553"/>
                  </a:lnTo>
                  <a:lnTo>
                    <a:pt x="68" y="522"/>
                  </a:lnTo>
                  <a:lnTo>
                    <a:pt x="44" y="487"/>
                  </a:lnTo>
                  <a:lnTo>
                    <a:pt x="26" y="450"/>
                  </a:lnTo>
                  <a:lnTo>
                    <a:pt x="12" y="410"/>
                  </a:lnTo>
                  <a:lnTo>
                    <a:pt x="3" y="368"/>
                  </a:lnTo>
                  <a:lnTo>
                    <a:pt x="0" y="324"/>
                  </a:lnTo>
                  <a:lnTo>
                    <a:pt x="3" y="280"/>
                  </a:lnTo>
                  <a:lnTo>
                    <a:pt x="12" y="238"/>
                  </a:lnTo>
                  <a:lnTo>
                    <a:pt x="26" y="198"/>
                  </a:lnTo>
                  <a:lnTo>
                    <a:pt x="44" y="161"/>
                  </a:lnTo>
                  <a:lnTo>
                    <a:pt x="68" y="126"/>
                  </a:lnTo>
                  <a:lnTo>
                    <a:pt x="95" y="94"/>
                  </a:lnTo>
                  <a:lnTo>
                    <a:pt x="126" y="67"/>
                  </a:lnTo>
                  <a:lnTo>
                    <a:pt x="160" y="44"/>
                  </a:lnTo>
                  <a:lnTo>
                    <a:pt x="197" y="25"/>
                  </a:lnTo>
                  <a:lnTo>
                    <a:pt x="238" y="11"/>
                  </a:lnTo>
                  <a:lnTo>
                    <a:pt x="280" y="3"/>
                  </a:lnTo>
                  <a:lnTo>
                    <a:pt x="3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317500" y="528638"/>
              <a:ext cx="188913" cy="104775"/>
            </a:xfrm>
            <a:custGeom>
              <a:avLst/>
              <a:gdLst>
                <a:gd name="T0" fmla="*/ 346 w 478"/>
                <a:gd name="T1" fmla="*/ 0 h 265"/>
                <a:gd name="T2" fmla="*/ 372 w 478"/>
                <a:gd name="T3" fmla="*/ 2 h 265"/>
                <a:gd name="T4" fmla="*/ 397 w 478"/>
                <a:gd name="T5" fmla="*/ 10 h 265"/>
                <a:gd name="T6" fmla="*/ 420 w 478"/>
                <a:gd name="T7" fmla="*/ 22 h 265"/>
                <a:gd name="T8" fmla="*/ 440 w 478"/>
                <a:gd name="T9" fmla="*/ 38 h 265"/>
                <a:gd name="T10" fmla="*/ 456 w 478"/>
                <a:gd name="T11" fmla="*/ 58 h 265"/>
                <a:gd name="T12" fmla="*/ 468 w 478"/>
                <a:gd name="T13" fmla="*/ 81 h 265"/>
                <a:gd name="T14" fmla="*/ 476 w 478"/>
                <a:gd name="T15" fmla="*/ 106 h 265"/>
                <a:gd name="T16" fmla="*/ 478 w 478"/>
                <a:gd name="T17" fmla="*/ 132 h 265"/>
                <a:gd name="T18" fmla="*/ 476 w 478"/>
                <a:gd name="T19" fmla="*/ 159 h 265"/>
                <a:gd name="T20" fmla="*/ 468 w 478"/>
                <a:gd name="T21" fmla="*/ 184 h 265"/>
                <a:gd name="T22" fmla="*/ 456 w 478"/>
                <a:gd name="T23" fmla="*/ 206 h 265"/>
                <a:gd name="T24" fmla="*/ 440 w 478"/>
                <a:gd name="T25" fmla="*/ 226 h 265"/>
                <a:gd name="T26" fmla="*/ 420 w 478"/>
                <a:gd name="T27" fmla="*/ 242 h 265"/>
                <a:gd name="T28" fmla="*/ 397 w 478"/>
                <a:gd name="T29" fmla="*/ 254 h 265"/>
                <a:gd name="T30" fmla="*/ 372 w 478"/>
                <a:gd name="T31" fmla="*/ 263 h 265"/>
                <a:gd name="T32" fmla="*/ 346 w 478"/>
                <a:gd name="T33" fmla="*/ 265 h 265"/>
                <a:gd name="T34" fmla="*/ 299 w 478"/>
                <a:gd name="T35" fmla="*/ 263 h 265"/>
                <a:gd name="T36" fmla="*/ 257 w 478"/>
                <a:gd name="T37" fmla="*/ 257 h 265"/>
                <a:gd name="T38" fmla="*/ 218 w 478"/>
                <a:gd name="T39" fmla="*/ 248 h 265"/>
                <a:gd name="T40" fmla="*/ 182 w 478"/>
                <a:gd name="T41" fmla="*/ 236 h 265"/>
                <a:gd name="T42" fmla="*/ 150 w 478"/>
                <a:gd name="T43" fmla="*/ 222 h 265"/>
                <a:gd name="T44" fmla="*/ 119 w 478"/>
                <a:gd name="T45" fmla="*/ 206 h 265"/>
                <a:gd name="T46" fmla="*/ 93 w 478"/>
                <a:gd name="T47" fmla="*/ 188 h 265"/>
                <a:gd name="T48" fmla="*/ 70 w 478"/>
                <a:gd name="T49" fmla="*/ 168 h 265"/>
                <a:gd name="T50" fmla="*/ 50 w 478"/>
                <a:gd name="T51" fmla="*/ 148 h 265"/>
                <a:gd name="T52" fmla="*/ 32 w 478"/>
                <a:gd name="T53" fmla="*/ 126 h 265"/>
                <a:gd name="T54" fmla="*/ 17 w 478"/>
                <a:gd name="T55" fmla="*/ 105 h 265"/>
                <a:gd name="T56" fmla="*/ 4 w 478"/>
                <a:gd name="T57" fmla="*/ 84 h 265"/>
                <a:gd name="T58" fmla="*/ 1 w 478"/>
                <a:gd name="T59" fmla="*/ 74 h 265"/>
                <a:gd name="T60" fmla="*/ 0 w 478"/>
                <a:gd name="T61" fmla="*/ 63 h 265"/>
                <a:gd name="T62" fmla="*/ 3 w 478"/>
                <a:gd name="T63" fmla="*/ 52 h 265"/>
                <a:gd name="T64" fmla="*/ 9 w 478"/>
                <a:gd name="T65" fmla="*/ 43 h 265"/>
                <a:gd name="T66" fmla="*/ 18 w 478"/>
                <a:gd name="T67" fmla="*/ 36 h 265"/>
                <a:gd name="T68" fmla="*/ 28 w 478"/>
                <a:gd name="T69" fmla="*/ 33 h 265"/>
                <a:gd name="T70" fmla="*/ 39 w 478"/>
                <a:gd name="T71" fmla="*/ 32 h 265"/>
                <a:gd name="T72" fmla="*/ 49 w 478"/>
                <a:gd name="T73" fmla="*/ 35 h 265"/>
                <a:gd name="T74" fmla="*/ 80 w 478"/>
                <a:gd name="T75" fmla="*/ 47 h 265"/>
                <a:gd name="T76" fmla="*/ 109 w 478"/>
                <a:gd name="T77" fmla="*/ 54 h 265"/>
                <a:gd name="T78" fmla="*/ 137 w 478"/>
                <a:gd name="T79" fmla="*/ 57 h 265"/>
                <a:gd name="T80" fmla="*/ 165 w 478"/>
                <a:gd name="T81" fmla="*/ 56 h 265"/>
                <a:gd name="T82" fmla="*/ 190 w 478"/>
                <a:gd name="T83" fmla="*/ 52 h 265"/>
                <a:gd name="T84" fmla="*/ 214 w 478"/>
                <a:gd name="T85" fmla="*/ 45 h 265"/>
                <a:gd name="T86" fmla="*/ 237 w 478"/>
                <a:gd name="T87" fmla="*/ 38 h 265"/>
                <a:gd name="T88" fmla="*/ 258 w 478"/>
                <a:gd name="T89" fmla="*/ 29 h 265"/>
                <a:gd name="T90" fmla="*/ 278 w 478"/>
                <a:gd name="T91" fmla="*/ 20 h 265"/>
                <a:gd name="T92" fmla="*/ 297 w 478"/>
                <a:gd name="T93" fmla="*/ 12 h 265"/>
                <a:gd name="T94" fmla="*/ 315 w 478"/>
                <a:gd name="T95" fmla="*/ 6 h 265"/>
                <a:gd name="T96" fmla="*/ 331 w 478"/>
                <a:gd name="T97" fmla="*/ 1 h 265"/>
                <a:gd name="T98" fmla="*/ 346 w 478"/>
                <a:gd name="T99"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78" h="265">
                  <a:moveTo>
                    <a:pt x="346" y="0"/>
                  </a:moveTo>
                  <a:lnTo>
                    <a:pt x="372" y="2"/>
                  </a:lnTo>
                  <a:lnTo>
                    <a:pt x="397" y="10"/>
                  </a:lnTo>
                  <a:lnTo>
                    <a:pt x="420" y="22"/>
                  </a:lnTo>
                  <a:lnTo>
                    <a:pt x="440" y="38"/>
                  </a:lnTo>
                  <a:lnTo>
                    <a:pt x="456" y="58"/>
                  </a:lnTo>
                  <a:lnTo>
                    <a:pt x="468" y="81"/>
                  </a:lnTo>
                  <a:lnTo>
                    <a:pt x="476" y="106"/>
                  </a:lnTo>
                  <a:lnTo>
                    <a:pt x="478" y="132"/>
                  </a:lnTo>
                  <a:lnTo>
                    <a:pt x="476" y="159"/>
                  </a:lnTo>
                  <a:lnTo>
                    <a:pt x="468" y="184"/>
                  </a:lnTo>
                  <a:lnTo>
                    <a:pt x="456" y="206"/>
                  </a:lnTo>
                  <a:lnTo>
                    <a:pt x="440" y="226"/>
                  </a:lnTo>
                  <a:lnTo>
                    <a:pt x="420" y="242"/>
                  </a:lnTo>
                  <a:lnTo>
                    <a:pt x="397" y="254"/>
                  </a:lnTo>
                  <a:lnTo>
                    <a:pt x="372" y="263"/>
                  </a:lnTo>
                  <a:lnTo>
                    <a:pt x="346" y="265"/>
                  </a:lnTo>
                  <a:lnTo>
                    <a:pt x="299" y="263"/>
                  </a:lnTo>
                  <a:lnTo>
                    <a:pt x="257" y="257"/>
                  </a:lnTo>
                  <a:lnTo>
                    <a:pt x="218" y="248"/>
                  </a:lnTo>
                  <a:lnTo>
                    <a:pt x="182" y="236"/>
                  </a:lnTo>
                  <a:lnTo>
                    <a:pt x="150" y="222"/>
                  </a:lnTo>
                  <a:lnTo>
                    <a:pt x="119" y="206"/>
                  </a:lnTo>
                  <a:lnTo>
                    <a:pt x="93" y="188"/>
                  </a:lnTo>
                  <a:lnTo>
                    <a:pt x="70" y="168"/>
                  </a:lnTo>
                  <a:lnTo>
                    <a:pt x="50" y="148"/>
                  </a:lnTo>
                  <a:lnTo>
                    <a:pt x="32" y="126"/>
                  </a:lnTo>
                  <a:lnTo>
                    <a:pt x="17" y="105"/>
                  </a:lnTo>
                  <a:lnTo>
                    <a:pt x="4" y="84"/>
                  </a:lnTo>
                  <a:lnTo>
                    <a:pt x="1" y="74"/>
                  </a:lnTo>
                  <a:lnTo>
                    <a:pt x="0" y="63"/>
                  </a:lnTo>
                  <a:lnTo>
                    <a:pt x="3" y="52"/>
                  </a:lnTo>
                  <a:lnTo>
                    <a:pt x="9" y="43"/>
                  </a:lnTo>
                  <a:lnTo>
                    <a:pt x="18" y="36"/>
                  </a:lnTo>
                  <a:lnTo>
                    <a:pt x="28" y="33"/>
                  </a:lnTo>
                  <a:lnTo>
                    <a:pt x="39" y="32"/>
                  </a:lnTo>
                  <a:lnTo>
                    <a:pt x="49" y="35"/>
                  </a:lnTo>
                  <a:lnTo>
                    <a:pt x="80" y="47"/>
                  </a:lnTo>
                  <a:lnTo>
                    <a:pt x="109" y="54"/>
                  </a:lnTo>
                  <a:lnTo>
                    <a:pt x="137" y="57"/>
                  </a:lnTo>
                  <a:lnTo>
                    <a:pt x="165" y="56"/>
                  </a:lnTo>
                  <a:lnTo>
                    <a:pt x="190" y="52"/>
                  </a:lnTo>
                  <a:lnTo>
                    <a:pt x="214" y="45"/>
                  </a:lnTo>
                  <a:lnTo>
                    <a:pt x="237" y="38"/>
                  </a:lnTo>
                  <a:lnTo>
                    <a:pt x="258" y="29"/>
                  </a:lnTo>
                  <a:lnTo>
                    <a:pt x="278" y="20"/>
                  </a:lnTo>
                  <a:lnTo>
                    <a:pt x="297" y="12"/>
                  </a:lnTo>
                  <a:lnTo>
                    <a:pt x="315" y="6"/>
                  </a:lnTo>
                  <a:lnTo>
                    <a:pt x="331" y="1"/>
                  </a:lnTo>
                  <a:lnTo>
                    <a:pt x="346"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14"/>
            <p:cNvSpPr>
              <a:spLocks/>
            </p:cNvSpPr>
            <p:nvPr/>
          </p:nvSpPr>
          <p:spPr bwMode="auto">
            <a:xfrm>
              <a:off x="992188" y="747713"/>
              <a:ext cx="638175" cy="876300"/>
            </a:xfrm>
            <a:custGeom>
              <a:avLst/>
              <a:gdLst>
                <a:gd name="T0" fmla="*/ 889 w 1609"/>
                <a:gd name="T1" fmla="*/ 0 h 2207"/>
                <a:gd name="T2" fmla="*/ 966 w 1609"/>
                <a:gd name="T3" fmla="*/ 12 h 2207"/>
                <a:gd name="T4" fmla="*/ 1033 w 1609"/>
                <a:gd name="T5" fmla="*/ 46 h 2207"/>
                <a:gd name="T6" fmla="*/ 1087 w 1609"/>
                <a:gd name="T7" fmla="*/ 97 h 2207"/>
                <a:gd name="T8" fmla="*/ 1124 w 1609"/>
                <a:gd name="T9" fmla="*/ 162 h 2207"/>
                <a:gd name="T10" fmla="*/ 1598 w 1609"/>
                <a:gd name="T11" fmla="*/ 872 h 2207"/>
                <a:gd name="T12" fmla="*/ 1609 w 1609"/>
                <a:gd name="T13" fmla="*/ 918 h 2207"/>
                <a:gd name="T14" fmla="*/ 1604 w 1609"/>
                <a:gd name="T15" fmla="*/ 964 h 2207"/>
                <a:gd name="T16" fmla="*/ 1584 w 1609"/>
                <a:gd name="T17" fmla="*/ 1005 h 2207"/>
                <a:gd name="T18" fmla="*/ 1549 w 1609"/>
                <a:gd name="T19" fmla="*/ 1038 h 2207"/>
                <a:gd name="T20" fmla="*/ 1506 w 1609"/>
                <a:gd name="T21" fmla="*/ 1057 h 2207"/>
                <a:gd name="T22" fmla="*/ 1459 w 1609"/>
                <a:gd name="T23" fmla="*/ 1060 h 2207"/>
                <a:gd name="T24" fmla="*/ 1415 w 1609"/>
                <a:gd name="T25" fmla="*/ 1048 h 2207"/>
                <a:gd name="T26" fmla="*/ 1377 w 1609"/>
                <a:gd name="T27" fmla="*/ 1020 h 2207"/>
                <a:gd name="T28" fmla="*/ 1142 w 1609"/>
                <a:gd name="T29" fmla="*/ 673 h 2207"/>
                <a:gd name="T30" fmla="*/ 1139 w 1609"/>
                <a:gd name="T31" fmla="*/ 2098 h 2207"/>
                <a:gd name="T32" fmla="*/ 1119 w 1609"/>
                <a:gd name="T33" fmla="*/ 2147 h 2207"/>
                <a:gd name="T34" fmla="*/ 1082 w 1609"/>
                <a:gd name="T35" fmla="*/ 2184 h 2207"/>
                <a:gd name="T36" fmla="*/ 1034 w 1609"/>
                <a:gd name="T37" fmla="*/ 2204 h 2207"/>
                <a:gd name="T38" fmla="*/ 980 w 1609"/>
                <a:gd name="T39" fmla="*/ 2204 h 2207"/>
                <a:gd name="T40" fmla="*/ 932 w 1609"/>
                <a:gd name="T41" fmla="*/ 2184 h 2207"/>
                <a:gd name="T42" fmla="*/ 894 w 1609"/>
                <a:gd name="T43" fmla="*/ 2147 h 2207"/>
                <a:gd name="T44" fmla="*/ 874 w 1609"/>
                <a:gd name="T45" fmla="*/ 2098 h 2207"/>
                <a:gd name="T46" fmla="*/ 871 w 1609"/>
                <a:gd name="T47" fmla="*/ 1310 h 2207"/>
                <a:gd name="T48" fmla="*/ 737 w 1609"/>
                <a:gd name="T49" fmla="*/ 2071 h 2207"/>
                <a:gd name="T50" fmla="*/ 726 w 1609"/>
                <a:gd name="T51" fmla="*/ 2125 h 2207"/>
                <a:gd name="T52" fmla="*/ 697 w 1609"/>
                <a:gd name="T53" fmla="*/ 2167 h 2207"/>
                <a:gd name="T54" fmla="*/ 655 w 1609"/>
                <a:gd name="T55" fmla="*/ 2196 h 2207"/>
                <a:gd name="T56" fmla="*/ 601 w 1609"/>
                <a:gd name="T57" fmla="*/ 2207 h 2207"/>
                <a:gd name="T58" fmla="*/ 549 w 1609"/>
                <a:gd name="T59" fmla="*/ 2196 h 2207"/>
                <a:gd name="T60" fmla="*/ 506 w 1609"/>
                <a:gd name="T61" fmla="*/ 2167 h 2207"/>
                <a:gd name="T62" fmla="*/ 477 w 1609"/>
                <a:gd name="T63" fmla="*/ 2125 h 2207"/>
                <a:gd name="T64" fmla="*/ 467 w 1609"/>
                <a:gd name="T65" fmla="*/ 2071 h 2207"/>
                <a:gd name="T66" fmla="*/ 247 w 1609"/>
                <a:gd name="T67" fmla="*/ 1001 h 2207"/>
                <a:gd name="T68" fmla="*/ 213 w 1609"/>
                <a:gd name="T69" fmla="*/ 1036 h 2207"/>
                <a:gd name="T70" fmla="*/ 171 w 1609"/>
                <a:gd name="T71" fmla="*/ 1056 h 2207"/>
                <a:gd name="T72" fmla="*/ 126 w 1609"/>
                <a:gd name="T73" fmla="*/ 1061 h 2207"/>
                <a:gd name="T74" fmla="*/ 80 w 1609"/>
                <a:gd name="T75" fmla="*/ 1050 h 2207"/>
                <a:gd name="T76" fmla="*/ 40 w 1609"/>
                <a:gd name="T77" fmla="*/ 1023 h 2207"/>
                <a:gd name="T78" fmla="*/ 13 w 1609"/>
                <a:gd name="T79" fmla="*/ 985 h 2207"/>
                <a:gd name="T80" fmla="*/ 0 w 1609"/>
                <a:gd name="T81" fmla="*/ 941 h 2207"/>
                <a:gd name="T82" fmla="*/ 3 w 1609"/>
                <a:gd name="T83" fmla="*/ 894 h 2207"/>
                <a:gd name="T84" fmla="*/ 22 w 1609"/>
                <a:gd name="T85" fmla="*/ 850 h 2207"/>
                <a:gd name="T86" fmla="*/ 500 w 1609"/>
                <a:gd name="T87" fmla="*/ 129 h 2207"/>
                <a:gd name="T88" fmla="*/ 546 w 1609"/>
                <a:gd name="T89" fmla="*/ 69 h 2207"/>
                <a:gd name="T90" fmla="*/ 607 w 1609"/>
                <a:gd name="T91" fmla="*/ 27 h 2207"/>
                <a:gd name="T92" fmla="*/ 680 w 1609"/>
                <a:gd name="T93" fmla="*/ 3 h 2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09" h="2207">
                  <a:moveTo>
                    <a:pt x="719" y="0"/>
                  </a:moveTo>
                  <a:lnTo>
                    <a:pt x="889" y="0"/>
                  </a:lnTo>
                  <a:lnTo>
                    <a:pt x="929" y="3"/>
                  </a:lnTo>
                  <a:lnTo>
                    <a:pt x="966" y="12"/>
                  </a:lnTo>
                  <a:lnTo>
                    <a:pt x="1001" y="27"/>
                  </a:lnTo>
                  <a:lnTo>
                    <a:pt x="1033" y="46"/>
                  </a:lnTo>
                  <a:lnTo>
                    <a:pt x="1062" y="69"/>
                  </a:lnTo>
                  <a:lnTo>
                    <a:pt x="1087" y="97"/>
                  </a:lnTo>
                  <a:lnTo>
                    <a:pt x="1108" y="129"/>
                  </a:lnTo>
                  <a:lnTo>
                    <a:pt x="1124" y="162"/>
                  </a:lnTo>
                  <a:lnTo>
                    <a:pt x="1586" y="850"/>
                  </a:lnTo>
                  <a:lnTo>
                    <a:pt x="1598" y="872"/>
                  </a:lnTo>
                  <a:lnTo>
                    <a:pt x="1605" y="894"/>
                  </a:lnTo>
                  <a:lnTo>
                    <a:pt x="1609" y="918"/>
                  </a:lnTo>
                  <a:lnTo>
                    <a:pt x="1608" y="941"/>
                  </a:lnTo>
                  <a:lnTo>
                    <a:pt x="1604" y="964"/>
                  </a:lnTo>
                  <a:lnTo>
                    <a:pt x="1595" y="985"/>
                  </a:lnTo>
                  <a:lnTo>
                    <a:pt x="1584" y="1005"/>
                  </a:lnTo>
                  <a:lnTo>
                    <a:pt x="1568" y="1023"/>
                  </a:lnTo>
                  <a:lnTo>
                    <a:pt x="1549" y="1038"/>
                  </a:lnTo>
                  <a:lnTo>
                    <a:pt x="1528" y="1050"/>
                  </a:lnTo>
                  <a:lnTo>
                    <a:pt x="1506" y="1057"/>
                  </a:lnTo>
                  <a:lnTo>
                    <a:pt x="1483" y="1061"/>
                  </a:lnTo>
                  <a:lnTo>
                    <a:pt x="1459" y="1060"/>
                  </a:lnTo>
                  <a:lnTo>
                    <a:pt x="1436" y="1056"/>
                  </a:lnTo>
                  <a:lnTo>
                    <a:pt x="1415" y="1048"/>
                  </a:lnTo>
                  <a:lnTo>
                    <a:pt x="1395" y="1036"/>
                  </a:lnTo>
                  <a:lnTo>
                    <a:pt x="1377" y="1020"/>
                  </a:lnTo>
                  <a:lnTo>
                    <a:pt x="1362" y="1001"/>
                  </a:lnTo>
                  <a:lnTo>
                    <a:pt x="1142" y="673"/>
                  </a:lnTo>
                  <a:lnTo>
                    <a:pt x="1142" y="2071"/>
                  </a:lnTo>
                  <a:lnTo>
                    <a:pt x="1139" y="2098"/>
                  </a:lnTo>
                  <a:lnTo>
                    <a:pt x="1131" y="2125"/>
                  </a:lnTo>
                  <a:lnTo>
                    <a:pt x="1119" y="2147"/>
                  </a:lnTo>
                  <a:lnTo>
                    <a:pt x="1102" y="2167"/>
                  </a:lnTo>
                  <a:lnTo>
                    <a:pt x="1082" y="2184"/>
                  </a:lnTo>
                  <a:lnTo>
                    <a:pt x="1059" y="2196"/>
                  </a:lnTo>
                  <a:lnTo>
                    <a:pt x="1034" y="2204"/>
                  </a:lnTo>
                  <a:lnTo>
                    <a:pt x="1007" y="2207"/>
                  </a:lnTo>
                  <a:lnTo>
                    <a:pt x="980" y="2204"/>
                  </a:lnTo>
                  <a:lnTo>
                    <a:pt x="955" y="2196"/>
                  </a:lnTo>
                  <a:lnTo>
                    <a:pt x="932" y="2184"/>
                  </a:lnTo>
                  <a:lnTo>
                    <a:pt x="911" y="2167"/>
                  </a:lnTo>
                  <a:lnTo>
                    <a:pt x="894" y="2147"/>
                  </a:lnTo>
                  <a:lnTo>
                    <a:pt x="882" y="2125"/>
                  </a:lnTo>
                  <a:lnTo>
                    <a:pt x="874" y="2098"/>
                  </a:lnTo>
                  <a:lnTo>
                    <a:pt x="871" y="2071"/>
                  </a:lnTo>
                  <a:lnTo>
                    <a:pt x="871" y="1310"/>
                  </a:lnTo>
                  <a:lnTo>
                    <a:pt x="737" y="1310"/>
                  </a:lnTo>
                  <a:lnTo>
                    <a:pt x="737" y="2071"/>
                  </a:lnTo>
                  <a:lnTo>
                    <a:pt x="734" y="2098"/>
                  </a:lnTo>
                  <a:lnTo>
                    <a:pt x="726" y="2125"/>
                  </a:lnTo>
                  <a:lnTo>
                    <a:pt x="714" y="2147"/>
                  </a:lnTo>
                  <a:lnTo>
                    <a:pt x="697" y="2167"/>
                  </a:lnTo>
                  <a:lnTo>
                    <a:pt x="677" y="2184"/>
                  </a:lnTo>
                  <a:lnTo>
                    <a:pt x="655" y="2196"/>
                  </a:lnTo>
                  <a:lnTo>
                    <a:pt x="628" y="2204"/>
                  </a:lnTo>
                  <a:lnTo>
                    <a:pt x="601" y="2207"/>
                  </a:lnTo>
                  <a:lnTo>
                    <a:pt x="574" y="2204"/>
                  </a:lnTo>
                  <a:lnTo>
                    <a:pt x="549" y="2196"/>
                  </a:lnTo>
                  <a:lnTo>
                    <a:pt x="526" y="2184"/>
                  </a:lnTo>
                  <a:lnTo>
                    <a:pt x="506" y="2167"/>
                  </a:lnTo>
                  <a:lnTo>
                    <a:pt x="490" y="2147"/>
                  </a:lnTo>
                  <a:lnTo>
                    <a:pt x="477" y="2125"/>
                  </a:lnTo>
                  <a:lnTo>
                    <a:pt x="469" y="2098"/>
                  </a:lnTo>
                  <a:lnTo>
                    <a:pt x="467" y="2071"/>
                  </a:lnTo>
                  <a:lnTo>
                    <a:pt x="467" y="673"/>
                  </a:lnTo>
                  <a:lnTo>
                    <a:pt x="247" y="1001"/>
                  </a:lnTo>
                  <a:lnTo>
                    <a:pt x="231" y="1020"/>
                  </a:lnTo>
                  <a:lnTo>
                    <a:pt x="213" y="1036"/>
                  </a:lnTo>
                  <a:lnTo>
                    <a:pt x="193" y="1048"/>
                  </a:lnTo>
                  <a:lnTo>
                    <a:pt x="171" y="1056"/>
                  </a:lnTo>
                  <a:lnTo>
                    <a:pt x="149" y="1060"/>
                  </a:lnTo>
                  <a:lnTo>
                    <a:pt x="126" y="1061"/>
                  </a:lnTo>
                  <a:lnTo>
                    <a:pt x="103" y="1057"/>
                  </a:lnTo>
                  <a:lnTo>
                    <a:pt x="80" y="1050"/>
                  </a:lnTo>
                  <a:lnTo>
                    <a:pt x="59" y="1038"/>
                  </a:lnTo>
                  <a:lnTo>
                    <a:pt x="40" y="1023"/>
                  </a:lnTo>
                  <a:lnTo>
                    <a:pt x="25" y="1005"/>
                  </a:lnTo>
                  <a:lnTo>
                    <a:pt x="13" y="985"/>
                  </a:lnTo>
                  <a:lnTo>
                    <a:pt x="5" y="964"/>
                  </a:lnTo>
                  <a:lnTo>
                    <a:pt x="0" y="941"/>
                  </a:lnTo>
                  <a:lnTo>
                    <a:pt x="0" y="918"/>
                  </a:lnTo>
                  <a:lnTo>
                    <a:pt x="3" y="894"/>
                  </a:lnTo>
                  <a:lnTo>
                    <a:pt x="10" y="872"/>
                  </a:lnTo>
                  <a:lnTo>
                    <a:pt x="22" y="850"/>
                  </a:lnTo>
                  <a:lnTo>
                    <a:pt x="484" y="162"/>
                  </a:lnTo>
                  <a:lnTo>
                    <a:pt x="500" y="129"/>
                  </a:lnTo>
                  <a:lnTo>
                    <a:pt x="521" y="97"/>
                  </a:lnTo>
                  <a:lnTo>
                    <a:pt x="546" y="69"/>
                  </a:lnTo>
                  <a:lnTo>
                    <a:pt x="575" y="46"/>
                  </a:lnTo>
                  <a:lnTo>
                    <a:pt x="607" y="27"/>
                  </a:lnTo>
                  <a:lnTo>
                    <a:pt x="642" y="12"/>
                  </a:lnTo>
                  <a:lnTo>
                    <a:pt x="680" y="3"/>
                  </a:lnTo>
                  <a:lnTo>
                    <a:pt x="7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15"/>
            <p:cNvSpPr>
              <a:spLocks/>
            </p:cNvSpPr>
            <p:nvPr/>
          </p:nvSpPr>
          <p:spPr bwMode="auto">
            <a:xfrm>
              <a:off x="1182688" y="439738"/>
              <a:ext cx="257175" cy="257175"/>
            </a:xfrm>
            <a:custGeom>
              <a:avLst/>
              <a:gdLst>
                <a:gd name="T0" fmla="*/ 323 w 647"/>
                <a:gd name="T1" fmla="*/ 0 h 648"/>
                <a:gd name="T2" fmla="*/ 367 w 647"/>
                <a:gd name="T3" fmla="*/ 3 h 648"/>
                <a:gd name="T4" fmla="*/ 409 w 647"/>
                <a:gd name="T5" fmla="*/ 12 h 648"/>
                <a:gd name="T6" fmla="*/ 450 w 647"/>
                <a:gd name="T7" fmla="*/ 25 h 648"/>
                <a:gd name="T8" fmla="*/ 487 w 647"/>
                <a:gd name="T9" fmla="*/ 44 h 648"/>
                <a:gd name="T10" fmla="*/ 521 w 647"/>
                <a:gd name="T11" fmla="*/ 67 h 648"/>
                <a:gd name="T12" fmla="*/ 552 w 647"/>
                <a:gd name="T13" fmla="*/ 96 h 648"/>
                <a:gd name="T14" fmla="*/ 579 w 647"/>
                <a:gd name="T15" fmla="*/ 127 h 648"/>
                <a:gd name="T16" fmla="*/ 603 w 647"/>
                <a:gd name="T17" fmla="*/ 161 h 648"/>
                <a:gd name="T18" fmla="*/ 621 w 647"/>
                <a:gd name="T19" fmla="*/ 198 h 648"/>
                <a:gd name="T20" fmla="*/ 635 w 647"/>
                <a:gd name="T21" fmla="*/ 238 h 648"/>
                <a:gd name="T22" fmla="*/ 644 w 647"/>
                <a:gd name="T23" fmla="*/ 280 h 648"/>
                <a:gd name="T24" fmla="*/ 647 w 647"/>
                <a:gd name="T25" fmla="*/ 325 h 648"/>
                <a:gd name="T26" fmla="*/ 644 w 647"/>
                <a:gd name="T27" fmla="*/ 368 h 648"/>
                <a:gd name="T28" fmla="*/ 635 w 647"/>
                <a:gd name="T29" fmla="*/ 410 h 648"/>
                <a:gd name="T30" fmla="*/ 621 w 647"/>
                <a:gd name="T31" fmla="*/ 450 h 648"/>
                <a:gd name="T32" fmla="*/ 603 w 647"/>
                <a:gd name="T33" fmla="*/ 488 h 648"/>
                <a:gd name="T34" fmla="*/ 579 w 647"/>
                <a:gd name="T35" fmla="*/ 523 h 648"/>
                <a:gd name="T36" fmla="*/ 552 w 647"/>
                <a:gd name="T37" fmla="*/ 554 h 648"/>
                <a:gd name="T38" fmla="*/ 521 w 647"/>
                <a:gd name="T39" fmla="*/ 581 h 648"/>
                <a:gd name="T40" fmla="*/ 487 w 647"/>
                <a:gd name="T41" fmla="*/ 604 h 648"/>
                <a:gd name="T42" fmla="*/ 450 w 647"/>
                <a:gd name="T43" fmla="*/ 623 h 648"/>
                <a:gd name="T44" fmla="*/ 409 w 647"/>
                <a:gd name="T45" fmla="*/ 636 h 648"/>
                <a:gd name="T46" fmla="*/ 367 w 647"/>
                <a:gd name="T47" fmla="*/ 645 h 648"/>
                <a:gd name="T48" fmla="*/ 323 w 647"/>
                <a:gd name="T49" fmla="*/ 648 h 648"/>
                <a:gd name="T50" fmla="*/ 279 w 647"/>
                <a:gd name="T51" fmla="*/ 645 h 648"/>
                <a:gd name="T52" fmla="*/ 237 w 647"/>
                <a:gd name="T53" fmla="*/ 636 h 648"/>
                <a:gd name="T54" fmla="*/ 198 w 647"/>
                <a:gd name="T55" fmla="*/ 623 h 648"/>
                <a:gd name="T56" fmla="*/ 159 w 647"/>
                <a:gd name="T57" fmla="*/ 604 h 648"/>
                <a:gd name="T58" fmla="*/ 125 w 647"/>
                <a:gd name="T59" fmla="*/ 581 h 648"/>
                <a:gd name="T60" fmla="*/ 94 w 647"/>
                <a:gd name="T61" fmla="*/ 554 h 648"/>
                <a:gd name="T62" fmla="*/ 67 w 647"/>
                <a:gd name="T63" fmla="*/ 523 h 648"/>
                <a:gd name="T64" fmla="*/ 44 w 647"/>
                <a:gd name="T65" fmla="*/ 488 h 648"/>
                <a:gd name="T66" fmla="*/ 25 w 647"/>
                <a:gd name="T67" fmla="*/ 450 h 648"/>
                <a:gd name="T68" fmla="*/ 11 w 647"/>
                <a:gd name="T69" fmla="*/ 410 h 648"/>
                <a:gd name="T70" fmla="*/ 3 w 647"/>
                <a:gd name="T71" fmla="*/ 368 h 648"/>
                <a:gd name="T72" fmla="*/ 0 w 647"/>
                <a:gd name="T73" fmla="*/ 325 h 648"/>
                <a:gd name="T74" fmla="*/ 3 w 647"/>
                <a:gd name="T75" fmla="*/ 280 h 648"/>
                <a:gd name="T76" fmla="*/ 11 w 647"/>
                <a:gd name="T77" fmla="*/ 238 h 648"/>
                <a:gd name="T78" fmla="*/ 25 w 647"/>
                <a:gd name="T79" fmla="*/ 198 h 648"/>
                <a:gd name="T80" fmla="*/ 44 w 647"/>
                <a:gd name="T81" fmla="*/ 161 h 648"/>
                <a:gd name="T82" fmla="*/ 67 w 647"/>
                <a:gd name="T83" fmla="*/ 127 h 648"/>
                <a:gd name="T84" fmla="*/ 94 w 647"/>
                <a:gd name="T85" fmla="*/ 96 h 648"/>
                <a:gd name="T86" fmla="*/ 125 w 647"/>
                <a:gd name="T87" fmla="*/ 67 h 648"/>
                <a:gd name="T88" fmla="*/ 159 w 647"/>
                <a:gd name="T89" fmla="*/ 44 h 648"/>
                <a:gd name="T90" fmla="*/ 198 w 647"/>
                <a:gd name="T91" fmla="*/ 25 h 648"/>
                <a:gd name="T92" fmla="*/ 237 w 647"/>
                <a:gd name="T93" fmla="*/ 12 h 648"/>
                <a:gd name="T94" fmla="*/ 279 w 647"/>
                <a:gd name="T95" fmla="*/ 3 h 648"/>
                <a:gd name="T96" fmla="*/ 323 w 647"/>
                <a:gd name="T97" fmla="*/ 0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47" h="648">
                  <a:moveTo>
                    <a:pt x="323" y="0"/>
                  </a:moveTo>
                  <a:lnTo>
                    <a:pt x="367" y="3"/>
                  </a:lnTo>
                  <a:lnTo>
                    <a:pt x="409" y="12"/>
                  </a:lnTo>
                  <a:lnTo>
                    <a:pt x="450" y="25"/>
                  </a:lnTo>
                  <a:lnTo>
                    <a:pt x="487" y="44"/>
                  </a:lnTo>
                  <a:lnTo>
                    <a:pt x="521" y="67"/>
                  </a:lnTo>
                  <a:lnTo>
                    <a:pt x="552" y="96"/>
                  </a:lnTo>
                  <a:lnTo>
                    <a:pt x="579" y="127"/>
                  </a:lnTo>
                  <a:lnTo>
                    <a:pt x="603" y="161"/>
                  </a:lnTo>
                  <a:lnTo>
                    <a:pt x="621" y="198"/>
                  </a:lnTo>
                  <a:lnTo>
                    <a:pt x="635" y="238"/>
                  </a:lnTo>
                  <a:lnTo>
                    <a:pt x="644" y="280"/>
                  </a:lnTo>
                  <a:lnTo>
                    <a:pt x="647" y="325"/>
                  </a:lnTo>
                  <a:lnTo>
                    <a:pt x="644" y="368"/>
                  </a:lnTo>
                  <a:lnTo>
                    <a:pt x="635" y="410"/>
                  </a:lnTo>
                  <a:lnTo>
                    <a:pt x="621" y="450"/>
                  </a:lnTo>
                  <a:lnTo>
                    <a:pt x="603" y="488"/>
                  </a:lnTo>
                  <a:lnTo>
                    <a:pt x="579" y="523"/>
                  </a:lnTo>
                  <a:lnTo>
                    <a:pt x="552" y="554"/>
                  </a:lnTo>
                  <a:lnTo>
                    <a:pt x="521" y="581"/>
                  </a:lnTo>
                  <a:lnTo>
                    <a:pt x="487" y="604"/>
                  </a:lnTo>
                  <a:lnTo>
                    <a:pt x="450" y="623"/>
                  </a:lnTo>
                  <a:lnTo>
                    <a:pt x="409" y="636"/>
                  </a:lnTo>
                  <a:lnTo>
                    <a:pt x="367" y="645"/>
                  </a:lnTo>
                  <a:lnTo>
                    <a:pt x="323" y="648"/>
                  </a:lnTo>
                  <a:lnTo>
                    <a:pt x="279" y="645"/>
                  </a:lnTo>
                  <a:lnTo>
                    <a:pt x="237" y="636"/>
                  </a:lnTo>
                  <a:lnTo>
                    <a:pt x="198" y="623"/>
                  </a:lnTo>
                  <a:lnTo>
                    <a:pt x="159" y="604"/>
                  </a:lnTo>
                  <a:lnTo>
                    <a:pt x="125" y="581"/>
                  </a:lnTo>
                  <a:lnTo>
                    <a:pt x="94" y="554"/>
                  </a:lnTo>
                  <a:lnTo>
                    <a:pt x="67" y="523"/>
                  </a:lnTo>
                  <a:lnTo>
                    <a:pt x="44" y="488"/>
                  </a:lnTo>
                  <a:lnTo>
                    <a:pt x="25" y="450"/>
                  </a:lnTo>
                  <a:lnTo>
                    <a:pt x="11" y="410"/>
                  </a:lnTo>
                  <a:lnTo>
                    <a:pt x="3" y="368"/>
                  </a:lnTo>
                  <a:lnTo>
                    <a:pt x="0" y="325"/>
                  </a:lnTo>
                  <a:lnTo>
                    <a:pt x="3" y="280"/>
                  </a:lnTo>
                  <a:lnTo>
                    <a:pt x="11" y="238"/>
                  </a:lnTo>
                  <a:lnTo>
                    <a:pt x="25" y="198"/>
                  </a:lnTo>
                  <a:lnTo>
                    <a:pt x="44" y="161"/>
                  </a:lnTo>
                  <a:lnTo>
                    <a:pt x="67" y="127"/>
                  </a:lnTo>
                  <a:lnTo>
                    <a:pt x="94" y="96"/>
                  </a:lnTo>
                  <a:lnTo>
                    <a:pt x="125" y="67"/>
                  </a:lnTo>
                  <a:lnTo>
                    <a:pt x="159" y="44"/>
                  </a:lnTo>
                  <a:lnTo>
                    <a:pt x="198" y="25"/>
                  </a:lnTo>
                  <a:lnTo>
                    <a:pt x="237" y="12"/>
                  </a:lnTo>
                  <a:lnTo>
                    <a:pt x="279" y="3"/>
                  </a:lnTo>
                  <a:lnTo>
                    <a:pt x="32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4" name="Freeform 20">
            <a:extLst>
              <a:ext uri="{FF2B5EF4-FFF2-40B4-BE49-F238E27FC236}">
                <a16:creationId xmlns:a16="http://schemas.microsoft.com/office/drawing/2014/main" id="{051CDA18-4DFD-4005-81E6-DE0A84B5FE7D}"/>
              </a:ext>
            </a:extLst>
          </p:cNvPr>
          <p:cNvSpPr>
            <a:spLocks/>
          </p:cNvSpPr>
          <p:nvPr/>
        </p:nvSpPr>
        <p:spPr bwMode="auto">
          <a:xfrm>
            <a:off x="9587497" y="2297153"/>
            <a:ext cx="507088" cy="822939"/>
          </a:xfrm>
          <a:custGeom>
            <a:avLst/>
            <a:gdLst>
              <a:gd name="T0" fmla="*/ 1416 w 2343"/>
              <a:gd name="T1" fmla="*/ 139 h 3806"/>
              <a:gd name="T2" fmla="*/ 1495 w 2343"/>
              <a:gd name="T3" fmla="*/ 1325 h 3806"/>
              <a:gd name="T4" fmla="*/ 1565 w 2343"/>
              <a:gd name="T5" fmla="*/ 192 h 3806"/>
              <a:gd name="T6" fmla="*/ 1805 w 2343"/>
              <a:gd name="T7" fmla="*/ 145 h 3806"/>
              <a:gd name="T8" fmla="*/ 1893 w 2343"/>
              <a:gd name="T9" fmla="*/ 1420 h 3806"/>
              <a:gd name="T10" fmla="*/ 1997 w 2343"/>
              <a:gd name="T11" fmla="*/ 1386 h 3806"/>
              <a:gd name="T12" fmla="*/ 2135 w 2343"/>
              <a:gd name="T13" fmla="*/ 466 h 3806"/>
              <a:gd name="T14" fmla="*/ 2339 w 2343"/>
              <a:gd name="T15" fmla="*/ 600 h 3806"/>
              <a:gd name="T16" fmla="*/ 2307 w 2343"/>
              <a:gd name="T17" fmla="*/ 2522 h 3806"/>
              <a:gd name="T18" fmla="*/ 2165 w 2343"/>
              <a:gd name="T19" fmla="*/ 2853 h 3806"/>
              <a:gd name="T20" fmla="*/ 2032 w 2343"/>
              <a:gd name="T21" fmla="*/ 3145 h 3806"/>
              <a:gd name="T22" fmla="*/ 2010 w 2343"/>
              <a:gd name="T23" fmla="*/ 3445 h 3806"/>
              <a:gd name="T24" fmla="*/ 2012 w 2343"/>
              <a:gd name="T25" fmla="*/ 3496 h 3806"/>
              <a:gd name="T26" fmla="*/ 2009 w 2343"/>
              <a:gd name="T27" fmla="*/ 3661 h 3806"/>
              <a:gd name="T28" fmla="*/ 1984 w 2343"/>
              <a:gd name="T29" fmla="*/ 3785 h 3806"/>
              <a:gd name="T30" fmla="*/ 971 w 2343"/>
              <a:gd name="T31" fmla="*/ 3794 h 3806"/>
              <a:gd name="T32" fmla="*/ 938 w 2343"/>
              <a:gd name="T33" fmla="*/ 3691 h 3806"/>
              <a:gd name="T34" fmla="*/ 942 w 2343"/>
              <a:gd name="T35" fmla="*/ 3369 h 3806"/>
              <a:gd name="T36" fmla="*/ 776 w 2343"/>
              <a:gd name="T37" fmla="*/ 2870 h 3806"/>
              <a:gd name="T38" fmla="*/ 556 w 2343"/>
              <a:gd name="T39" fmla="*/ 2566 h 3806"/>
              <a:gd name="T40" fmla="*/ 360 w 2343"/>
              <a:gd name="T41" fmla="*/ 2261 h 3806"/>
              <a:gd name="T42" fmla="*/ 152 w 2343"/>
              <a:gd name="T43" fmla="*/ 1932 h 3806"/>
              <a:gd name="T44" fmla="*/ 41 w 2343"/>
              <a:gd name="T45" fmla="*/ 1755 h 3806"/>
              <a:gd name="T46" fmla="*/ 26 w 2343"/>
              <a:gd name="T47" fmla="*/ 1519 h 3806"/>
              <a:gd name="T48" fmla="*/ 256 w 2343"/>
              <a:gd name="T49" fmla="*/ 1424 h 3806"/>
              <a:gd name="T50" fmla="*/ 530 w 2343"/>
              <a:gd name="T51" fmla="*/ 1706 h 3806"/>
              <a:gd name="T52" fmla="*/ 676 w 2343"/>
              <a:gd name="T53" fmla="*/ 1924 h 3806"/>
              <a:gd name="T54" fmla="*/ 720 w 2343"/>
              <a:gd name="T55" fmla="*/ 2138 h 3806"/>
              <a:gd name="T56" fmla="*/ 834 w 2343"/>
              <a:gd name="T57" fmla="*/ 2340 h 3806"/>
              <a:gd name="T58" fmla="*/ 994 w 2343"/>
              <a:gd name="T59" fmla="*/ 2546 h 3806"/>
              <a:gd name="T60" fmla="*/ 1175 w 2343"/>
              <a:gd name="T61" fmla="*/ 2780 h 3806"/>
              <a:gd name="T62" fmla="*/ 1264 w 2343"/>
              <a:gd name="T63" fmla="*/ 2880 h 3806"/>
              <a:gd name="T64" fmla="*/ 1369 w 2343"/>
              <a:gd name="T65" fmla="*/ 2800 h 3806"/>
              <a:gd name="T66" fmla="*/ 1166 w 2343"/>
              <a:gd name="T67" fmla="*/ 2463 h 3806"/>
              <a:gd name="T68" fmla="*/ 1555 w 2343"/>
              <a:gd name="T69" fmla="*/ 2881 h 3806"/>
              <a:gd name="T70" fmla="*/ 1605 w 2343"/>
              <a:gd name="T71" fmla="*/ 2759 h 3806"/>
              <a:gd name="T72" fmla="*/ 1375 w 2343"/>
              <a:gd name="T73" fmla="*/ 2381 h 3806"/>
              <a:gd name="T74" fmla="*/ 1783 w 2343"/>
              <a:gd name="T75" fmla="*/ 2781 h 3806"/>
              <a:gd name="T76" fmla="*/ 1498 w 2343"/>
              <a:gd name="T77" fmla="*/ 2286 h 3806"/>
              <a:gd name="T78" fmla="*/ 1767 w 2343"/>
              <a:gd name="T79" fmla="*/ 2570 h 3806"/>
              <a:gd name="T80" fmla="*/ 1897 w 2343"/>
              <a:gd name="T81" fmla="*/ 2552 h 3806"/>
              <a:gd name="T82" fmla="*/ 1860 w 2343"/>
              <a:gd name="T83" fmla="*/ 2443 h 3806"/>
              <a:gd name="T84" fmla="*/ 1707 w 2343"/>
              <a:gd name="T85" fmla="*/ 2245 h 3806"/>
              <a:gd name="T86" fmla="*/ 1555 w 2343"/>
              <a:gd name="T87" fmla="*/ 2048 h 3806"/>
              <a:gd name="T88" fmla="*/ 1529 w 2343"/>
              <a:gd name="T89" fmla="*/ 1989 h 3806"/>
              <a:gd name="T90" fmla="*/ 1611 w 2343"/>
              <a:gd name="T91" fmla="*/ 2009 h 3806"/>
              <a:gd name="T92" fmla="*/ 1734 w 2343"/>
              <a:gd name="T93" fmla="*/ 2028 h 3806"/>
              <a:gd name="T94" fmla="*/ 1784 w 2343"/>
              <a:gd name="T95" fmla="*/ 1892 h 3806"/>
              <a:gd name="T96" fmla="*/ 1664 w 2343"/>
              <a:gd name="T97" fmla="*/ 1828 h 3806"/>
              <a:gd name="T98" fmla="*/ 1416 w 2343"/>
              <a:gd name="T99" fmla="*/ 1737 h 3806"/>
              <a:gd name="T100" fmla="*/ 1244 w 2343"/>
              <a:gd name="T101" fmla="*/ 1686 h 3806"/>
              <a:gd name="T102" fmla="*/ 1040 w 2343"/>
              <a:gd name="T103" fmla="*/ 1653 h 3806"/>
              <a:gd name="T104" fmla="*/ 929 w 2343"/>
              <a:gd name="T105" fmla="*/ 1559 h 3806"/>
              <a:gd name="T106" fmla="*/ 779 w 2343"/>
              <a:gd name="T107" fmla="*/ 1362 h 3806"/>
              <a:gd name="T108" fmla="*/ 641 w 2343"/>
              <a:gd name="T109" fmla="*/ 1169 h 3806"/>
              <a:gd name="T110" fmla="*/ 632 w 2343"/>
              <a:gd name="T111" fmla="*/ 978 h 3806"/>
              <a:gd name="T112" fmla="*/ 632 w 2343"/>
              <a:gd name="T113" fmla="*/ 614 h 3806"/>
              <a:gd name="T114" fmla="*/ 631 w 2343"/>
              <a:gd name="T115" fmla="*/ 405 h 3806"/>
              <a:gd name="T116" fmla="*/ 805 w 2343"/>
              <a:gd name="T117" fmla="*/ 231 h 3806"/>
              <a:gd name="T118" fmla="*/ 978 w 2343"/>
              <a:gd name="T119" fmla="*/ 405 h 3806"/>
              <a:gd name="T120" fmla="*/ 1033 w 2343"/>
              <a:gd name="T121" fmla="*/ 1325 h 3806"/>
              <a:gd name="T122" fmla="*/ 1102 w 2343"/>
              <a:gd name="T123" fmla="*/ 77 h 3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43" h="3806">
                <a:moveTo>
                  <a:pt x="1246" y="0"/>
                </a:moveTo>
                <a:lnTo>
                  <a:pt x="1280" y="4"/>
                </a:lnTo>
                <a:lnTo>
                  <a:pt x="1313" y="14"/>
                </a:lnTo>
                <a:lnTo>
                  <a:pt x="1343" y="30"/>
                </a:lnTo>
                <a:lnTo>
                  <a:pt x="1369" y="51"/>
                </a:lnTo>
                <a:lnTo>
                  <a:pt x="1389" y="77"/>
                </a:lnTo>
                <a:lnTo>
                  <a:pt x="1406" y="107"/>
                </a:lnTo>
                <a:lnTo>
                  <a:pt x="1416" y="139"/>
                </a:lnTo>
                <a:lnTo>
                  <a:pt x="1420" y="174"/>
                </a:lnTo>
                <a:lnTo>
                  <a:pt x="1420" y="1270"/>
                </a:lnTo>
                <a:lnTo>
                  <a:pt x="1422" y="1289"/>
                </a:lnTo>
                <a:lnTo>
                  <a:pt x="1430" y="1304"/>
                </a:lnTo>
                <a:lnTo>
                  <a:pt x="1443" y="1316"/>
                </a:lnTo>
                <a:lnTo>
                  <a:pt x="1459" y="1325"/>
                </a:lnTo>
                <a:lnTo>
                  <a:pt x="1476" y="1328"/>
                </a:lnTo>
                <a:lnTo>
                  <a:pt x="1495" y="1325"/>
                </a:lnTo>
                <a:lnTo>
                  <a:pt x="1511" y="1316"/>
                </a:lnTo>
                <a:lnTo>
                  <a:pt x="1524" y="1304"/>
                </a:lnTo>
                <a:lnTo>
                  <a:pt x="1532" y="1289"/>
                </a:lnTo>
                <a:lnTo>
                  <a:pt x="1534" y="1270"/>
                </a:lnTo>
                <a:lnTo>
                  <a:pt x="1534" y="289"/>
                </a:lnTo>
                <a:lnTo>
                  <a:pt x="1538" y="254"/>
                </a:lnTo>
                <a:lnTo>
                  <a:pt x="1548" y="221"/>
                </a:lnTo>
                <a:lnTo>
                  <a:pt x="1565" y="192"/>
                </a:lnTo>
                <a:lnTo>
                  <a:pt x="1585" y="167"/>
                </a:lnTo>
                <a:lnTo>
                  <a:pt x="1611" y="145"/>
                </a:lnTo>
                <a:lnTo>
                  <a:pt x="1640" y="130"/>
                </a:lnTo>
                <a:lnTo>
                  <a:pt x="1672" y="119"/>
                </a:lnTo>
                <a:lnTo>
                  <a:pt x="1708" y="116"/>
                </a:lnTo>
                <a:lnTo>
                  <a:pt x="1743" y="119"/>
                </a:lnTo>
                <a:lnTo>
                  <a:pt x="1776" y="130"/>
                </a:lnTo>
                <a:lnTo>
                  <a:pt x="1805" y="145"/>
                </a:lnTo>
                <a:lnTo>
                  <a:pt x="1830" y="167"/>
                </a:lnTo>
                <a:lnTo>
                  <a:pt x="1851" y="192"/>
                </a:lnTo>
                <a:lnTo>
                  <a:pt x="1867" y="221"/>
                </a:lnTo>
                <a:lnTo>
                  <a:pt x="1878" y="254"/>
                </a:lnTo>
                <a:lnTo>
                  <a:pt x="1881" y="289"/>
                </a:lnTo>
                <a:lnTo>
                  <a:pt x="1881" y="1386"/>
                </a:lnTo>
                <a:lnTo>
                  <a:pt x="1885" y="1403"/>
                </a:lnTo>
                <a:lnTo>
                  <a:pt x="1893" y="1420"/>
                </a:lnTo>
                <a:lnTo>
                  <a:pt x="1904" y="1432"/>
                </a:lnTo>
                <a:lnTo>
                  <a:pt x="1921" y="1440"/>
                </a:lnTo>
                <a:lnTo>
                  <a:pt x="1939" y="1443"/>
                </a:lnTo>
                <a:lnTo>
                  <a:pt x="1958" y="1440"/>
                </a:lnTo>
                <a:lnTo>
                  <a:pt x="1973" y="1432"/>
                </a:lnTo>
                <a:lnTo>
                  <a:pt x="1986" y="1420"/>
                </a:lnTo>
                <a:lnTo>
                  <a:pt x="1994" y="1403"/>
                </a:lnTo>
                <a:lnTo>
                  <a:pt x="1997" y="1386"/>
                </a:lnTo>
                <a:lnTo>
                  <a:pt x="1997" y="635"/>
                </a:lnTo>
                <a:lnTo>
                  <a:pt x="2001" y="600"/>
                </a:lnTo>
                <a:lnTo>
                  <a:pt x="2010" y="568"/>
                </a:lnTo>
                <a:lnTo>
                  <a:pt x="2026" y="539"/>
                </a:lnTo>
                <a:lnTo>
                  <a:pt x="2047" y="512"/>
                </a:lnTo>
                <a:lnTo>
                  <a:pt x="2072" y="491"/>
                </a:lnTo>
                <a:lnTo>
                  <a:pt x="2103" y="475"/>
                </a:lnTo>
                <a:lnTo>
                  <a:pt x="2135" y="466"/>
                </a:lnTo>
                <a:lnTo>
                  <a:pt x="2170" y="462"/>
                </a:lnTo>
                <a:lnTo>
                  <a:pt x="2205" y="466"/>
                </a:lnTo>
                <a:lnTo>
                  <a:pt x="2237" y="475"/>
                </a:lnTo>
                <a:lnTo>
                  <a:pt x="2267" y="491"/>
                </a:lnTo>
                <a:lnTo>
                  <a:pt x="2293" y="512"/>
                </a:lnTo>
                <a:lnTo>
                  <a:pt x="2314" y="539"/>
                </a:lnTo>
                <a:lnTo>
                  <a:pt x="2330" y="568"/>
                </a:lnTo>
                <a:lnTo>
                  <a:pt x="2339" y="600"/>
                </a:lnTo>
                <a:lnTo>
                  <a:pt x="2343" y="635"/>
                </a:lnTo>
                <a:lnTo>
                  <a:pt x="2343" y="2194"/>
                </a:lnTo>
                <a:lnTo>
                  <a:pt x="2343" y="2204"/>
                </a:lnTo>
                <a:lnTo>
                  <a:pt x="2342" y="2277"/>
                </a:lnTo>
                <a:lnTo>
                  <a:pt x="2336" y="2345"/>
                </a:lnTo>
                <a:lnTo>
                  <a:pt x="2329" y="2409"/>
                </a:lnTo>
                <a:lnTo>
                  <a:pt x="2320" y="2467"/>
                </a:lnTo>
                <a:lnTo>
                  <a:pt x="2307" y="2522"/>
                </a:lnTo>
                <a:lnTo>
                  <a:pt x="2293" y="2573"/>
                </a:lnTo>
                <a:lnTo>
                  <a:pt x="2278" y="2620"/>
                </a:lnTo>
                <a:lnTo>
                  <a:pt x="2260" y="2664"/>
                </a:lnTo>
                <a:lnTo>
                  <a:pt x="2243" y="2706"/>
                </a:lnTo>
                <a:lnTo>
                  <a:pt x="2224" y="2745"/>
                </a:lnTo>
                <a:lnTo>
                  <a:pt x="2205" y="2782"/>
                </a:lnTo>
                <a:lnTo>
                  <a:pt x="2185" y="2818"/>
                </a:lnTo>
                <a:lnTo>
                  <a:pt x="2165" y="2853"/>
                </a:lnTo>
                <a:lnTo>
                  <a:pt x="2146" y="2888"/>
                </a:lnTo>
                <a:lnTo>
                  <a:pt x="2126" y="2923"/>
                </a:lnTo>
                <a:lnTo>
                  <a:pt x="2107" y="2956"/>
                </a:lnTo>
                <a:lnTo>
                  <a:pt x="2089" y="2992"/>
                </a:lnTo>
                <a:lnTo>
                  <a:pt x="2072" y="3027"/>
                </a:lnTo>
                <a:lnTo>
                  <a:pt x="2057" y="3065"/>
                </a:lnTo>
                <a:lnTo>
                  <a:pt x="2044" y="3103"/>
                </a:lnTo>
                <a:lnTo>
                  <a:pt x="2032" y="3145"/>
                </a:lnTo>
                <a:lnTo>
                  <a:pt x="2023" y="3188"/>
                </a:lnTo>
                <a:lnTo>
                  <a:pt x="2016" y="3234"/>
                </a:lnTo>
                <a:lnTo>
                  <a:pt x="2011" y="3284"/>
                </a:lnTo>
                <a:lnTo>
                  <a:pt x="2010" y="3337"/>
                </a:lnTo>
                <a:lnTo>
                  <a:pt x="2010" y="3373"/>
                </a:lnTo>
                <a:lnTo>
                  <a:pt x="2010" y="3403"/>
                </a:lnTo>
                <a:lnTo>
                  <a:pt x="2010" y="3427"/>
                </a:lnTo>
                <a:lnTo>
                  <a:pt x="2010" y="3445"/>
                </a:lnTo>
                <a:lnTo>
                  <a:pt x="2010" y="3459"/>
                </a:lnTo>
                <a:lnTo>
                  <a:pt x="2011" y="3468"/>
                </a:lnTo>
                <a:lnTo>
                  <a:pt x="2011" y="3476"/>
                </a:lnTo>
                <a:lnTo>
                  <a:pt x="2011" y="3481"/>
                </a:lnTo>
                <a:lnTo>
                  <a:pt x="2011" y="3485"/>
                </a:lnTo>
                <a:lnTo>
                  <a:pt x="2011" y="3488"/>
                </a:lnTo>
                <a:lnTo>
                  <a:pt x="2012" y="3492"/>
                </a:lnTo>
                <a:lnTo>
                  <a:pt x="2012" y="3496"/>
                </a:lnTo>
                <a:lnTo>
                  <a:pt x="2012" y="3502"/>
                </a:lnTo>
                <a:lnTo>
                  <a:pt x="2012" y="3511"/>
                </a:lnTo>
                <a:lnTo>
                  <a:pt x="2011" y="3523"/>
                </a:lnTo>
                <a:lnTo>
                  <a:pt x="2011" y="3539"/>
                </a:lnTo>
                <a:lnTo>
                  <a:pt x="2011" y="3561"/>
                </a:lnTo>
                <a:lnTo>
                  <a:pt x="2010" y="3588"/>
                </a:lnTo>
                <a:lnTo>
                  <a:pt x="2009" y="3620"/>
                </a:lnTo>
                <a:lnTo>
                  <a:pt x="2009" y="3661"/>
                </a:lnTo>
                <a:lnTo>
                  <a:pt x="2008" y="3708"/>
                </a:lnTo>
                <a:lnTo>
                  <a:pt x="2006" y="3718"/>
                </a:lnTo>
                <a:lnTo>
                  <a:pt x="2006" y="3728"/>
                </a:lnTo>
                <a:lnTo>
                  <a:pt x="2005" y="3740"/>
                </a:lnTo>
                <a:lnTo>
                  <a:pt x="2003" y="3751"/>
                </a:lnTo>
                <a:lnTo>
                  <a:pt x="1998" y="3763"/>
                </a:lnTo>
                <a:lnTo>
                  <a:pt x="1992" y="3774"/>
                </a:lnTo>
                <a:lnTo>
                  <a:pt x="1984" y="3785"/>
                </a:lnTo>
                <a:lnTo>
                  <a:pt x="1973" y="3793"/>
                </a:lnTo>
                <a:lnTo>
                  <a:pt x="1959" y="3800"/>
                </a:lnTo>
                <a:lnTo>
                  <a:pt x="1940" y="3804"/>
                </a:lnTo>
                <a:lnTo>
                  <a:pt x="1918" y="3806"/>
                </a:lnTo>
                <a:lnTo>
                  <a:pt x="1030" y="3806"/>
                </a:lnTo>
                <a:lnTo>
                  <a:pt x="1007" y="3804"/>
                </a:lnTo>
                <a:lnTo>
                  <a:pt x="987" y="3801"/>
                </a:lnTo>
                <a:lnTo>
                  <a:pt x="971" y="3794"/>
                </a:lnTo>
                <a:lnTo>
                  <a:pt x="959" y="3786"/>
                </a:lnTo>
                <a:lnTo>
                  <a:pt x="950" y="3775"/>
                </a:lnTo>
                <a:lnTo>
                  <a:pt x="944" y="3763"/>
                </a:lnTo>
                <a:lnTo>
                  <a:pt x="941" y="3750"/>
                </a:lnTo>
                <a:lnTo>
                  <a:pt x="938" y="3736"/>
                </a:lnTo>
                <a:lnTo>
                  <a:pt x="937" y="3721"/>
                </a:lnTo>
                <a:lnTo>
                  <a:pt x="937" y="3706"/>
                </a:lnTo>
                <a:lnTo>
                  <a:pt x="938" y="3691"/>
                </a:lnTo>
                <a:lnTo>
                  <a:pt x="938" y="3676"/>
                </a:lnTo>
                <a:lnTo>
                  <a:pt x="939" y="3635"/>
                </a:lnTo>
                <a:lnTo>
                  <a:pt x="941" y="3591"/>
                </a:lnTo>
                <a:lnTo>
                  <a:pt x="941" y="3544"/>
                </a:lnTo>
                <a:lnTo>
                  <a:pt x="941" y="3496"/>
                </a:lnTo>
                <a:lnTo>
                  <a:pt x="942" y="3451"/>
                </a:lnTo>
                <a:lnTo>
                  <a:pt x="942" y="3407"/>
                </a:lnTo>
                <a:lnTo>
                  <a:pt x="942" y="3369"/>
                </a:lnTo>
                <a:lnTo>
                  <a:pt x="942" y="3337"/>
                </a:lnTo>
                <a:lnTo>
                  <a:pt x="938" y="3273"/>
                </a:lnTo>
                <a:lnTo>
                  <a:pt x="927" y="3208"/>
                </a:lnTo>
                <a:lnTo>
                  <a:pt x="909" y="3142"/>
                </a:lnTo>
                <a:lnTo>
                  <a:pt x="885" y="3076"/>
                </a:lnTo>
                <a:lnTo>
                  <a:pt x="854" y="3008"/>
                </a:lnTo>
                <a:lnTo>
                  <a:pt x="818" y="2940"/>
                </a:lnTo>
                <a:lnTo>
                  <a:pt x="776" y="2870"/>
                </a:lnTo>
                <a:lnTo>
                  <a:pt x="728" y="2801"/>
                </a:lnTo>
                <a:lnTo>
                  <a:pt x="677" y="2729"/>
                </a:lnTo>
                <a:lnTo>
                  <a:pt x="622" y="2655"/>
                </a:lnTo>
                <a:lnTo>
                  <a:pt x="620" y="2654"/>
                </a:lnTo>
                <a:lnTo>
                  <a:pt x="620" y="2654"/>
                </a:lnTo>
                <a:lnTo>
                  <a:pt x="620" y="2654"/>
                </a:lnTo>
                <a:lnTo>
                  <a:pt x="587" y="2611"/>
                </a:lnTo>
                <a:lnTo>
                  <a:pt x="556" y="2566"/>
                </a:lnTo>
                <a:lnTo>
                  <a:pt x="536" y="2536"/>
                </a:lnTo>
                <a:lnTo>
                  <a:pt x="514" y="2502"/>
                </a:lnTo>
                <a:lnTo>
                  <a:pt x="491" y="2466"/>
                </a:lnTo>
                <a:lnTo>
                  <a:pt x="466" y="2428"/>
                </a:lnTo>
                <a:lnTo>
                  <a:pt x="441" y="2387"/>
                </a:lnTo>
                <a:lnTo>
                  <a:pt x="414" y="2347"/>
                </a:lnTo>
                <a:lnTo>
                  <a:pt x="387" y="2304"/>
                </a:lnTo>
                <a:lnTo>
                  <a:pt x="360" y="2261"/>
                </a:lnTo>
                <a:lnTo>
                  <a:pt x="332" y="2217"/>
                </a:lnTo>
                <a:lnTo>
                  <a:pt x="305" y="2174"/>
                </a:lnTo>
                <a:lnTo>
                  <a:pt x="277" y="2131"/>
                </a:lnTo>
                <a:lnTo>
                  <a:pt x="251" y="2088"/>
                </a:lnTo>
                <a:lnTo>
                  <a:pt x="224" y="2047"/>
                </a:lnTo>
                <a:lnTo>
                  <a:pt x="198" y="2006"/>
                </a:lnTo>
                <a:lnTo>
                  <a:pt x="174" y="1968"/>
                </a:lnTo>
                <a:lnTo>
                  <a:pt x="152" y="1932"/>
                </a:lnTo>
                <a:lnTo>
                  <a:pt x="130" y="1897"/>
                </a:lnTo>
                <a:lnTo>
                  <a:pt x="110" y="1866"/>
                </a:lnTo>
                <a:lnTo>
                  <a:pt x="93" y="1838"/>
                </a:lnTo>
                <a:lnTo>
                  <a:pt x="77" y="1812"/>
                </a:lnTo>
                <a:lnTo>
                  <a:pt x="64" y="1792"/>
                </a:lnTo>
                <a:lnTo>
                  <a:pt x="53" y="1774"/>
                </a:lnTo>
                <a:lnTo>
                  <a:pt x="45" y="1761"/>
                </a:lnTo>
                <a:lnTo>
                  <a:pt x="41" y="1755"/>
                </a:lnTo>
                <a:lnTo>
                  <a:pt x="38" y="1751"/>
                </a:lnTo>
                <a:lnTo>
                  <a:pt x="21" y="1719"/>
                </a:lnTo>
                <a:lnTo>
                  <a:pt x="8" y="1685"/>
                </a:lnTo>
                <a:lnTo>
                  <a:pt x="1" y="1650"/>
                </a:lnTo>
                <a:lnTo>
                  <a:pt x="0" y="1615"/>
                </a:lnTo>
                <a:lnTo>
                  <a:pt x="3" y="1582"/>
                </a:lnTo>
                <a:lnTo>
                  <a:pt x="12" y="1549"/>
                </a:lnTo>
                <a:lnTo>
                  <a:pt x="26" y="1519"/>
                </a:lnTo>
                <a:lnTo>
                  <a:pt x="43" y="1491"/>
                </a:lnTo>
                <a:lnTo>
                  <a:pt x="66" y="1467"/>
                </a:lnTo>
                <a:lnTo>
                  <a:pt x="94" y="1446"/>
                </a:lnTo>
                <a:lnTo>
                  <a:pt x="124" y="1430"/>
                </a:lnTo>
                <a:lnTo>
                  <a:pt x="157" y="1421"/>
                </a:lnTo>
                <a:lnTo>
                  <a:pt x="190" y="1416"/>
                </a:lnTo>
                <a:lnTo>
                  <a:pt x="224" y="1417"/>
                </a:lnTo>
                <a:lnTo>
                  <a:pt x="256" y="1424"/>
                </a:lnTo>
                <a:lnTo>
                  <a:pt x="289" y="1435"/>
                </a:lnTo>
                <a:lnTo>
                  <a:pt x="320" y="1451"/>
                </a:lnTo>
                <a:lnTo>
                  <a:pt x="349" y="1472"/>
                </a:lnTo>
                <a:lnTo>
                  <a:pt x="375" y="1497"/>
                </a:lnTo>
                <a:lnTo>
                  <a:pt x="398" y="1527"/>
                </a:lnTo>
                <a:lnTo>
                  <a:pt x="472" y="1628"/>
                </a:lnTo>
                <a:lnTo>
                  <a:pt x="502" y="1668"/>
                </a:lnTo>
                <a:lnTo>
                  <a:pt x="530" y="1706"/>
                </a:lnTo>
                <a:lnTo>
                  <a:pt x="557" y="1741"/>
                </a:lnTo>
                <a:lnTo>
                  <a:pt x="580" y="1772"/>
                </a:lnTo>
                <a:lnTo>
                  <a:pt x="601" y="1800"/>
                </a:lnTo>
                <a:lnTo>
                  <a:pt x="619" y="1824"/>
                </a:lnTo>
                <a:lnTo>
                  <a:pt x="633" y="1843"/>
                </a:lnTo>
                <a:lnTo>
                  <a:pt x="652" y="1870"/>
                </a:lnTo>
                <a:lnTo>
                  <a:pt x="666" y="1898"/>
                </a:lnTo>
                <a:lnTo>
                  <a:pt x="676" y="1924"/>
                </a:lnTo>
                <a:lnTo>
                  <a:pt x="684" y="1950"/>
                </a:lnTo>
                <a:lnTo>
                  <a:pt x="690" y="1976"/>
                </a:lnTo>
                <a:lnTo>
                  <a:pt x="695" y="2001"/>
                </a:lnTo>
                <a:lnTo>
                  <a:pt x="698" y="2028"/>
                </a:lnTo>
                <a:lnTo>
                  <a:pt x="703" y="2053"/>
                </a:lnTo>
                <a:lnTo>
                  <a:pt x="706" y="2081"/>
                </a:lnTo>
                <a:lnTo>
                  <a:pt x="712" y="2109"/>
                </a:lnTo>
                <a:lnTo>
                  <a:pt x="720" y="2138"/>
                </a:lnTo>
                <a:lnTo>
                  <a:pt x="731" y="2169"/>
                </a:lnTo>
                <a:lnTo>
                  <a:pt x="745" y="2202"/>
                </a:lnTo>
                <a:lnTo>
                  <a:pt x="762" y="2237"/>
                </a:lnTo>
                <a:lnTo>
                  <a:pt x="785" y="2272"/>
                </a:lnTo>
                <a:lnTo>
                  <a:pt x="813" y="2312"/>
                </a:lnTo>
                <a:lnTo>
                  <a:pt x="815" y="2315"/>
                </a:lnTo>
                <a:lnTo>
                  <a:pt x="823" y="2326"/>
                </a:lnTo>
                <a:lnTo>
                  <a:pt x="834" y="2340"/>
                </a:lnTo>
                <a:lnTo>
                  <a:pt x="848" y="2357"/>
                </a:lnTo>
                <a:lnTo>
                  <a:pt x="864" y="2378"/>
                </a:lnTo>
                <a:lnTo>
                  <a:pt x="881" y="2401"/>
                </a:lnTo>
                <a:lnTo>
                  <a:pt x="901" y="2428"/>
                </a:lnTo>
                <a:lnTo>
                  <a:pt x="923" y="2454"/>
                </a:lnTo>
                <a:lnTo>
                  <a:pt x="945" y="2485"/>
                </a:lnTo>
                <a:lnTo>
                  <a:pt x="970" y="2515"/>
                </a:lnTo>
                <a:lnTo>
                  <a:pt x="994" y="2546"/>
                </a:lnTo>
                <a:lnTo>
                  <a:pt x="1018" y="2578"/>
                </a:lnTo>
                <a:lnTo>
                  <a:pt x="1043" y="2610"/>
                </a:lnTo>
                <a:lnTo>
                  <a:pt x="1067" y="2641"/>
                </a:lnTo>
                <a:lnTo>
                  <a:pt x="1091" y="2672"/>
                </a:lnTo>
                <a:lnTo>
                  <a:pt x="1113" y="2701"/>
                </a:lnTo>
                <a:lnTo>
                  <a:pt x="1135" y="2730"/>
                </a:lnTo>
                <a:lnTo>
                  <a:pt x="1156" y="2756"/>
                </a:lnTo>
                <a:lnTo>
                  <a:pt x="1175" y="2780"/>
                </a:lnTo>
                <a:lnTo>
                  <a:pt x="1191" y="2801"/>
                </a:lnTo>
                <a:lnTo>
                  <a:pt x="1205" y="2819"/>
                </a:lnTo>
                <a:lnTo>
                  <a:pt x="1217" y="2835"/>
                </a:lnTo>
                <a:lnTo>
                  <a:pt x="1226" y="2846"/>
                </a:lnTo>
                <a:lnTo>
                  <a:pt x="1231" y="2853"/>
                </a:lnTo>
                <a:lnTo>
                  <a:pt x="1233" y="2855"/>
                </a:lnTo>
                <a:lnTo>
                  <a:pt x="1247" y="2869"/>
                </a:lnTo>
                <a:lnTo>
                  <a:pt x="1264" y="2880"/>
                </a:lnTo>
                <a:lnTo>
                  <a:pt x="1283" y="2884"/>
                </a:lnTo>
                <a:lnTo>
                  <a:pt x="1302" y="2884"/>
                </a:lnTo>
                <a:lnTo>
                  <a:pt x="1321" y="2879"/>
                </a:lnTo>
                <a:lnTo>
                  <a:pt x="1340" y="2869"/>
                </a:lnTo>
                <a:lnTo>
                  <a:pt x="1353" y="2854"/>
                </a:lnTo>
                <a:lnTo>
                  <a:pt x="1363" y="2837"/>
                </a:lnTo>
                <a:lnTo>
                  <a:pt x="1369" y="2818"/>
                </a:lnTo>
                <a:lnTo>
                  <a:pt x="1369" y="2800"/>
                </a:lnTo>
                <a:lnTo>
                  <a:pt x="1363" y="2780"/>
                </a:lnTo>
                <a:lnTo>
                  <a:pt x="1352" y="2763"/>
                </a:lnTo>
                <a:lnTo>
                  <a:pt x="1152" y="2503"/>
                </a:lnTo>
                <a:lnTo>
                  <a:pt x="1147" y="2494"/>
                </a:lnTo>
                <a:lnTo>
                  <a:pt x="1147" y="2485"/>
                </a:lnTo>
                <a:lnTo>
                  <a:pt x="1149" y="2475"/>
                </a:lnTo>
                <a:lnTo>
                  <a:pt x="1156" y="2467"/>
                </a:lnTo>
                <a:lnTo>
                  <a:pt x="1166" y="2463"/>
                </a:lnTo>
                <a:lnTo>
                  <a:pt x="1175" y="2463"/>
                </a:lnTo>
                <a:lnTo>
                  <a:pt x="1184" y="2466"/>
                </a:lnTo>
                <a:lnTo>
                  <a:pt x="1192" y="2472"/>
                </a:lnTo>
                <a:lnTo>
                  <a:pt x="1486" y="2852"/>
                </a:lnTo>
                <a:lnTo>
                  <a:pt x="1500" y="2866"/>
                </a:lnTo>
                <a:lnTo>
                  <a:pt x="1517" y="2875"/>
                </a:lnTo>
                <a:lnTo>
                  <a:pt x="1536" y="2881"/>
                </a:lnTo>
                <a:lnTo>
                  <a:pt x="1555" y="2881"/>
                </a:lnTo>
                <a:lnTo>
                  <a:pt x="1574" y="2875"/>
                </a:lnTo>
                <a:lnTo>
                  <a:pt x="1592" y="2866"/>
                </a:lnTo>
                <a:lnTo>
                  <a:pt x="1606" y="2851"/>
                </a:lnTo>
                <a:lnTo>
                  <a:pt x="1616" y="2833"/>
                </a:lnTo>
                <a:lnTo>
                  <a:pt x="1620" y="2815"/>
                </a:lnTo>
                <a:lnTo>
                  <a:pt x="1620" y="2795"/>
                </a:lnTo>
                <a:lnTo>
                  <a:pt x="1616" y="2777"/>
                </a:lnTo>
                <a:lnTo>
                  <a:pt x="1605" y="2759"/>
                </a:lnTo>
                <a:lnTo>
                  <a:pt x="1343" y="2420"/>
                </a:lnTo>
                <a:lnTo>
                  <a:pt x="1338" y="2410"/>
                </a:lnTo>
                <a:lnTo>
                  <a:pt x="1337" y="2401"/>
                </a:lnTo>
                <a:lnTo>
                  <a:pt x="1341" y="2392"/>
                </a:lnTo>
                <a:lnTo>
                  <a:pt x="1348" y="2384"/>
                </a:lnTo>
                <a:lnTo>
                  <a:pt x="1356" y="2379"/>
                </a:lnTo>
                <a:lnTo>
                  <a:pt x="1366" y="2379"/>
                </a:lnTo>
                <a:lnTo>
                  <a:pt x="1375" y="2381"/>
                </a:lnTo>
                <a:lnTo>
                  <a:pt x="1382" y="2388"/>
                </a:lnTo>
                <a:lnTo>
                  <a:pt x="1676" y="2768"/>
                </a:lnTo>
                <a:lnTo>
                  <a:pt x="1691" y="2782"/>
                </a:lnTo>
                <a:lnTo>
                  <a:pt x="1708" y="2792"/>
                </a:lnTo>
                <a:lnTo>
                  <a:pt x="1727" y="2797"/>
                </a:lnTo>
                <a:lnTo>
                  <a:pt x="1747" y="2797"/>
                </a:lnTo>
                <a:lnTo>
                  <a:pt x="1765" y="2792"/>
                </a:lnTo>
                <a:lnTo>
                  <a:pt x="1783" y="2781"/>
                </a:lnTo>
                <a:lnTo>
                  <a:pt x="1798" y="2767"/>
                </a:lnTo>
                <a:lnTo>
                  <a:pt x="1807" y="2750"/>
                </a:lnTo>
                <a:lnTo>
                  <a:pt x="1812" y="2731"/>
                </a:lnTo>
                <a:lnTo>
                  <a:pt x="1812" y="2712"/>
                </a:lnTo>
                <a:lnTo>
                  <a:pt x="1807" y="2693"/>
                </a:lnTo>
                <a:lnTo>
                  <a:pt x="1796" y="2676"/>
                </a:lnTo>
                <a:lnTo>
                  <a:pt x="1503" y="2296"/>
                </a:lnTo>
                <a:lnTo>
                  <a:pt x="1498" y="2286"/>
                </a:lnTo>
                <a:lnTo>
                  <a:pt x="1497" y="2277"/>
                </a:lnTo>
                <a:lnTo>
                  <a:pt x="1501" y="2268"/>
                </a:lnTo>
                <a:lnTo>
                  <a:pt x="1508" y="2261"/>
                </a:lnTo>
                <a:lnTo>
                  <a:pt x="1515" y="2256"/>
                </a:lnTo>
                <a:lnTo>
                  <a:pt x="1523" y="2259"/>
                </a:lnTo>
                <a:lnTo>
                  <a:pt x="1529" y="2263"/>
                </a:lnTo>
                <a:lnTo>
                  <a:pt x="1536" y="2270"/>
                </a:lnTo>
                <a:lnTo>
                  <a:pt x="1767" y="2570"/>
                </a:lnTo>
                <a:lnTo>
                  <a:pt x="1781" y="2584"/>
                </a:lnTo>
                <a:lnTo>
                  <a:pt x="1799" y="2593"/>
                </a:lnTo>
                <a:lnTo>
                  <a:pt x="1817" y="2599"/>
                </a:lnTo>
                <a:lnTo>
                  <a:pt x="1837" y="2599"/>
                </a:lnTo>
                <a:lnTo>
                  <a:pt x="1856" y="2593"/>
                </a:lnTo>
                <a:lnTo>
                  <a:pt x="1874" y="2584"/>
                </a:lnTo>
                <a:lnTo>
                  <a:pt x="1888" y="2569"/>
                </a:lnTo>
                <a:lnTo>
                  <a:pt x="1897" y="2552"/>
                </a:lnTo>
                <a:lnTo>
                  <a:pt x="1902" y="2533"/>
                </a:lnTo>
                <a:lnTo>
                  <a:pt x="1902" y="2514"/>
                </a:lnTo>
                <a:lnTo>
                  <a:pt x="1897" y="2495"/>
                </a:lnTo>
                <a:lnTo>
                  <a:pt x="1887" y="2478"/>
                </a:lnTo>
                <a:lnTo>
                  <a:pt x="1886" y="2475"/>
                </a:lnTo>
                <a:lnTo>
                  <a:pt x="1880" y="2468"/>
                </a:lnTo>
                <a:lnTo>
                  <a:pt x="1872" y="2458"/>
                </a:lnTo>
                <a:lnTo>
                  <a:pt x="1860" y="2443"/>
                </a:lnTo>
                <a:lnTo>
                  <a:pt x="1848" y="2425"/>
                </a:lnTo>
                <a:lnTo>
                  <a:pt x="1831" y="2405"/>
                </a:lnTo>
                <a:lnTo>
                  <a:pt x="1814" y="2381"/>
                </a:lnTo>
                <a:lnTo>
                  <a:pt x="1794" y="2357"/>
                </a:lnTo>
                <a:lnTo>
                  <a:pt x="1773" y="2330"/>
                </a:lnTo>
                <a:lnTo>
                  <a:pt x="1752" y="2303"/>
                </a:lnTo>
                <a:lnTo>
                  <a:pt x="1730" y="2274"/>
                </a:lnTo>
                <a:lnTo>
                  <a:pt x="1707" y="2245"/>
                </a:lnTo>
                <a:lnTo>
                  <a:pt x="1685" y="2216"/>
                </a:lnTo>
                <a:lnTo>
                  <a:pt x="1663" y="2188"/>
                </a:lnTo>
                <a:lnTo>
                  <a:pt x="1642" y="2160"/>
                </a:lnTo>
                <a:lnTo>
                  <a:pt x="1621" y="2133"/>
                </a:lnTo>
                <a:lnTo>
                  <a:pt x="1602" y="2108"/>
                </a:lnTo>
                <a:lnTo>
                  <a:pt x="1584" y="2086"/>
                </a:lnTo>
                <a:lnTo>
                  <a:pt x="1568" y="2065"/>
                </a:lnTo>
                <a:lnTo>
                  <a:pt x="1555" y="2048"/>
                </a:lnTo>
                <a:lnTo>
                  <a:pt x="1544" y="2034"/>
                </a:lnTo>
                <a:lnTo>
                  <a:pt x="1536" y="2022"/>
                </a:lnTo>
                <a:lnTo>
                  <a:pt x="1531" y="2016"/>
                </a:lnTo>
                <a:lnTo>
                  <a:pt x="1523" y="2005"/>
                </a:lnTo>
                <a:lnTo>
                  <a:pt x="1520" y="1997"/>
                </a:lnTo>
                <a:lnTo>
                  <a:pt x="1520" y="1992"/>
                </a:lnTo>
                <a:lnTo>
                  <a:pt x="1524" y="1989"/>
                </a:lnTo>
                <a:lnTo>
                  <a:pt x="1529" y="1989"/>
                </a:lnTo>
                <a:lnTo>
                  <a:pt x="1534" y="1989"/>
                </a:lnTo>
                <a:lnTo>
                  <a:pt x="1540" y="1990"/>
                </a:lnTo>
                <a:lnTo>
                  <a:pt x="1545" y="1991"/>
                </a:lnTo>
                <a:lnTo>
                  <a:pt x="1552" y="1992"/>
                </a:lnTo>
                <a:lnTo>
                  <a:pt x="1562" y="1996"/>
                </a:lnTo>
                <a:lnTo>
                  <a:pt x="1576" y="2000"/>
                </a:lnTo>
                <a:lnTo>
                  <a:pt x="1594" y="2005"/>
                </a:lnTo>
                <a:lnTo>
                  <a:pt x="1611" y="2009"/>
                </a:lnTo>
                <a:lnTo>
                  <a:pt x="1627" y="2014"/>
                </a:lnTo>
                <a:lnTo>
                  <a:pt x="1643" y="2019"/>
                </a:lnTo>
                <a:lnTo>
                  <a:pt x="1656" y="2022"/>
                </a:lnTo>
                <a:lnTo>
                  <a:pt x="1664" y="2026"/>
                </a:lnTo>
                <a:lnTo>
                  <a:pt x="1668" y="2026"/>
                </a:lnTo>
                <a:lnTo>
                  <a:pt x="1690" y="2031"/>
                </a:lnTo>
                <a:lnTo>
                  <a:pt x="1713" y="2031"/>
                </a:lnTo>
                <a:lnTo>
                  <a:pt x="1734" y="2028"/>
                </a:lnTo>
                <a:lnTo>
                  <a:pt x="1754" y="2020"/>
                </a:lnTo>
                <a:lnTo>
                  <a:pt x="1771" y="2007"/>
                </a:lnTo>
                <a:lnTo>
                  <a:pt x="1785" y="1992"/>
                </a:lnTo>
                <a:lnTo>
                  <a:pt x="1794" y="1974"/>
                </a:lnTo>
                <a:lnTo>
                  <a:pt x="1799" y="1953"/>
                </a:lnTo>
                <a:lnTo>
                  <a:pt x="1799" y="1932"/>
                </a:lnTo>
                <a:lnTo>
                  <a:pt x="1794" y="1911"/>
                </a:lnTo>
                <a:lnTo>
                  <a:pt x="1784" y="1892"/>
                </a:lnTo>
                <a:lnTo>
                  <a:pt x="1770" y="1876"/>
                </a:lnTo>
                <a:lnTo>
                  <a:pt x="1752" y="1862"/>
                </a:lnTo>
                <a:lnTo>
                  <a:pt x="1732" y="1853"/>
                </a:lnTo>
                <a:lnTo>
                  <a:pt x="1729" y="1852"/>
                </a:lnTo>
                <a:lnTo>
                  <a:pt x="1720" y="1848"/>
                </a:lnTo>
                <a:lnTo>
                  <a:pt x="1706" y="1843"/>
                </a:lnTo>
                <a:lnTo>
                  <a:pt x="1686" y="1836"/>
                </a:lnTo>
                <a:lnTo>
                  <a:pt x="1664" y="1828"/>
                </a:lnTo>
                <a:lnTo>
                  <a:pt x="1638" y="1818"/>
                </a:lnTo>
                <a:lnTo>
                  <a:pt x="1610" y="1808"/>
                </a:lnTo>
                <a:lnTo>
                  <a:pt x="1578" y="1796"/>
                </a:lnTo>
                <a:lnTo>
                  <a:pt x="1546" y="1785"/>
                </a:lnTo>
                <a:lnTo>
                  <a:pt x="1513" y="1773"/>
                </a:lnTo>
                <a:lnTo>
                  <a:pt x="1480" y="1760"/>
                </a:lnTo>
                <a:lnTo>
                  <a:pt x="1447" y="1749"/>
                </a:lnTo>
                <a:lnTo>
                  <a:pt x="1416" y="1737"/>
                </a:lnTo>
                <a:lnTo>
                  <a:pt x="1386" y="1727"/>
                </a:lnTo>
                <a:lnTo>
                  <a:pt x="1359" y="1717"/>
                </a:lnTo>
                <a:lnTo>
                  <a:pt x="1335" y="1709"/>
                </a:lnTo>
                <a:lnTo>
                  <a:pt x="1288" y="1695"/>
                </a:lnTo>
                <a:lnTo>
                  <a:pt x="1288" y="1695"/>
                </a:lnTo>
                <a:lnTo>
                  <a:pt x="1288" y="1695"/>
                </a:lnTo>
                <a:lnTo>
                  <a:pt x="1287" y="1695"/>
                </a:lnTo>
                <a:lnTo>
                  <a:pt x="1244" y="1686"/>
                </a:lnTo>
                <a:lnTo>
                  <a:pt x="1206" y="1678"/>
                </a:lnTo>
                <a:lnTo>
                  <a:pt x="1173" y="1672"/>
                </a:lnTo>
                <a:lnTo>
                  <a:pt x="1144" y="1669"/>
                </a:lnTo>
                <a:lnTo>
                  <a:pt x="1117" y="1665"/>
                </a:lnTo>
                <a:lnTo>
                  <a:pt x="1095" y="1663"/>
                </a:lnTo>
                <a:lnTo>
                  <a:pt x="1074" y="1659"/>
                </a:lnTo>
                <a:lnTo>
                  <a:pt x="1057" y="1656"/>
                </a:lnTo>
                <a:lnTo>
                  <a:pt x="1040" y="1653"/>
                </a:lnTo>
                <a:lnTo>
                  <a:pt x="1025" y="1648"/>
                </a:lnTo>
                <a:lnTo>
                  <a:pt x="1011" y="1641"/>
                </a:lnTo>
                <a:lnTo>
                  <a:pt x="997" y="1632"/>
                </a:lnTo>
                <a:lnTo>
                  <a:pt x="983" y="1620"/>
                </a:lnTo>
                <a:lnTo>
                  <a:pt x="968" y="1606"/>
                </a:lnTo>
                <a:lnTo>
                  <a:pt x="952" y="1588"/>
                </a:lnTo>
                <a:lnTo>
                  <a:pt x="935" y="1566"/>
                </a:lnTo>
                <a:lnTo>
                  <a:pt x="929" y="1559"/>
                </a:lnTo>
                <a:lnTo>
                  <a:pt x="920" y="1546"/>
                </a:lnTo>
                <a:lnTo>
                  <a:pt x="907" y="1530"/>
                </a:lnTo>
                <a:lnTo>
                  <a:pt x="892" y="1510"/>
                </a:lnTo>
                <a:lnTo>
                  <a:pt x="873" y="1486"/>
                </a:lnTo>
                <a:lnTo>
                  <a:pt x="854" y="1459"/>
                </a:lnTo>
                <a:lnTo>
                  <a:pt x="830" y="1429"/>
                </a:lnTo>
                <a:lnTo>
                  <a:pt x="806" y="1396"/>
                </a:lnTo>
                <a:lnTo>
                  <a:pt x="779" y="1362"/>
                </a:lnTo>
                <a:lnTo>
                  <a:pt x="752" y="1326"/>
                </a:lnTo>
                <a:lnTo>
                  <a:pt x="724" y="1289"/>
                </a:lnTo>
                <a:lnTo>
                  <a:pt x="695" y="1249"/>
                </a:lnTo>
                <a:lnTo>
                  <a:pt x="665" y="1210"/>
                </a:lnTo>
                <a:lnTo>
                  <a:pt x="659" y="1204"/>
                </a:lnTo>
                <a:lnTo>
                  <a:pt x="653" y="1195"/>
                </a:lnTo>
                <a:lnTo>
                  <a:pt x="647" y="1183"/>
                </a:lnTo>
                <a:lnTo>
                  <a:pt x="641" y="1169"/>
                </a:lnTo>
                <a:lnTo>
                  <a:pt x="637" y="1152"/>
                </a:lnTo>
                <a:lnTo>
                  <a:pt x="634" y="1131"/>
                </a:lnTo>
                <a:lnTo>
                  <a:pt x="633" y="1106"/>
                </a:lnTo>
                <a:lnTo>
                  <a:pt x="633" y="1092"/>
                </a:lnTo>
                <a:lnTo>
                  <a:pt x="633" y="1072"/>
                </a:lnTo>
                <a:lnTo>
                  <a:pt x="632" y="1045"/>
                </a:lnTo>
                <a:lnTo>
                  <a:pt x="632" y="1014"/>
                </a:lnTo>
                <a:lnTo>
                  <a:pt x="632" y="978"/>
                </a:lnTo>
                <a:lnTo>
                  <a:pt x="632" y="938"/>
                </a:lnTo>
                <a:lnTo>
                  <a:pt x="632" y="895"/>
                </a:lnTo>
                <a:lnTo>
                  <a:pt x="632" y="850"/>
                </a:lnTo>
                <a:lnTo>
                  <a:pt x="632" y="802"/>
                </a:lnTo>
                <a:lnTo>
                  <a:pt x="632" y="754"/>
                </a:lnTo>
                <a:lnTo>
                  <a:pt x="632" y="707"/>
                </a:lnTo>
                <a:lnTo>
                  <a:pt x="632" y="659"/>
                </a:lnTo>
                <a:lnTo>
                  <a:pt x="632" y="614"/>
                </a:lnTo>
                <a:lnTo>
                  <a:pt x="632" y="571"/>
                </a:lnTo>
                <a:lnTo>
                  <a:pt x="631" y="532"/>
                </a:lnTo>
                <a:lnTo>
                  <a:pt x="631" y="496"/>
                </a:lnTo>
                <a:lnTo>
                  <a:pt x="631" y="465"/>
                </a:lnTo>
                <a:lnTo>
                  <a:pt x="631" y="439"/>
                </a:lnTo>
                <a:lnTo>
                  <a:pt x="631" y="421"/>
                </a:lnTo>
                <a:lnTo>
                  <a:pt x="631" y="409"/>
                </a:lnTo>
                <a:lnTo>
                  <a:pt x="631" y="405"/>
                </a:lnTo>
                <a:lnTo>
                  <a:pt x="634" y="370"/>
                </a:lnTo>
                <a:lnTo>
                  <a:pt x="645" y="337"/>
                </a:lnTo>
                <a:lnTo>
                  <a:pt x="661" y="307"/>
                </a:lnTo>
                <a:lnTo>
                  <a:pt x="682" y="282"/>
                </a:lnTo>
                <a:lnTo>
                  <a:pt x="707" y="261"/>
                </a:lnTo>
                <a:lnTo>
                  <a:pt x="736" y="245"/>
                </a:lnTo>
                <a:lnTo>
                  <a:pt x="769" y="235"/>
                </a:lnTo>
                <a:lnTo>
                  <a:pt x="805" y="231"/>
                </a:lnTo>
                <a:lnTo>
                  <a:pt x="840" y="235"/>
                </a:lnTo>
                <a:lnTo>
                  <a:pt x="872" y="245"/>
                </a:lnTo>
                <a:lnTo>
                  <a:pt x="901" y="261"/>
                </a:lnTo>
                <a:lnTo>
                  <a:pt x="927" y="282"/>
                </a:lnTo>
                <a:lnTo>
                  <a:pt x="948" y="307"/>
                </a:lnTo>
                <a:lnTo>
                  <a:pt x="964" y="337"/>
                </a:lnTo>
                <a:lnTo>
                  <a:pt x="974" y="370"/>
                </a:lnTo>
                <a:lnTo>
                  <a:pt x="978" y="405"/>
                </a:lnTo>
                <a:lnTo>
                  <a:pt x="978" y="1270"/>
                </a:lnTo>
                <a:lnTo>
                  <a:pt x="978" y="1285"/>
                </a:lnTo>
                <a:lnTo>
                  <a:pt x="980" y="1299"/>
                </a:lnTo>
                <a:lnTo>
                  <a:pt x="985" y="1311"/>
                </a:lnTo>
                <a:lnTo>
                  <a:pt x="990" y="1320"/>
                </a:lnTo>
                <a:lnTo>
                  <a:pt x="1001" y="1326"/>
                </a:lnTo>
                <a:lnTo>
                  <a:pt x="1015" y="1328"/>
                </a:lnTo>
                <a:lnTo>
                  <a:pt x="1033" y="1325"/>
                </a:lnTo>
                <a:lnTo>
                  <a:pt x="1048" y="1316"/>
                </a:lnTo>
                <a:lnTo>
                  <a:pt x="1061" y="1304"/>
                </a:lnTo>
                <a:lnTo>
                  <a:pt x="1069" y="1289"/>
                </a:lnTo>
                <a:lnTo>
                  <a:pt x="1073" y="1270"/>
                </a:lnTo>
                <a:lnTo>
                  <a:pt x="1073" y="174"/>
                </a:lnTo>
                <a:lnTo>
                  <a:pt x="1076" y="139"/>
                </a:lnTo>
                <a:lnTo>
                  <a:pt x="1087" y="107"/>
                </a:lnTo>
                <a:lnTo>
                  <a:pt x="1102" y="77"/>
                </a:lnTo>
                <a:lnTo>
                  <a:pt x="1124" y="51"/>
                </a:lnTo>
                <a:lnTo>
                  <a:pt x="1149" y="30"/>
                </a:lnTo>
                <a:lnTo>
                  <a:pt x="1178" y="14"/>
                </a:lnTo>
                <a:lnTo>
                  <a:pt x="1211" y="4"/>
                </a:lnTo>
                <a:lnTo>
                  <a:pt x="1246" y="0"/>
                </a:lnTo>
                <a:close/>
              </a:path>
            </a:pathLst>
          </a:custGeom>
          <a:solidFill>
            <a:srgbClr val="F34BE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5" name="Group 34">
            <a:extLst>
              <a:ext uri="{FF2B5EF4-FFF2-40B4-BE49-F238E27FC236}">
                <a16:creationId xmlns:a16="http://schemas.microsoft.com/office/drawing/2014/main" id="{6F1082A2-54B8-45E0-A07C-CE4816C0957D}"/>
              </a:ext>
            </a:extLst>
          </p:cNvPr>
          <p:cNvGrpSpPr/>
          <p:nvPr/>
        </p:nvGrpSpPr>
        <p:grpSpPr>
          <a:xfrm>
            <a:off x="1952795" y="2306936"/>
            <a:ext cx="726885" cy="817264"/>
            <a:chOff x="3505200" y="1400175"/>
            <a:chExt cx="1800225" cy="2024063"/>
          </a:xfrm>
          <a:solidFill>
            <a:srgbClr val="99FF33"/>
          </a:solidFill>
        </p:grpSpPr>
        <p:sp>
          <p:nvSpPr>
            <p:cNvPr id="36" name="Freeform 72">
              <a:extLst>
                <a:ext uri="{FF2B5EF4-FFF2-40B4-BE49-F238E27FC236}">
                  <a16:creationId xmlns:a16="http://schemas.microsoft.com/office/drawing/2014/main" id="{D3C39A0C-0F99-4F39-A7FF-E8234DEFA79A}"/>
                </a:ext>
              </a:extLst>
            </p:cNvPr>
            <p:cNvSpPr>
              <a:spLocks/>
            </p:cNvSpPr>
            <p:nvPr/>
          </p:nvSpPr>
          <p:spPr bwMode="auto">
            <a:xfrm>
              <a:off x="3811588" y="1855788"/>
              <a:ext cx="658813" cy="222250"/>
            </a:xfrm>
            <a:custGeom>
              <a:avLst/>
              <a:gdLst>
                <a:gd name="T0" fmla="*/ 208 w 1247"/>
                <a:gd name="T1" fmla="*/ 0 h 419"/>
                <a:gd name="T2" fmla="*/ 1039 w 1247"/>
                <a:gd name="T3" fmla="*/ 0 h 419"/>
                <a:gd name="T4" fmla="*/ 1076 w 1247"/>
                <a:gd name="T5" fmla="*/ 3 h 419"/>
                <a:gd name="T6" fmla="*/ 1112 w 1247"/>
                <a:gd name="T7" fmla="*/ 14 h 419"/>
                <a:gd name="T8" fmla="*/ 1143 w 1247"/>
                <a:gd name="T9" fmla="*/ 29 h 419"/>
                <a:gd name="T10" fmla="*/ 1172 w 1247"/>
                <a:gd name="T11" fmla="*/ 50 h 419"/>
                <a:gd name="T12" fmla="*/ 1198 w 1247"/>
                <a:gd name="T13" fmla="*/ 75 h 419"/>
                <a:gd name="T14" fmla="*/ 1219 w 1247"/>
                <a:gd name="T15" fmla="*/ 104 h 419"/>
                <a:gd name="T16" fmla="*/ 1234 w 1247"/>
                <a:gd name="T17" fmla="*/ 137 h 419"/>
                <a:gd name="T18" fmla="*/ 1243 w 1247"/>
                <a:gd name="T19" fmla="*/ 172 h 419"/>
                <a:gd name="T20" fmla="*/ 1247 w 1247"/>
                <a:gd name="T21" fmla="*/ 209 h 419"/>
                <a:gd name="T22" fmla="*/ 1243 w 1247"/>
                <a:gd name="T23" fmla="*/ 247 h 419"/>
                <a:gd name="T24" fmla="*/ 1234 w 1247"/>
                <a:gd name="T25" fmla="*/ 282 h 419"/>
                <a:gd name="T26" fmla="*/ 1219 w 1247"/>
                <a:gd name="T27" fmla="*/ 315 h 419"/>
                <a:gd name="T28" fmla="*/ 1198 w 1247"/>
                <a:gd name="T29" fmla="*/ 344 h 419"/>
                <a:gd name="T30" fmla="*/ 1172 w 1247"/>
                <a:gd name="T31" fmla="*/ 369 h 419"/>
                <a:gd name="T32" fmla="*/ 1143 w 1247"/>
                <a:gd name="T33" fmla="*/ 390 h 419"/>
                <a:gd name="T34" fmla="*/ 1112 w 1247"/>
                <a:gd name="T35" fmla="*/ 405 h 419"/>
                <a:gd name="T36" fmla="*/ 1076 w 1247"/>
                <a:gd name="T37" fmla="*/ 416 h 419"/>
                <a:gd name="T38" fmla="*/ 1039 w 1247"/>
                <a:gd name="T39" fmla="*/ 419 h 419"/>
                <a:gd name="T40" fmla="*/ 208 w 1247"/>
                <a:gd name="T41" fmla="*/ 419 h 419"/>
                <a:gd name="T42" fmla="*/ 171 w 1247"/>
                <a:gd name="T43" fmla="*/ 416 h 419"/>
                <a:gd name="T44" fmla="*/ 136 w 1247"/>
                <a:gd name="T45" fmla="*/ 405 h 419"/>
                <a:gd name="T46" fmla="*/ 104 w 1247"/>
                <a:gd name="T47" fmla="*/ 390 h 419"/>
                <a:gd name="T48" fmla="*/ 75 w 1247"/>
                <a:gd name="T49" fmla="*/ 369 h 419"/>
                <a:gd name="T50" fmla="*/ 49 w 1247"/>
                <a:gd name="T51" fmla="*/ 344 h 419"/>
                <a:gd name="T52" fmla="*/ 29 w 1247"/>
                <a:gd name="T53" fmla="*/ 315 h 419"/>
                <a:gd name="T54" fmla="*/ 13 w 1247"/>
                <a:gd name="T55" fmla="*/ 282 h 419"/>
                <a:gd name="T56" fmla="*/ 4 w 1247"/>
                <a:gd name="T57" fmla="*/ 247 h 419"/>
                <a:gd name="T58" fmla="*/ 0 w 1247"/>
                <a:gd name="T59" fmla="*/ 209 h 419"/>
                <a:gd name="T60" fmla="*/ 4 w 1247"/>
                <a:gd name="T61" fmla="*/ 172 h 419"/>
                <a:gd name="T62" fmla="*/ 13 w 1247"/>
                <a:gd name="T63" fmla="*/ 137 h 419"/>
                <a:gd name="T64" fmla="*/ 29 w 1247"/>
                <a:gd name="T65" fmla="*/ 104 h 419"/>
                <a:gd name="T66" fmla="*/ 49 w 1247"/>
                <a:gd name="T67" fmla="*/ 75 h 419"/>
                <a:gd name="T68" fmla="*/ 75 w 1247"/>
                <a:gd name="T69" fmla="*/ 50 h 419"/>
                <a:gd name="T70" fmla="*/ 104 w 1247"/>
                <a:gd name="T71" fmla="*/ 29 h 419"/>
                <a:gd name="T72" fmla="*/ 136 w 1247"/>
                <a:gd name="T73" fmla="*/ 14 h 419"/>
                <a:gd name="T74" fmla="*/ 171 w 1247"/>
                <a:gd name="T75" fmla="*/ 3 h 419"/>
                <a:gd name="T76" fmla="*/ 208 w 1247"/>
                <a:gd name="T77"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47" h="419">
                  <a:moveTo>
                    <a:pt x="208" y="0"/>
                  </a:moveTo>
                  <a:lnTo>
                    <a:pt x="1039" y="0"/>
                  </a:lnTo>
                  <a:lnTo>
                    <a:pt x="1076" y="3"/>
                  </a:lnTo>
                  <a:lnTo>
                    <a:pt x="1112" y="14"/>
                  </a:lnTo>
                  <a:lnTo>
                    <a:pt x="1143" y="29"/>
                  </a:lnTo>
                  <a:lnTo>
                    <a:pt x="1172" y="50"/>
                  </a:lnTo>
                  <a:lnTo>
                    <a:pt x="1198" y="75"/>
                  </a:lnTo>
                  <a:lnTo>
                    <a:pt x="1219" y="104"/>
                  </a:lnTo>
                  <a:lnTo>
                    <a:pt x="1234" y="137"/>
                  </a:lnTo>
                  <a:lnTo>
                    <a:pt x="1243" y="172"/>
                  </a:lnTo>
                  <a:lnTo>
                    <a:pt x="1247" y="209"/>
                  </a:lnTo>
                  <a:lnTo>
                    <a:pt x="1243" y="247"/>
                  </a:lnTo>
                  <a:lnTo>
                    <a:pt x="1234" y="282"/>
                  </a:lnTo>
                  <a:lnTo>
                    <a:pt x="1219" y="315"/>
                  </a:lnTo>
                  <a:lnTo>
                    <a:pt x="1198" y="344"/>
                  </a:lnTo>
                  <a:lnTo>
                    <a:pt x="1172" y="369"/>
                  </a:lnTo>
                  <a:lnTo>
                    <a:pt x="1143" y="390"/>
                  </a:lnTo>
                  <a:lnTo>
                    <a:pt x="1112" y="405"/>
                  </a:lnTo>
                  <a:lnTo>
                    <a:pt x="1076" y="416"/>
                  </a:lnTo>
                  <a:lnTo>
                    <a:pt x="1039" y="419"/>
                  </a:lnTo>
                  <a:lnTo>
                    <a:pt x="208" y="419"/>
                  </a:lnTo>
                  <a:lnTo>
                    <a:pt x="171" y="416"/>
                  </a:lnTo>
                  <a:lnTo>
                    <a:pt x="136" y="405"/>
                  </a:lnTo>
                  <a:lnTo>
                    <a:pt x="104" y="390"/>
                  </a:lnTo>
                  <a:lnTo>
                    <a:pt x="75" y="369"/>
                  </a:lnTo>
                  <a:lnTo>
                    <a:pt x="49" y="344"/>
                  </a:lnTo>
                  <a:lnTo>
                    <a:pt x="29" y="315"/>
                  </a:lnTo>
                  <a:lnTo>
                    <a:pt x="13" y="282"/>
                  </a:lnTo>
                  <a:lnTo>
                    <a:pt x="4" y="247"/>
                  </a:lnTo>
                  <a:lnTo>
                    <a:pt x="0" y="209"/>
                  </a:lnTo>
                  <a:lnTo>
                    <a:pt x="4" y="172"/>
                  </a:lnTo>
                  <a:lnTo>
                    <a:pt x="13" y="137"/>
                  </a:lnTo>
                  <a:lnTo>
                    <a:pt x="29" y="104"/>
                  </a:lnTo>
                  <a:lnTo>
                    <a:pt x="49" y="75"/>
                  </a:lnTo>
                  <a:lnTo>
                    <a:pt x="75" y="50"/>
                  </a:lnTo>
                  <a:lnTo>
                    <a:pt x="104" y="29"/>
                  </a:lnTo>
                  <a:lnTo>
                    <a:pt x="136" y="14"/>
                  </a:lnTo>
                  <a:lnTo>
                    <a:pt x="171" y="3"/>
                  </a:lnTo>
                  <a:lnTo>
                    <a:pt x="20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73">
              <a:extLst>
                <a:ext uri="{FF2B5EF4-FFF2-40B4-BE49-F238E27FC236}">
                  <a16:creationId xmlns:a16="http://schemas.microsoft.com/office/drawing/2014/main" id="{D136F02C-5E69-4C55-ADCC-76C446D05AB5}"/>
                </a:ext>
              </a:extLst>
            </p:cNvPr>
            <p:cNvSpPr>
              <a:spLocks/>
            </p:cNvSpPr>
            <p:nvPr/>
          </p:nvSpPr>
          <p:spPr bwMode="auto">
            <a:xfrm>
              <a:off x="3811588" y="2338388"/>
              <a:ext cx="1143000" cy="222250"/>
            </a:xfrm>
            <a:custGeom>
              <a:avLst/>
              <a:gdLst>
                <a:gd name="T0" fmla="*/ 208 w 2160"/>
                <a:gd name="T1" fmla="*/ 0 h 420"/>
                <a:gd name="T2" fmla="*/ 1953 w 2160"/>
                <a:gd name="T3" fmla="*/ 0 h 420"/>
                <a:gd name="T4" fmla="*/ 1990 w 2160"/>
                <a:gd name="T5" fmla="*/ 4 h 420"/>
                <a:gd name="T6" fmla="*/ 2025 w 2160"/>
                <a:gd name="T7" fmla="*/ 13 h 420"/>
                <a:gd name="T8" fmla="*/ 2057 w 2160"/>
                <a:gd name="T9" fmla="*/ 29 h 420"/>
                <a:gd name="T10" fmla="*/ 2086 w 2160"/>
                <a:gd name="T11" fmla="*/ 50 h 420"/>
                <a:gd name="T12" fmla="*/ 2111 w 2160"/>
                <a:gd name="T13" fmla="*/ 76 h 420"/>
                <a:gd name="T14" fmla="*/ 2132 w 2160"/>
                <a:gd name="T15" fmla="*/ 105 h 420"/>
                <a:gd name="T16" fmla="*/ 2147 w 2160"/>
                <a:gd name="T17" fmla="*/ 137 h 420"/>
                <a:gd name="T18" fmla="*/ 2157 w 2160"/>
                <a:gd name="T19" fmla="*/ 172 h 420"/>
                <a:gd name="T20" fmla="*/ 2160 w 2160"/>
                <a:gd name="T21" fmla="*/ 209 h 420"/>
                <a:gd name="T22" fmla="*/ 2157 w 2160"/>
                <a:gd name="T23" fmla="*/ 246 h 420"/>
                <a:gd name="T24" fmla="*/ 2147 w 2160"/>
                <a:gd name="T25" fmla="*/ 282 h 420"/>
                <a:gd name="T26" fmla="*/ 2132 w 2160"/>
                <a:gd name="T27" fmla="*/ 315 h 420"/>
                <a:gd name="T28" fmla="*/ 2111 w 2160"/>
                <a:gd name="T29" fmla="*/ 344 h 420"/>
                <a:gd name="T30" fmla="*/ 2086 w 2160"/>
                <a:gd name="T31" fmla="*/ 370 h 420"/>
                <a:gd name="T32" fmla="*/ 2057 w 2160"/>
                <a:gd name="T33" fmla="*/ 390 h 420"/>
                <a:gd name="T34" fmla="*/ 2025 w 2160"/>
                <a:gd name="T35" fmla="*/ 406 h 420"/>
                <a:gd name="T36" fmla="*/ 1990 w 2160"/>
                <a:gd name="T37" fmla="*/ 416 h 420"/>
                <a:gd name="T38" fmla="*/ 1953 w 2160"/>
                <a:gd name="T39" fmla="*/ 420 h 420"/>
                <a:gd name="T40" fmla="*/ 208 w 2160"/>
                <a:gd name="T41" fmla="*/ 420 h 420"/>
                <a:gd name="T42" fmla="*/ 171 w 2160"/>
                <a:gd name="T43" fmla="*/ 416 h 420"/>
                <a:gd name="T44" fmla="*/ 136 w 2160"/>
                <a:gd name="T45" fmla="*/ 406 h 420"/>
                <a:gd name="T46" fmla="*/ 104 w 2160"/>
                <a:gd name="T47" fmla="*/ 390 h 420"/>
                <a:gd name="T48" fmla="*/ 75 w 2160"/>
                <a:gd name="T49" fmla="*/ 370 h 420"/>
                <a:gd name="T50" fmla="*/ 49 w 2160"/>
                <a:gd name="T51" fmla="*/ 344 h 420"/>
                <a:gd name="T52" fmla="*/ 29 w 2160"/>
                <a:gd name="T53" fmla="*/ 315 h 420"/>
                <a:gd name="T54" fmla="*/ 13 w 2160"/>
                <a:gd name="T55" fmla="*/ 282 h 420"/>
                <a:gd name="T56" fmla="*/ 4 w 2160"/>
                <a:gd name="T57" fmla="*/ 246 h 420"/>
                <a:gd name="T58" fmla="*/ 0 w 2160"/>
                <a:gd name="T59" fmla="*/ 209 h 420"/>
                <a:gd name="T60" fmla="*/ 4 w 2160"/>
                <a:gd name="T61" fmla="*/ 172 h 420"/>
                <a:gd name="T62" fmla="*/ 13 w 2160"/>
                <a:gd name="T63" fmla="*/ 137 h 420"/>
                <a:gd name="T64" fmla="*/ 29 w 2160"/>
                <a:gd name="T65" fmla="*/ 105 h 420"/>
                <a:gd name="T66" fmla="*/ 49 w 2160"/>
                <a:gd name="T67" fmla="*/ 76 h 420"/>
                <a:gd name="T68" fmla="*/ 75 w 2160"/>
                <a:gd name="T69" fmla="*/ 50 h 420"/>
                <a:gd name="T70" fmla="*/ 104 w 2160"/>
                <a:gd name="T71" fmla="*/ 29 h 420"/>
                <a:gd name="T72" fmla="*/ 136 w 2160"/>
                <a:gd name="T73" fmla="*/ 13 h 420"/>
                <a:gd name="T74" fmla="*/ 171 w 2160"/>
                <a:gd name="T75" fmla="*/ 4 h 420"/>
                <a:gd name="T76" fmla="*/ 208 w 2160"/>
                <a:gd name="T77"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60" h="420">
                  <a:moveTo>
                    <a:pt x="208" y="0"/>
                  </a:moveTo>
                  <a:lnTo>
                    <a:pt x="1953" y="0"/>
                  </a:lnTo>
                  <a:lnTo>
                    <a:pt x="1990" y="4"/>
                  </a:lnTo>
                  <a:lnTo>
                    <a:pt x="2025" y="13"/>
                  </a:lnTo>
                  <a:lnTo>
                    <a:pt x="2057" y="29"/>
                  </a:lnTo>
                  <a:lnTo>
                    <a:pt x="2086" y="50"/>
                  </a:lnTo>
                  <a:lnTo>
                    <a:pt x="2111" y="76"/>
                  </a:lnTo>
                  <a:lnTo>
                    <a:pt x="2132" y="105"/>
                  </a:lnTo>
                  <a:lnTo>
                    <a:pt x="2147" y="137"/>
                  </a:lnTo>
                  <a:lnTo>
                    <a:pt x="2157" y="172"/>
                  </a:lnTo>
                  <a:lnTo>
                    <a:pt x="2160" y="209"/>
                  </a:lnTo>
                  <a:lnTo>
                    <a:pt x="2157" y="246"/>
                  </a:lnTo>
                  <a:lnTo>
                    <a:pt x="2147" y="282"/>
                  </a:lnTo>
                  <a:lnTo>
                    <a:pt x="2132" y="315"/>
                  </a:lnTo>
                  <a:lnTo>
                    <a:pt x="2111" y="344"/>
                  </a:lnTo>
                  <a:lnTo>
                    <a:pt x="2086" y="370"/>
                  </a:lnTo>
                  <a:lnTo>
                    <a:pt x="2057" y="390"/>
                  </a:lnTo>
                  <a:lnTo>
                    <a:pt x="2025" y="406"/>
                  </a:lnTo>
                  <a:lnTo>
                    <a:pt x="1990" y="416"/>
                  </a:lnTo>
                  <a:lnTo>
                    <a:pt x="1953" y="420"/>
                  </a:lnTo>
                  <a:lnTo>
                    <a:pt x="208" y="420"/>
                  </a:lnTo>
                  <a:lnTo>
                    <a:pt x="171" y="416"/>
                  </a:lnTo>
                  <a:lnTo>
                    <a:pt x="136" y="406"/>
                  </a:lnTo>
                  <a:lnTo>
                    <a:pt x="104" y="390"/>
                  </a:lnTo>
                  <a:lnTo>
                    <a:pt x="75" y="370"/>
                  </a:lnTo>
                  <a:lnTo>
                    <a:pt x="49" y="344"/>
                  </a:lnTo>
                  <a:lnTo>
                    <a:pt x="29" y="315"/>
                  </a:lnTo>
                  <a:lnTo>
                    <a:pt x="13" y="282"/>
                  </a:lnTo>
                  <a:lnTo>
                    <a:pt x="4" y="246"/>
                  </a:lnTo>
                  <a:lnTo>
                    <a:pt x="0" y="209"/>
                  </a:lnTo>
                  <a:lnTo>
                    <a:pt x="4" y="172"/>
                  </a:lnTo>
                  <a:lnTo>
                    <a:pt x="13" y="137"/>
                  </a:lnTo>
                  <a:lnTo>
                    <a:pt x="29" y="105"/>
                  </a:lnTo>
                  <a:lnTo>
                    <a:pt x="49" y="76"/>
                  </a:lnTo>
                  <a:lnTo>
                    <a:pt x="75" y="50"/>
                  </a:lnTo>
                  <a:lnTo>
                    <a:pt x="104" y="29"/>
                  </a:lnTo>
                  <a:lnTo>
                    <a:pt x="136" y="13"/>
                  </a:lnTo>
                  <a:lnTo>
                    <a:pt x="171" y="4"/>
                  </a:lnTo>
                  <a:lnTo>
                    <a:pt x="20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4">
              <a:extLst>
                <a:ext uri="{FF2B5EF4-FFF2-40B4-BE49-F238E27FC236}">
                  <a16:creationId xmlns:a16="http://schemas.microsoft.com/office/drawing/2014/main" id="{E58D3742-8303-4983-BFD0-E8397D25CC5D}"/>
                </a:ext>
              </a:extLst>
            </p:cNvPr>
            <p:cNvSpPr>
              <a:spLocks/>
            </p:cNvSpPr>
            <p:nvPr/>
          </p:nvSpPr>
          <p:spPr bwMode="auto">
            <a:xfrm>
              <a:off x="3811588" y="2779713"/>
              <a:ext cx="1185863" cy="219075"/>
            </a:xfrm>
            <a:custGeom>
              <a:avLst/>
              <a:gdLst>
                <a:gd name="T0" fmla="*/ 208 w 2243"/>
                <a:gd name="T1" fmla="*/ 0 h 415"/>
                <a:gd name="T2" fmla="*/ 2035 w 2243"/>
                <a:gd name="T3" fmla="*/ 0 h 415"/>
                <a:gd name="T4" fmla="*/ 2073 w 2243"/>
                <a:gd name="T5" fmla="*/ 4 h 415"/>
                <a:gd name="T6" fmla="*/ 2109 w 2243"/>
                <a:gd name="T7" fmla="*/ 13 h 415"/>
                <a:gd name="T8" fmla="*/ 2140 w 2243"/>
                <a:gd name="T9" fmla="*/ 28 h 415"/>
                <a:gd name="T10" fmla="*/ 2169 w 2243"/>
                <a:gd name="T11" fmla="*/ 49 h 415"/>
                <a:gd name="T12" fmla="*/ 2194 w 2243"/>
                <a:gd name="T13" fmla="*/ 73 h 415"/>
                <a:gd name="T14" fmla="*/ 2215 w 2243"/>
                <a:gd name="T15" fmla="*/ 102 h 415"/>
                <a:gd name="T16" fmla="*/ 2230 w 2243"/>
                <a:gd name="T17" fmla="*/ 135 h 415"/>
                <a:gd name="T18" fmla="*/ 2240 w 2243"/>
                <a:gd name="T19" fmla="*/ 170 h 415"/>
                <a:gd name="T20" fmla="*/ 2243 w 2243"/>
                <a:gd name="T21" fmla="*/ 207 h 415"/>
                <a:gd name="T22" fmla="*/ 2240 w 2243"/>
                <a:gd name="T23" fmla="*/ 244 h 415"/>
                <a:gd name="T24" fmla="*/ 2230 w 2243"/>
                <a:gd name="T25" fmla="*/ 280 h 415"/>
                <a:gd name="T26" fmla="*/ 2215 w 2243"/>
                <a:gd name="T27" fmla="*/ 311 h 415"/>
                <a:gd name="T28" fmla="*/ 2194 w 2243"/>
                <a:gd name="T29" fmla="*/ 341 h 415"/>
                <a:gd name="T30" fmla="*/ 2169 w 2243"/>
                <a:gd name="T31" fmla="*/ 366 h 415"/>
                <a:gd name="T32" fmla="*/ 2140 w 2243"/>
                <a:gd name="T33" fmla="*/ 386 h 415"/>
                <a:gd name="T34" fmla="*/ 2109 w 2243"/>
                <a:gd name="T35" fmla="*/ 401 h 415"/>
                <a:gd name="T36" fmla="*/ 2073 w 2243"/>
                <a:gd name="T37" fmla="*/ 411 h 415"/>
                <a:gd name="T38" fmla="*/ 2035 w 2243"/>
                <a:gd name="T39" fmla="*/ 415 h 415"/>
                <a:gd name="T40" fmla="*/ 208 w 2243"/>
                <a:gd name="T41" fmla="*/ 415 h 415"/>
                <a:gd name="T42" fmla="*/ 171 w 2243"/>
                <a:gd name="T43" fmla="*/ 411 h 415"/>
                <a:gd name="T44" fmla="*/ 136 w 2243"/>
                <a:gd name="T45" fmla="*/ 401 h 415"/>
                <a:gd name="T46" fmla="*/ 104 w 2243"/>
                <a:gd name="T47" fmla="*/ 386 h 415"/>
                <a:gd name="T48" fmla="*/ 75 w 2243"/>
                <a:gd name="T49" fmla="*/ 366 h 415"/>
                <a:gd name="T50" fmla="*/ 49 w 2243"/>
                <a:gd name="T51" fmla="*/ 341 h 415"/>
                <a:gd name="T52" fmla="*/ 29 w 2243"/>
                <a:gd name="T53" fmla="*/ 311 h 415"/>
                <a:gd name="T54" fmla="*/ 13 w 2243"/>
                <a:gd name="T55" fmla="*/ 280 h 415"/>
                <a:gd name="T56" fmla="*/ 4 w 2243"/>
                <a:gd name="T57" fmla="*/ 244 h 415"/>
                <a:gd name="T58" fmla="*/ 0 w 2243"/>
                <a:gd name="T59" fmla="*/ 207 h 415"/>
                <a:gd name="T60" fmla="*/ 4 w 2243"/>
                <a:gd name="T61" fmla="*/ 170 h 415"/>
                <a:gd name="T62" fmla="*/ 13 w 2243"/>
                <a:gd name="T63" fmla="*/ 135 h 415"/>
                <a:gd name="T64" fmla="*/ 29 w 2243"/>
                <a:gd name="T65" fmla="*/ 102 h 415"/>
                <a:gd name="T66" fmla="*/ 49 w 2243"/>
                <a:gd name="T67" fmla="*/ 73 h 415"/>
                <a:gd name="T68" fmla="*/ 75 w 2243"/>
                <a:gd name="T69" fmla="*/ 49 h 415"/>
                <a:gd name="T70" fmla="*/ 104 w 2243"/>
                <a:gd name="T71" fmla="*/ 28 h 415"/>
                <a:gd name="T72" fmla="*/ 136 w 2243"/>
                <a:gd name="T73" fmla="*/ 13 h 415"/>
                <a:gd name="T74" fmla="*/ 171 w 2243"/>
                <a:gd name="T75" fmla="*/ 4 h 415"/>
                <a:gd name="T76" fmla="*/ 208 w 2243"/>
                <a:gd name="T77" fmla="*/ 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43" h="415">
                  <a:moveTo>
                    <a:pt x="208" y="0"/>
                  </a:moveTo>
                  <a:lnTo>
                    <a:pt x="2035" y="0"/>
                  </a:lnTo>
                  <a:lnTo>
                    <a:pt x="2073" y="4"/>
                  </a:lnTo>
                  <a:lnTo>
                    <a:pt x="2109" y="13"/>
                  </a:lnTo>
                  <a:lnTo>
                    <a:pt x="2140" y="28"/>
                  </a:lnTo>
                  <a:lnTo>
                    <a:pt x="2169" y="49"/>
                  </a:lnTo>
                  <a:lnTo>
                    <a:pt x="2194" y="73"/>
                  </a:lnTo>
                  <a:lnTo>
                    <a:pt x="2215" y="102"/>
                  </a:lnTo>
                  <a:lnTo>
                    <a:pt x="2230" y="135"/>
                  </a:lnTo>
                  <a:lnTo>
                    <a:pt x="2240" y="170"/>
                  </a:lnTo>
                  <a:lnTo>
                    <a:pt x="2243" y="207"/>
                  </a:lnTo>
                  <a:lnTo>
                    <a:pt x="2240" y="244"/>
                  </a:lnTo>
                  <a:lnTo>
                    <a:pt x="2230" y="280"/>
                  </a:lnTo>
                  <a:lnTo>
                    <a:pt x="2215" y="311"/>
                  </a:lnTo>
                  <a:lnTo>
                    <a:pt x="2194" y="341"/>
                  </a:lnTo>
                  <a:lnTo>
                    <a:pt x="2169" y="366"/>
                  </a:lnTo>
                  <a:lnTo>
                    <a:pt x="2140" y="386"/>
                  </a:lnTo>
                  <a:lnTo>
                    <a:pt x="2109" y="401"/>
                  </a:lnTo>
                  <a:lnTo>
                    <a:pt x="2073" y="411"/>
                  </a:lnTo>
                  <a:lnTo>
                    <a:pt x="2035" y="415"/>
                  </a:lnTo>
                  <a:lnTo>
                    <a:pt x="208" y="415"/>
                  </a:lnTo>
                  <a:lnTo>
                    <a:pt x="171" y="411"/>
                  </a:lnTo>
                  <a:lnTo>
                    <a:pt x="136" y="401"/>
                  </a:lnTo>
                  <a:lnTo>
                    <a:pt x="104" y="386"/>
                  </a:lnTo>
                  <a:lnTo>
                    <a:pt x="75" y="366"/>
                  </a:lnTo>
                  <a:lnTo>
                    <a:pt x="49" y="341"/>
                  </a:lnTo>
                  <a:lnTo>
                    <a:pt x="29" y="311"/>
                  </a:lnTo>
                  <a:lnTo>
                    <a:pt x="13" y="280"/>
                  </a:lnTo>
                  <a:lnTo>
                    <a:pt x="4" y="244"/>
                  </a:lnTo>
                  <a:lnTo>
                    <a:pt x="0" y="207"/>
                  </a:lnTo>
                  <a:lnTo>
                    <a:pt x="4" y="170"/>
                  </a:lnTo>
                  <a:lnTo>
                    <a:pt x="13" y="135"/>
                  </a:lnTo>
                  <a:lnTo>
                    <a:pt x="29" y="102"/>
                  </a:lnTo>
                  <a:lnTo>
                    <a:pt x="49" y="73"/>
                  </a:lnTo>
                  <a:lnTo>
                    <a:pt x="75" y="49"/>
                  </a:lnTo>
                  <a:lnTo>
                    <a:pt x="104" y="28"/>
                  </a:lnTo>
                  <a:lnTo>
                    <a:pt x="136" y="13"/>
                  </a:lnTo>
                  <a:lnTo>
                    <a:pt x="171" y="4"/>
                  </a:lnTo>
                  <a:lnTo>
                    <a:pt x="20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75">
              <a:extLst>
                <a:ext uri="{FF2B5EF4-FFF2-40B4-BE49-F238E27FC236}">
                  <a16:creationId xmlns:a16="http://schemas.microsoft.com/office/drawing/2014/main" id="{E3CF3BBF-0FFC-41FE-8BA1-60783C95C589}"/>
                </a:ext>
              </a:extLst>
            </p:cNvPr>
            <p:cNvSpPr>
              <a:spLocks noEditPoints="1"/>
            </p:cNvSpPr>
            <p:nvPr/>
          </p:nvSpPr>
          <p:spPr bwMode="auto">
            <a:xfrm>
              <a:off x="3505200" y="1400175"/>
              <a:ext cx="1800225" cy="2024063"/>
            </a:xfrm>
            <a:custGeom>
              <a:avLst/>
              <a:gdLst>
                <a:gd name="T0" fmla="*/ 434 w 3402"/>
                <a:gd name="T1" fmla="*/ 334 h 3823"/>
                <a:gd name="T2" fmla="*/ 381 w 3402"/>
                <a:gd name="T3" fmla="*/ 360 h 3823"/>
                <a:gd name="T4" fmla="*/ 344 w 3402"/>
                <a:gd name="T5" fmla="*/ 407 h 3823"/>
                <a:gd name="T6" fmla="*/ 330 w 3402"/>
                <a:gd name="T7" fmla="*/ 466 h 3823"/>
                <a:gd name="T8" fmla="*/ 332 w 3402"/>
                <a:gd name="T9" fmla="*/ 3382 h 3823"/>
                <a:gd name="T10" fmla="*/ 353 w 3402"/>
                <a:gd name="T11" fmla="*/ 3430 h 3823"/>
                <a:gd name="T12" fmla="*/ 389 w 3402"/>
                <a:gd name="T13" fmla="*/ 3466 h 3823"/>
                <a:gd name="T14" fmla="*/ 438 w 3402"/>
                <a:gd name="T15" fmla="*/ 3486 h 3823"/>
                <a:gd name="T16" fmla="*/ 2937 w 3402"/>
                <a:gd name="T17" fmla="*/ 3488 h 3823"/>
                <a:gd name="T18" fmla="*/ 2990 w 3402"/>
                <a:gd name="T19" fmla="*/ 3477 h 3823"/>
                <a:gd name="T20" fmla="*/ 3032 w 3402"/>
                <a:gd name="T21" fmla="*/ 3450 h 3823"/>
                <a:gd name="T22" fmla="*/ 3062 w 3402"/>
                <a:gd name="T23" fmla="*/ 3407 h 3823"/>
                <a:gd name="T24" fmla="*/ 3072 w 3402"/>
                <a:gd name="T25" fmla="*/ 3355 h 3823"/>
                <a:gd name="T26" fmla="*/ 2706 w 3402"/>
                <a:gd name="T27" fmla="*/ 1004 h 3823"/>
                <a:gd name="T28" fmla="*/ 2620 w 3402"/>
                <a:gd name="T29" fmla="*/ 991 h 3823"/>
                <a:gd name="T30" fmla="*/ 2545 w 3402"/>
                <a:gd name="T31" fmla="*/ 955 h 3823"/>
                <a:gd name="T32" fmla="*/ 2482 w 3402"/>
                <a:gd name="T33" fmla="*/ 899 h 3823"/>
                <a:gd name="T34" fmla="*/ 2437 w 3402"/>
                <a:gd name="T35" fmla="*/ 830 h 3823"/>
                <a:gd name="T36" fmla="*/ 2412 w 3402"/>
                <a:gd name="T37" fmla="*/ 748 h 3823"/>
                <a:gd name="T38" fmla="*/ 2409 w 3402"/>
                <a:gd name="T39" fmla="*/ 330 h 3823"/>
                <a:gd name="T40" fmla="*/ 464 w 3402"/>
                <a:gd name="T41" fmla="*/ 0 h 3823"/>
                <a:gd name="T42" fmla="*/ 3402 w 3402"/>
                <a:gd name="T43" fmla="*/ 853 h 3823"/>
                <a:gd name="T44" fmla="*/ 3398 w 3402"/>
                <a:gd name="T45" fmla="*/ 3414 h 3823"/>
                <a:gd name="T46" fmla="*/ 3370 w 3402"/>
                <a:gd name="T47" fmla="*/ 3524 h 3823"/>
                <a:gd name="T48" fmla="*/ 3319 w 3402"/>
                <a:gd name="T49" fmla="*/ 3622 h 3823"/>
                <a:gd name="T50" fmla="*/ 3246 w 3402"/>
                <a:gd name="T51" fmla="*/ 3704 h 3823"/>
                <a:gd name="T52" fmla="*/ 3156 w 3402"/>
                <a:gd name="T53" fmla="*/ 3767 h 3823"/>
                <a:gd name="T54" fmla="*/ 3052 w 3402"/>
                <a:gd name="T55" fmla="*/ 3807 h 3823"/>
                <a:gd name="T56" fmla="*/ 2937 w 3402"/>
                <a:gd name="T57" fmla="*/ 3823 h 3823"/>
                <a:gd name="T58" fmla="*/ 406 w 3402"/>
                <a:gd name="T59" fmla="*/ 3818 h 3823"/>
                <a:gd name="T60" fmla="*/ 296 w 3402"/>
                <a:gd name="T61" fmla="*/ 3790 h 3823"/>
                <a:gd name="T62" fmla="*/ 198 w 3402"/>
                <a:gd name="T63" fmla="*/ 3738 h 3823"/>
                <a:gd name="T64" fmla="*/ 117 w 3402"/>
                <a:gd name="T65" fmla="*/ 3665 h 3823"/>
                <a:gd name="T66" fmla="*/ 54 w 3402"/>
                <a:gd name="T67" fmla="*/ 3574 h 3823"/>
                <a:gd name="T68" fmla="*/ 14 w 3402"/>
                <a:gd name="T69" fmla="*/ 3471 h 3823"/>
                <a:gd name="T70" fmla="*/ 0 w 3402"/>
                <a:gd name="T71" fmla="*/ 3355 h 3823"/>
                <a:gd name="T72" fmla="*/ 3 w 3402"/>
                <a:gd name="T73" fmla="*/ 408 h 3823"/>
                <a:gd name="T74" fmla="*/ 31 w 3402"/>
                <a:gd name="T75" fmla="*/ 298 h 3823"/>
                <a:gd name="T76" fmla="*/ 83 w 3402"/>
                <a:gd name="T77" fmla="*/ 200 h 3823"/>
                <a:gd name="T78" fmla="*/ 155 w 3402"/>
                <a:gd name="T79" fmla="*/ 118 h 3823"/>
                <a:gd name="T80" fmla="*/ 246 w 3402"/>
                <a:gd name="T81" fmla="*/ 55 h 3823"/>
                <a:gd name="T82" fmla="*/ 349 w 3402"/>
                <a:gd name="T83" fmla="*/ 15 h 3823"/>
                <a:gd name="T84" fmla="*/ 464 w 3402"/>
                <a:gd name="T85" fmla="*/ 0 h 3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402" h="3823">
                  <a:moveTo>
                    <a:pt x="464" y="330"/>
                  </a:moveTo>
                  <a:lnTo>
                    <a:pt x="434" y="334"/>
                  </a:lnTo>
                  <a:lnTo>
                    <a:pt x="405" y="344"/>
                  </a:lnTo>
                  <a:lnTo>
                    <a:pt x="381" y="360"/>
                  </a:lnTo>
                  <a:lnTo>
                    <a:pt x="360" y="381"/>
                  </a:lnTo>
                  <a:lnTo>
                    <a:pt x="344" y="407"/>
                  </a:lnTo>
                  <a:lnTo>
                    <a:pt x="333" y="435"/>
                  </a:lnTo>
                  <a:lnTo>
                    <a:pt x="330" y="466"/>
                  </a:lnTo>
                  <a:lnTo>
                    <a:pt x="330" y="3355"/>
                  </a:lnTo>
                  <a:lnTo>
                    <a:pt x="332" y="3382"/>
                  </a:lnTo>
                  <a:lnTo>
                    <a:pt x="340" y="3407"/>
                  </a:lnTo>
                  <a:lnTo>
                    <a:pt x="353" y="3430"/>
                  </a:lnTo>
                  <a:lnTo>
                    <a:pt x="369" y="3450"/>
                  </a:lnTo>
                  <a:lnTo>
                    <a:pt x="389" y="3466"/>
                  </a:lnTo>
                  <a:lnTo>
                    <a:pt x="412" y="3477"/>
                  </a:lnTo>
                  <a:lnTo>
                    <a:pt x="438" y="3486"/>
                  </a:lnTo>
                  <a:lnTo>
                    <a:pt x="464" y="3488"/>
                  </a:lnTo>
                  <a:lnTo>
                    <a:pt x="2937" y="3488"/>
                  </a:lnTo>
                  <a:lnTo>
                    <a:pt x="2965" y="3486"/>
                  </a:lnTo>
                  <a:lnTo>
                    <a:pt x="2990" y="3477"/>
                  </a:lnTo>
                  <a:lnTo>
                    <a:pt x="3013" y="3466"/>
                  </a:lnTo>
                  <a:lnTo>
                    <a:pt x="3032" y="3450"/>
                  </a:lnTo>
                  <a:lnTo>
                    <a:pt x="3049" y="3430"/>
                  </a:lnTo>
                  <a:lnTo>
                    <a:pt x="3062" y="3407"/>
                  </a:lnTo>
                  <a:lnTo>
                    <a:pt x="3070" y="3382"/>
                  </a:lnTo>
                  <a:lnTo>
                    <a:pt x="3072" y="3355"/>
                  </a:lnTo>
                  <a:lnTo>
                    <a:pt x="3072" y="1007"/>
                  </a:lnTo>
                  <a:lnTo>
                    <a:pt x="2706" y="1004"/>
                  </a:lnTo>
                  <a:lnTo>
                    <a:pt x="2663" y="1000"/>
                  </a:lnTo>
                  <a:lnTo>
                    <a:pt x="2620" y="991"/>
                  </a:lnTo>
                  <a:lnTo>
                    <a:pt x="2581" y="975"/>
                  </a:lnTo>
                  <a:lnTo>
                    <a:pt x="2545" y="955"/>
                  </a:lnTo>
                  <a:lnTo>
                    <a:pt x="2511" y="930"/>
                  </a:lnTo>
                  <a:lnTo>
                    <a:pt x="2482" y="899"/>
                  </a:lnTo>
                  <a:lnTo>
                    <a:pt x="2456" y="867"/>
                  </a:lnTo>
                  <a:lnTo>
                    <a:pt x="2437" y="830"/>
                  </a:lnTo>
                  <a:lnTo>
                    <a:pt x="2422" y="790"/>
                  </a:lnTo>
                  <a:lnTo>
                    <a:pt x="2412" y="748"/>
                  </a:lnTo>
                  <a:lnTo>
                    <a:pt x="2409" y="704"/>
                  </a:lnTo>
                  <a:lnTo>
                    <a:pt x="2409" y="330"/>
                  </a:lnTo>
                  <a:lnTo>
                    <a:pt x="464" y="330"/>
                  </a:lnTo>
                  <a:close/>
                  <a:moveTo>
                    <a:pt x="464" y="0"/>
                  </a:moveTo>
                  <a:lnTo>
                    <a:pt x="2570" y="0"/>
                  </a:lnTo>
                  <a:lnTo>
                    <a:pt x="3402" y="853"/>
                  </a:lnTo>
                  <a:lnTo>
                    <a:pt x="3402" y="3355"/>
                  </a:lnTo>
                  <a:lnTo>
                    <a:pt x="3398" y="3414"/>
                  </a:lnTo>
                  <a:lnTo>
                    <a:pt x="3388" y="3471"/>
                  </a:lnTo>
                  <a:lnTo>
                    <a:pt x="3370" y="3524"/>
                  </a:lnTo>
                  <a:lnTo>
                    <a:pt x="3347" y="3574"/>
                  </a:lnTo>
                  <a:lnTo>
                    <a:pt x="3319" y="3622"/>
                  </a:lnTo>
                  <a:lnTo>
                    <a:pt x="3285" y="3665"/>
                  </a:lnTo>
                  <a:lnTo>
                    <a:pt x="3246" y="3704"/>
                  </a:lnTo>
                  <a:lnTo>
                    <a:pt x="3203" y="3738"/>
                  </a:lnTo>
                  <a:lnTo>
                    <a:pt x="3156" y="3767"/>
                  </a:lnTo>
                  <a:lnTo>
                    <a:pt x="3106" y="3790"/>
                  </a:lnTo>
                  <a:lnTo>
                    <a:pt x="3052" y="3807"/>
                  </a:lnTo>
                  <a:lnTo>
                    <a:pt x="2996" y="3818"/>
                  </a:lnTo>
                  <a:lnTo>
                    <a:pt x="2937" y="3823"/>
                  </a:lnTo>
                  <a:lnTo>
                    <a:pt x="464" y="3823"/>
                  </a:lnTo>
                  <a:lnTo>
                    <a:pt x="406" y="3818"/>
                  </a:lnTo>
                  <a:lnTo>
                    <a:pt x="349" y="3807"/>
                  </a:lnTo>
                  <a:lnTo>
                    <a:pt x="296" y="3790"/>
                  </a:lnTo>
                  <a:lnTo>
                    <a:pt x="246" y="3767"/>
                  </a:lnTo>
                  <a:lnTo>
                    <a:pt x="198" y="3738"/>
                  </a:lnTo>
                  <a:lnTo>
                    <a:pt x="155" y="3704"/>
                  </a:lnTo>
                  <a:lnTo>
                    <a:pt x="117" y="3665"/>
                  </a:lnTo>
                  <a:lnTo>
                    <a:pt x="83" y="3622"/>
                  </a:lnTo>
                  <a:lnTo>
                    <a:pt x="54" y="3574"/>
                  </a:lnTo>
                  <a:lnTo>
                    <a:pt x="31" y="3524"/>
                  </a:lnTo>
                  <a:lnTo>
                    <a:pt x="14" y="3471"/>
                  </a:lnTo>
                  <a:lnTo>
                    <a:pt x="3" y="3414"/>
                  </a:lnTo>
                  <a:lnTo>
                    <a:pt x="0" y="3355"/>
                  </a:lnTo>
                  <a:lnTo>
                    <a:pt x="0" y="466"/>
                  </a:lnTo>
                  <a:lnTo>
                    <a:pt x="3" y="408"/>
                  </a:lnTo>
                  <a:lnTo>
                    <a:pt x="14" y="351"/>
                  </a:lnTo>
                  <a:lnTo>
                    <a:pt x="31" y="298"/>
                  </a:lnTo>
                  <a:lnTo>
                    <a:pt x="54" y="248"/>
                  </a:lnTo>
                  <a:lnTo>
                    <a:pt x="83" y="200"/>
                  </a:lnTo>
                  <a:lnTo>
                    <a:pt x="117" y="157"/>
                  </a:lnTo>
                  <a:lnTo>
                    <a:pt x="155" y="118"/>
                  </a:lnTo>
                  <a:lnTo>
                    <a:pt x="198" y="84"/>
                  </a:lnTo>
                  <a:lnTo>
                    <a:pt x="246" y="55"/>
                  </a:lnTo>
                  <a:lnTo>
                    <a:pt x="296" y="32"/>
                  </a:lnTo>
                  <a:lnTo>
                    <a:pt x="349" y="15"/>
                  </a:lnTo>
                  <a:lnTo>
                    <a:pt x="406" y="4"/>
                  </a:lnTo>
                  <a:lnTo>
                    <a:pt x="46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6" name="Horizontal Scroll 25"/>
          <p:cNvSpPr/>
          <p:nvPr/>
        </p:nvSpPr>
        <p:spPr>
          <a:xfrm>
            <a:off x="704539" y="1"/>
            <a:ext cx="10388182" cy="1908429"/>
          </a:xfrm>
          <a:prstGeom prst="horizontalScroll">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rPr>
              <a:t>BUILDING BRIDGES PROCESS</a:t>
            </a:r>
            <a:endParaRPr lang="en-US" sz="6000" b="1" dirty="0">
              <a:solidFill>
                <a:schemeClr val="bg1"/>
              </a:solidFill>
            </a:endParaRPr>
          </a:p>
        </p:txBody>
      </p:sp>
    </p:spTree>
    <p:extLst>
      <p:ext uri="{BB962C8B-B14F-4D97-AF65-F5344CB8AC3E}">
        <p14:creationId xmlns:p14="http://schemas.microsoft.com/office/powerpoint/2010/main" val="2841020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8"/>
                                        </p:tgtEl>
                                        <p:attrNameLst>
                                          <p:attrName>style.visibility</p:attrName>
                                        </p:attrNameLst>
                                      </p:cBhvr>
                                      <p:to>
                                        <p:strVal val="visible"/>
                                      </p:to>
                                    </p:set>
                                    <p:anim calcmode="lin" valueType="num">
                                      <p:cBhvr additive="base">
                                        <p:cTn id="13" dur="500" fill="hold"/>
                                        <p:tgtEl>
                                          <p:spTgt spid="78"/>
                                        </p:tgtEl>
                                        <p:attrNameLst>
                                          <p:attrName>ppt_x</p:attrName>
                                        </p:attrNameLst>
                                      </p:cBhvr>
                                      <p:tavLst>
                                        <p:tav tm="0">
                                          <p:val>
                                            <p:strVal val="#ppt_x"/>
                                          </p:val>
                                        </p:tav>
                                        <p:tav tm="100000">
                                          <p:val>
                                            <p:strVal val="#ppt_x"/>
                                          </p:val>
                                        </p:tav>
                                      </p:tavLst>
                                    </p:anim>
                                    <p:anim calcmode="lin" valueType="num">
                                      <p:cBhvr additive="base">
                                        <p:cTn id="14"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9"/>
                                        </p:tgtEl>
                                        <p:attrNameLst>
                                          <p:attrName>style.visibility</p:attrName>
                                        </p:attrNameLst>
                                      </p:cBhvr>
                                      <p:to>
                                        <p:strVal val="visible"/>
                                      </p:to>
                                    </p:set>
                                    <p:animEffect transition="in" filter="fade">
                                      <p:cBhvr>
                                        <p:cTn id="19" dur="1000"/>
                                        <p:tgtEl>
                                          <p:spTgt spid="79"/>
                                        </p:tgtEl>
                                      </p:cBhvr>
                                    </p:animEffect>
                                    <p:anim calcmode="lin" valueType="num">
                                      <p:cBhvr>
                                        <p:cTn id="20" dur="1000" fill="hold"/>
                                        <p:tgtEl>
                                          <p:spTgt spid="79"/>
                                        </p:tgtEl>
                                        <p:attrNameLst>
                                          <p:attrName>ppt_x</p:attrName>
                                        </p:attrNameLst>
                                      </p:cBhvr>
                                      <p:tavLst>
                                        <p:tav tm="0">
                                          <p:val>
                                            <p:strVal val="#ppt_x"/>
                                          </p:val>
                                        </p:tav>
                                        <p:tav tm="100000">
                                          <p:val>
                                            <p:strVal val="#ppt_x"/>
                                          </p:val>
                                        </p:tav>
                                      </p:tavLst>
                                    </p:anim>
                                    <p:anim calcmode="lin" valueType="num">
                                      <p:cBhvr>
                                        <p:cTn id="2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9" grpId="0" animBg="1"/>
      <p:bldP spid="80" grpId="0" animBg="1"/>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
          <p:cNvSpPr txBox="1">
            <a:spLocks/>
          </p:cNvSpPr>
          <p:nvPr/>
        </p:nvSpPr>
        <p:spPr>
          <a:xfrm>
            <a:off x="552607" y="3463380"/>
            <a:ext cx="3549943" cy="400110"/>
          </a:xfrm>
          <a:prstGeom prst="rect">
            <a:avLst/>
          </a:prstGeom>
        </p:spPr>
        <p:txBody>
          <a:bodyPr wrap="square" lIns="0" rIns="12192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r>
              <a:rPr lang="en-US" sz="2000" b="1" dirty="0"/>
              <a:t>Community  Advisor Meeting</a:t>
            </a:r>
          </a:p>
        </p:txBody>
      </p:sp>
      <p:sp>
        <p:nvSpPr>
          <p:cNvPr id="28" name="Title 2"/>
          <p:cNvSpPr txBox="1">
            <a:spLocks/>
          </p:cNvSpPr>
          <p:nvPr/>
        </p:nvSpPr>
        <p:spPr>
          <a:xfrm>
            <a:off x="4315610" y="3463379"/>
            <a:ext cx="3549943" cy="400110"/>
          </a:xfrm>
          <a:prstGeom prst="rect">
            <a:avLst/>
          </a:prstGeom>
        </p:spPr>
        <p:txBody>
          <a:bodyPr wrap="square" lIns="0" rIns="12192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r>
              <a:rPr lang="en-US" sz="2000" b="1" dirty="0"/>
              <a:t>Vaccination Event</a:t>
            </a:r>
          </a:p>
        </p:txBody>
      </p:sp>
      <p:sp>
        <p:nvSpPr>
          <p:cNvPr id="29" name="Title 2"/>
          <p:cNvSpPr txBox="1">
            <a:spLocks/>
          </p:cNvSpPr>
          <p:nvPr/>
        </p:nvSpPr>
        <p:spPr>
          <a:xfrm>
            <a:off x="8104015" y="3463379"/>
            <a:ext cx="3549943" cy="400110"/>
          </a:xfrm>
          <a:prstGeom prst="rect">
            <a:avLst/>
          </a:prstGeom>
        </p:spPr>
        <p:txBody>
          <a:bodyPr wrap="square" lIns="0" rIns="12192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r>
              <a:rPr lang="en-US" sz="2000" b="1" dirty="0"/>
              <a:t>Health Provider Training</a:t>
            </a:r>
          </a:p>
        </p:txBody>
      </p:sp>
      <p:sp>
        <p:nvSpPr>
          <p:cNvPr id="30" name="Title 2"/>
          <p:cNvSpPr txBox="1">
            <a:spLocks/>
          </p:cNvSpPr>
          <p:nvPr/>
        </p:nvSpPr>
        <p:spPr>
          <a:xfrm>
            <a:off x="552607" y="6079579"/>
            <a:ext cx="3549943" cy="400110"/>
          </a:xfrm>
          <a:prstGeom prst="rect">
            <a:avLst/>
          </a:prstGeom>
        </p:spPr>
        <p:txBody>
          <a:bodyPr wrap="square" lIns="0" rIns="12192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r>
              <a:rPr lang="en-US" sz="2000" b="1" dirty="0"/>
              <a:t>Health Education Session</a:t>
            </a:r>
          </a:p>
        </p:txBody>
      </p:sp>
      <p:sp>
        <p:nvSpPr>
          <p:cNvPr id="31" name="Title 2"/>
          <p:cNvSpPr txBox="1">
            <a:spLocks/>
          </p:cNvSpPr>
          <p:nvPr/>
        </p:nvSpPr>
        <p:spPr>
          <a:xfrm>
            <a:off x="4315610" y="6079579"/>
            <a:ext cx="3549943" cy="400110"/>
          </a:xfrm>
          <a:prstGeom prst="rect">
            <a:avLst/>
          </a:prstGeom>
        </p:spPr>
        <p:txBody>
          <a:bodyPr wrap="square" lIns="0" rIns="12192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r>
              <a:rPr lang="en-US" sz="2000" b="1" dirty="0"/>
              <a:t>Scientific Presentation</a:t>
            </a:r>
          </a:p>
        </p:txBody>
      </p:sp>
      <p:sp>
        <p:nvSpPr>
          <p:cNvPr id="33" name="Title 2"/>
          <p:cNvSpPr txBox="1">
            <a:spLocks/>
          </p:cNvSpPr>
          <p:nvPr/>
        </p:nvSpPr>
        <p:spPr>
          <a:xfrm>
            <a:off x="8104015" y="6079579"/>
            <a:ext cx="3549943" cy="400110"/>
          </a:xfrm>
          <a:prstGeom prst="rect">
            <a:avLst/>
          </a:prstGeom>
        </p:spPr>
        <p:txBody>
          <a:bodyPr wrap="square" lIns="0" rIns="12192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r>
              <a:rPr lang="en-US" sz="2000" b="1" dirty="0"/>
              <a:t>Team Building</a:t>
            </a:r>
          </a:p>
        </p:txBody>
      </p:sp>
      <p:pic>
        <p:nvPicPr>
          <p:cNvPr id="15" name="Picture Placeholder 14"/>
          <p:cNvPicPr>
            <a:picLocks noGrp="1" noChangeAspect="1"/>
          </p:cNvPicPr>
          <p:nvPr>
            <p:ph type="pic" sz="quarter" idx="33"/>
          </p:nvPr>
        </p:nvPicPr>
        <p:blipFill>
          <a:blip r:embed="rId2" cstate="print">
            <a:extLst>
              <a:ext uri="{28A0092B-C50C-407E-A947-70E740481C1C}">
                <a14:useLocalDpi xmlns:a14="http://schemas.microsoft.com/office/drawing/2010/main" val="0"/>
              </a:ext>
            </a:extLst>
          </a:blip>
          <a:srcRect t="14191" b="14191"/>
          <a:stretch>
            <a:fillRect/>
          </a:stretch>
        </p:blipFill>
        <p:spPr>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3" name="Picture Placeholder 12"/>
          <p:cNvPicPr>
            <a:picLocks noGrp="1" noChangeAspect="1"/>
          </p:cNvPicPr>
          <p:nvPr>
            <p:ph type="pic" sz="quarter" idx="32"/>
          </p:nvPr>
        </p:nvPicPr>
        <p:blipFill>
          <a:blip r:embed="rId3" cstate="print">
            <a:extLst>
              <a:ext uri="{28A0092B-C50C-407E-A947-70E740481C1C}">
                <a14:useLocalDpi xmlns:a14="http://schemas.microsoft.com/office/drawing/2010/main" val="0"/>
              </a:ext>
            </a:extLst>
          </a:blip>
          <a:srcRect t="14191" b="14191"/>
          <a:stretch>
            <a:fillRect/>
          </a:stretch>
        </p:blipFill>
        <p:spPr>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Picture Placeholder 6"/>
          <p:cNvPicPr>
            <a:picLocks noGrp="1" noChangeAspect="1"/>
          </p:cNvPicPr>
          <p:nvPr>
            <p:ph type="pic" sz="quarter" idx="30"/>
          </p:nvPr>
        </p:nvPicPr>
        <p:blipFill>
          <a:blip r:embed="rId4" cstate="print">
            <a:extLst>
              <a:ext uri="{28A0092B-C50C-407E-A947-70E740481C1C}">
                <a14:useLocalDpi xmlns:a14="http://schemas.microsoft.com/office/drawing/2010/main" val="0"/>
              </a:ext>
            </a:extLst>
          </a:blip>
          <a:srcRect t="14187" b="14187"/>
          <a:stretch>
            <a:fillRect/>
          </a:stretch>
        </p:blipFill>
        <p:spPr>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Picture Placeholder 10"/>
          <p:cNvPicPr>
            <a:picLocks noGrp="1" noChangeAspect="1"/>
          </p:cNvPicPr>
          <p:nvPr>
            <p:ph type="pic" sz="quarter" idx="31"/>
          </p:nvPr>
        </p:nvPicPr>
        <p:blipFill>
          <a:blip r:embed="rId5">
            <a:extLst>
              <a:ext uri="{28A0092B-C50C-407E-A947-70E740481C1C}">
                <a14:useLocalDpi xmlns:a14="http://schemas.microsoft.com/office/drawing/2010/main" val="0"/>
              </a:ext>
            </a:extLst>
          </a:blip>
          <a:srcRect t="6825" b="6825"/>
          <a:stretch>
            <a:fillRect/>
          </a:stretch>
        </p:blipFill>
        <p:spPr>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Picture Placeholder 7"/>
          <p:cNvPicPr>
            <a:picLocks noGrp="1" noChangeAspect="1"/>
          </p:cNvPicPr>
          <p:nvPr>
            <p:ph type="pic" sz="quarter" idx="34"/>
          </p:nvPr>
        </p:nvPicPr>
        <p:blipFill>
          <a:blip r:embed="rId6" cstate="print">
            <a:extLst>
              <a:ext uri="{28A0092B-C50C-407E-A947-70E740481C1C}">
                <a14:useLocalDpi xmlns:a14="http://schemas.microsoft.com/office/drawing/2010/main" val="0"/>
              </a:ext>
            </a:extLst>
          </a:blip>
          <a:srcRect t="14171" b="14171"/>
          <a:stretch>
            <a:fillRect/>
          </a:stretch>
        </p:blipFill>
        <p:spPr>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2" name="Content Placeholder 3"/>
          <p:cNvPicPr>
            <a:picLocks noGrp="1" noChangeAspect="1"/>
          </p:cNvPicPr>
          <p:nvPr>
            <p:ph type="pic" sz="quarter" idx="29"/>
          </p:nvPr>
        </p:nvPicPr>
        <p:blipFill rotWithShape="1">
          <a:blip r:embed="rId7" cstate="print">
            <a:extLst>
              <a:ext uri="{28A0092B-C50C-407E-A947-70E740481C1C}">
                <a14:useLocalDpi xmlns:a14="http://schemas.microsoft.com/office/drawing/2010/main" val="0"/>
              </a:ext>
            </a:extLst>
          </a:blip>
          <a:srcRect t="9653" b="9653"/>
          <a:stretch/>
        </p:blipFill>
        <p:spPr>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7" name="Horizontal Scroll 16"/>
          <p:cNvSpPr/>
          <p:nvPr/>
        </p:nvSpPr>
        <p:spPr>
          <a:xfrm>
            <a:off x="839449" y="111890"/>
            <a:ext cx="10253272" cy="1177824"/>
          </a:xfrm>
          <a:prstGeom prst="horizontalScroll">
            <a:avLst/>
          </a:prstGeom>
          <a:solidFill>
            <a:srgbClr val="00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rPr>
              <a:t>ACTIVITIES</a:t>
            </a:r>
            <a:endParaRPr lang="en-US" sz="6000" b="1" dirty="0">
              <a:solidFill>
                <a:schemeClr val="bg1"/>
              </a:solidFill>
            </a:endParaRPr>
          </a:p>
        </p:txBody>
      </p:sp>
    </p:spTree>
    <p:extLst>
      <p:ext uri="{BB962C8B-B14F-4D97-AF65-F5344CB8AC3E}">
        <p14:creationId xmlns:p14="http://schemas.microsoft.com/office/powerpoint/2010/main" val="29787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arn(inVertic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8">
                                            <p:txEl>
                                              <p:pRg st="0" end="0"/>
                                            </p:txEl>
                                          </p:spTgt>
                                        </p:tgtEl>
                                        <p:attrNameLst>
                                          <p:attrName>style.visibility</p:attrName>
                                        </p:attrNameLst>
                                      </p:cBhvr>
                                      <p:to>
                                        <p:strVal val="visible"/>
                                      </p:to>
                                    </p:set>
                                    <p:animEffect transition="in" filter="barn(inVertical)">
                                      <p:cBhvr>
                                        <p:cTn id="22" dur="500"/>
                                        <p:tgtEl>
                                          <p:spTgt spid="2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9">
                                            <p:txEl>
                                              <p:pRg st="0" end="0"/>
                                            </p:txEl>
                                          </p:spTgt>
                                        </p:tgtEl>
                                        <p:attrNameLst>
                                          <p:attrName>style.visibility</p:attrName>
                                        </p:attrNameLst>
                                      </p:cBhvr>
                                      <p:to>
                                        <p:strVal val="visible"/>
                                      </p:to>
                                    </p:set>
                                    <p:animEffect transition="in" filter="barn(inVertical)">
                                      <p:cBhvr>
                                        <p:cTn id="32" dur="500"/>
                                        <p:tgtEl>
                                          <p:spTgt spid="2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0">
                                            <p:txEl>
                                              <p:pRg st="0" end="0"/>
                                            </p:txEl>
                                          </p:spTgt>
                                        </p:tgtEl>
                                        <p:attrNameLst>
                                          <p:attrName>style.visibility</p:attrName>
                                        </p:attrNameLst>
                                      </p:cBhvr>
                                      <p:to>
                                        <p:strVal val="visible"/>
                                      </p:to>
                                    </p:set>
                                    <p:animEffect transition="in" filter="barn(inVertical)">
                                      <p:cBhvr>
                                        <p:cTn id="42" dur="500"/>
                                        <p:tgtEl>
                                          <p:spTgt spid="30">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arn(inVertical)">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31">
                                            <p:txEl>
                                              <p:pRg st="0" end="0"/>
                                            </p:txEl>
                                          </p:spTgt>
                                        </p:tgtEl>
                                        <p:attrNameLst>
                                          <p:attrName>style.visibility</p:attrName>
                                        </p:attrNameLst>
                                      </p:cBhvr>
                                      <p:to>
                                        <p:strVal val="visible"/>
                                      </p:to>
                                    </p:set>
                                    <p:animEffect transition="in" filter="barn(inVertical)">
                                      <p:cBhvr>
                                        <p:cTn id="52" dur="500"/>
                                        <p:tgtEl>
                                          <p:spTgt spid="31">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arn(inVertical)">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33">
                                            <p:txEl>
                                              <p:pRg st="0" end="0"/>
                                            </p:txEl>
                                          </p:spTgt>
                                        </p:tgtEl>
                                        <p:attrNameLst>
                                          <p:attrName>style.visibility</p:attrName>
                                        </p:attrNameLst>
                                      </p:cBhvr>
                                      <p:to>
                                        <p:strVal val="visible"/>
                                      </p:to>
                                    </p:set>
                                    <p:animEffect transition="in" filter="barn(inVertical)">
                                      <p:cBhvr>
                                        <p:cTn id="62" dur="500"/>
                                        <p:tgtEl>
                                          <p:spTgt spid="33">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barn(inVertical)">
                                      <p:cBhvr>
                                        <p:cTn id="6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10686" y="11261"/>
            <a:ext cx="5673348" cy="820674"/>
          </a:xfrm>
          <a:prstGeom prst="rect">
            <a:avLst/>
          </a:prstGeom>
        </p:spPr>
        <p:txBody>
          <a:bodyPr wrap="none">
            <a:spAutoFit/>
          </a:bodyPr>
          <a:lstStyle/>
          <a:p>
            <a:pPr algn="ctr">
              <a:lnSpc>
                <a:spcPct val="150000"/>
              </a:lnSpc>
            </a:pPr>
            <a:r>
              <a:rPr lang="en-US" sz="3600" dirty="0">
                <a:latin typeface="Helvetica" panose="020B0604020202020204" pitchFamily="34" charset="0"/>
                <a:cs typeface="Helvetica" panose="020B0604020202020204" pitchFamily="34" charset="0"/>
              </a:rPr>
              <a:t>Cervical Cancer Screening</a:t>
            </a:r>
          </a:p>
        </p:txBody>
      </p:sp>
      <p:graphicFrame>
        <p:nvGraphicFramePr>
          <p:cNvPr id="3" name="Table 2"/>
          <p:cNvGraphicFramePr>
            <a:graphicFrameLocks noGrp="1"/>
          </p:cNvGraphicFramePr>
          <p:nvPr>
            <p:extLst>
              <p:ext uri="{D42A27DB-BD31-4B8C-83A1-F6EECF244321}">
                <p14:modId xmlns:p14="http://schemas.microsoft.com/office/powerpoint/2010/main" val="1708496806"/>
              </p:ext>
            </p:extLst>
          </p:nvPr>
        </p:nvGraphicFramePr>
        <p:xfrm>
          <a:off x="173735" y="923375"/>
          <a:ext cx="11738801" cy="5625498"/>
        </p:xfrm>
        <a:graphic>
          <a:graphicData uri="http://schemas.openxmlformats.org/drawingml/2006/table">
            <a:tbl>
              <a:tblPr firstRow="1" bandRow="1">
                <a:tableStyleId>{5C22544A-7EE6-4342-B048-85BDC9FD1C3A}</a:tableStyleId>
              </a:tblPr>
              <a:tblGrid>
                <a:gridCol w="2302193">
                  <a:extLst>
                    <a:ext uri="{9D8B030D-6E8A-4147-A177-3AD203B41FA5}">
                      <a16:colId xmlns:a16="http://schemas.microsoft.com/office/drawing/2014/main" val="3051729596"/>
                    </a:ext>
                  </a:extLst>
                </a:gridCol>
                <a:gridCol w="1353472">
                  <a:extLst>
                    <a:ext uri="{9D8B030D-6E8A-4147-A177-3AD203B41FA5}">
                      <a16:colId xmlns:a16="http://schemas.microsoft.com/office/drawing/2014/main" val="1875074589"/>
                    </a:ext>
                  </a:extLst>
                </a:gridCol>
                <a:gridCol w="1300384">
                  <a:extLst>
                    <a:ext uri="{9D8B030D-6E8A-4147-A177-3AD203B41FA5}">
                      <a16:colId xmlns:a16="http://schemas.microsoft.com/office/drawing/2014/main" val="276898387"/>
                    </a:ext>
                  </a:extLst>
                </a:gridCol>
                <a:gridCol w="1298448">
                  <a:extLst>
                    <a:ext uri="{9D8B030D-6E8A-4147-A177-3AD203B41FA5}">
                      <a16:colId xmlns:a16="http://schemas.microsoft.com/office/drawing/2014/main" val="1977085200"/>
                    </a:ext>
                  </a:extLst>
                </a:gridCol>
                <a:gridCol w="1444752">
                  <a:extLst>
                    <a:ext uri="{9D8B030D-6E8A-4147-A177-3AD203B41FA5}">
                      <a16:colId xmlns:a16="http://schemas.microsoft.com/office/drawing/2014/main" val="2283004304"/>
                    </a:ext>
                  </a:extLst>
                </a:gridCol>
                <a:gridCol w="1424827">
                  <a:extLst>
                    <a:ext uri="{9D8B030D-6E8A-4147-A177-3AD203B41FA5}">
                      <a16:colId xmlns:a16="http://schemas.microsoft.com/office/drawing/2014/main" val="1393181226"/>
                    </a:ext>
                  </a:extLst>
                </a:gridCol>
                <a:gridCol w="2614725">
                  <a:extLst>
                    <a:ext uri="{9D8B030D-6E8A-4147-A177-3AD203B41FA5}">
                      <a16:colId xmlns:a16="http://schemas.microsoft.com/office/drawing/2014/main" val="1014936164"/>
                    </a:ext>
                  </a:extLst>
                </a:gridCol>
              </a:tblGrid>
              <a:tr h="1990513">
                <a:tc>
                  <a:txBody>
                    <a:bodyPr/>
                    <a:lstStyle/>
                    <a:p>
                      <a:pPr algn="l"/>
                      <a:r>
                        <a:rPr lang="en-US" sz="1600" dirty="0" smtClean="0"/>
                        <a:t>Cultural Groups</a:t>
                      </a:r>
                      <a:endParaRPr lang="en-US" sz="1600" dirty="0"/>
                    </a:p>
                  </a:txBody>
                  <a:tcPr>
                    <a:solidFill>
                      <a:srgbClr val="009900"/>
                    </a:solidFill>
                  </a:tcPr>
                </a:tc>
                <a:tc>
                  <a:txBody>
                    <a:bodyPr/>
                    <a:lstStyle/>
                    <a:p>
                      <a:pPr algn="l"/>
                      <a:r>
                        <a:rPr lang="en-US" sz="1600" dirty="0" smtClean="0"/>
                        <a:t>Age Eligible,</a:t>
                      </a:r>
                      <a:r>
                        <a:rPr lang="en-US" sz="1600" baseline="0" dirty="0" smtClean="0"/>
                        <a:t> n (%)</a:t>
                      </a:r>
                      <a:endParaRPr lang="en-US" sz="1600" dirty="0"/>
                    </a:p>
                  </a:txBody>
                  <a:tcPr>
                    <a:solidFill>
                      <a:srgbClr val="0099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Eligible</a:t>
                      </a:r>
                      <a:r>
                        <a:rPr lang="en-US" sz="1600" baseline="0" dirty="0" smtClean="0"/>
                        <a:t> for PAP (among those age eligible), n (%)</a:t>
                      </a:r>
                      <a:endParaRPr lang="en-US" sz="1600" dirty="0" smtClean="0"/>
                    </a:p>
                  </a:txBody>
                  <a:tcPr>
                    <a:solidFill>
                      <a:srgbClr val="0099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Up-to-Date Pap Exams </a:t>
                      </a:r>
                      <a:r>
                        <a:rPr lang="en-US" sz="1600" baseline="0" dirty="0" smtClean="0"/>
                        <a:t>(among those age eligible), n (%)</a:t>
                      </a:r>
                      <a:endParaRPr lang="en-US" sz="16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smtClean="0"/>
                    </a:p>
                  </a:txBody>
                  <a:tcPr>
                    <a:solidFill>
                      <a:srgbClr val="0099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Never Screened Before</a:t>
                      </a:r>
                      <a:r>
                        <a:rPr lang="en-US" sz="1600" baseline="0" dirty="0" smtClean="0"/>
                        <a:t> (among those eligible), n (%)</a:t>
                      </a:r>
                      <a:endParaRPr lang="en-US" sz="1600" dirty="0" smtClean="0"/>
                    </a:p>
                    <a:p>
                      <a:pPr algn="l"/>
                      <a:endParaRPr lang="en-US" sz="1600" dirty="0"/>
                    </a:p>
                  </a:txBody>
                  <a:tcPr>
                    <a:solidFill>
                      <a:srgbClr val="0099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Completed</a:t>
                      </a:r>
                      <a:r>
                        <a:rPr lang="en-US" sz="1600" baseline="0" dirty="0" smtClean="0"/>
                        <a:t> screening after enrollment in BBI (among those eligible), n (%)</a:t>
                      </a:r>
                      <a:endParaRPr lang="en-US" sz="1600" dirty="0" smtClean="0"/>
                    </a:p>
                    <a:p>
                      <a:pPr algn="l"/>
                      <a:endParaRPr lang="en-US" sz="1600" dirty="0"/>
                    </a:p>
                  </a:txBody>
                  <a:tcPr>
                    <a:solidFill>
                      <a:srgbClr val="0099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Never screened before </a:t>
                      </a:r>
                      <a:r>
                        <a:rPr lang="en-US" sz="1600" baseline="0" dirty="0" smtClean="0"/>
                        <a:t>(among those who completed screening in BBI), n (%)</a:t>
                      </a:r>
                      <a:endParaRPr lang="en-US" sz="1600" dirty="0"/>
                    </a:p>
                  </a:txBody>
                  <a:tcPr>
                    <a:solidFill>
                      <a:srgbClr val="009900"/>
                    </a:solidFill>
                  </a:tcPr>
                </a:tc>
                <a:extLst>
                  <a:ext uri="{0D108BD9-81ED-4DB2-BD59-A6C34878D82A}">
                    <a16:rowId xmlns:a16="http://schemas.microsoft.com/office/drawing/2014/main" val="3693394552"/>
                  </a:ext>
                </a:extLst>
              </a:tr>
              <a:tr h="600625">
                <a:tc>
                  <a:txBody>
                    <a:bodyPr/>
                    <a:lstStyle/>
                    <a:p>
                      <a:r>
                        <a:rPr lang="en-US" dirty="0" smtClean="0"/>
                        <a:t>All participants</a:t>
                      </a:r>
                      <a:endParaRPr lang="en-US" dirty="0"/>
                    </a:p>
                  </a:txBody>
                  <a:tcPr/>
                </a:tc>
                <a:tc>
                  <a:txBody>
                    <a:bodyPr/>
                    <a:lstStyle/>
                    <a:p>
                      <a:r>
                        <a:rPr lang="en-US" dirty="0" smtClean="0"/>
                        <a:t>768 (77%</a:t>
                      </a:r>
                      <a:r>
                        <a:rPr lang="en-US" baseline="0" dirty="0" smtClean="0"/>
                        <a:t> = 768/1003)</a:t>
                      </a:r>
                      <a:endParaRPr lang="en-US" dirty="0"/>
                    </a:p>
                  </a:txBody>
                  <a:tcPr/>
                </a:tc>
                <a:tc>
                  <a:txBody>
                    <a:bodyPr/>
                    <a:lstStyle/>
                    <a:p>
                      <a:r>
                        <a:rPr lang="en-US" dirty="0" smtClean="0"/>
                        <a:t>550 (72%</a:t>
                      </a:r>
                      <a:r>
                        <a:rPr lang="en-US" baseline="0" dirty="0" smtClean="0"/>
                        <a:t> = 550/768)</a:t>
                      </a:r>
                      <a:endParaRPr lang="en-US" dirty="0"/>
                    </a:p>
                  </a:txBody>
                  <a:tcPr/>
                </a:tc>
                <a:tc>
                  <a:txBody>
                    <a:bodyPr/>
                    <a:lstStyle/>
                    <a:p>
                      <a:r>
                        <a:rPr lang="en-US" dirty="0" smtClean="0"/>
                        <a:t>218 (28%</a:t>
                      </a:r>
                      <a:r>
                        <a:rPr lang="en-US" baseline="0" dirty="0" smtClean="0"/>
                        <a:t> = 218/768)</a:t>
                      </a:r>
                      <a:endParaRPr lang="en-US" dirty="0"/>
                    </a:p>
                  </a:txBody>
                  <a:tcPr/>
                </a:tc>
                <a:tc>
                  <a:txBody>
                    <a:bodyPr/>
                    <a:lstStyle/>
                    <a:p>
                      <a:r>
                        <a:rPr lang="en-US" dirty="0" smtClean="0"/>
                        <a:t>421 (</a:t>
                      </a:r>
                      <a:r>
                        <a:rPr lang="en-US" dirty="0" smtClean="0">
                          <a:solidFill>
                            <a:srgbClr val="F34BEB"/>
                          </a:solidFill>
                        </a:rPr>
                        <a:t>77</a:t>
                      </a:r>
                      <a:r>
                        <a:rPr lang="en-US" dirty="0" smtClean="0"/>
                        <a:t>% = 421/550)</a:t>
                      </a:r>
                      <a:endParaRPr lang="en-US" dirty="0"/>
                    </a:p>
                  </a:txBody>
                  <a:tcPr/>
                </a:tc>
                <a:tc>
                  <a:txBody>
                    <a:bodyPr/>
                    <a:lstStyle/>
                    <a:p>
                      <a:r>
                        <a:rPr lang="en-US" dirty="0" smtClean="0"/>
                        <a:t>236 (43% = 236/550)</a:t>
                      </a:r>
                      <a:endParaRPr lang="en-US" dirty="0"/>
                    </a:p>
                  </a:txBody>
                  <a:tcPr/>
                </a:tc>
                <a:tc>
                  <a:txBody>
                    <a:bodyPr/>
                    <a:lstStyle/>
                    <a:p>
                      <a:r>
                        <a:rPr lang="en-US" dirty="0" smtClean="0"/>
                        <a:t>181 (77% = 181/236)</a:t>
                      </a:r>
                      <a:endParaRPr lang="en-US" dirty="0"/>
                    </a:p>
                  </a:txBody>
                  <a:tcPr/>
                </a:tc>
                <a:extLst>
                  <a:ext uri="{0D108BD9-81ED-4DB2-BD59-A6C34878D82A}">
                    <a16:rowId xmlns:a16="http://schemas.microsoft.com/office/drawing/2014/main" val="1224862952"/>
                  </a:ext>
                </a:extLst>
              </a:tr>
              <a:tr h="356510">
                <a:tc>
                  <a:txBody>
                    <a:bodyPr/>
                    <a:lstStyle/>
                    <a:p>
                      <a:r>
                        <a:rPr lang="en-US" dirty="0" smtClean="0"/>
                        <a:t>Myanmar</a:t>
                      </a:r>
                      <a:endParaRPr lang="en-US" dirty="0"/>
                    </a:p>
                  </a:txBody>
                  <a:tcPr/>
                </a:tc>
                <a:tc>
                  <a:txBody>
                    <a:bodyPr/>
                    <a:lstStyle/>
                    <a:p>
                      <a:r>
                        <a:rPr lang="en-US" dirty="0" smtClean="0"/>
                        <a:t>263</a:t>
                      </a:r>
                      <a:r>
                        <a:rPr lang="en-US" baseline="0" dirty="0" smtClean="0"/>
                        <a:t> (79%)</a:t>
                      </a:r>
                      <a:endParaRPr lang="en-US" dirty="0"/>
                    </a:p>
                  </a:txBody>
                  <a:tcPr/>
                </a:tc>
                <a:tc>
                  <a:txBody>
                    <a:bodyPr/>
                    <a:lstStyle/>
                    <a:p>
                      <a:r>
                        <a:rPr lang="en-US" dirty="0" smtClean="0">
                          <a:solidFill>
                            <a:schemeClr val="tx1"/>
                          </a:solidFill>
                        </a:rPr>
                        <a:t>203 (77%)</a:t>
                      </a:r>
                      <a:endParaRPr lang="en-US" dirty="0">
                        <a:solidFill>
                          <a:schemeClr val="tx1"/>
                        </a:solidFill>
                      </a:endParaRPr>
                    </a:p>
                  </a:txBody>
                  <a:tcPr/>
                </a:tc>
                <a:tc>
                  <a:txBody>
                    <a:bodyPr/>
                    <a:lstStyle/>
                    <a:p>
                      <a:r>
                        <a:rPr lang="en-US" dirty="0" smtClean="0"/>
                        <a:t>60 (</a:t>
                      </a:r>
                      <a:r>
                        <a:rPr lang="en-US" dirty="0" smtClean="0">
                          <a:solidFill>
                            <a:srgbClr val="F34BEB"/>
                          </a:solidFill>
                        </a:rPr>
                        <a:t>23</a:t>
                      </a:r>
                      <a:r>
                        <a:rPr lang="en-US" dirty="0" smtClean="0"/>
                        <a:t>%)</a:t>
                      </a:r>
                      <a:endParaRPr lang="en-US" dirty="0"/>
                    </a:p>
                  </a:txBody>
                  <a:tcPr/>
                </a:tc>
                <a:tc>
                  <a:txBody>
                    <a:bodyPr/>
                    <a:lstStyle/>
                    <a:p>
                      <a:r>
                        <a:rPr lang="en-US" dirty="0" smtClean="0"/>
                        <a:t>151</a:t>
                      </a:r>
                      <a:r>
                        <a:rPr lang="en-US" baseline="0" dirty="0" smtClean="0"/>
                        <a:t> (74%)</a:t>
                      </a:r>
                      <a:endParaRPr lang="en-US" dirty="0"/>
                    </a:p>
                  </a:txBody>
                  <a:tcPr/>
                </a:tc>
                <a:tc>
                  <a:txBody>
                    <a:bodyPr/>
                    <a:lstStyle/>
                    <a:p>
                      <a:r>
                        <a:rPr lang="en-US" dirty="0" smtClean="0"/>
                        <a:t>96 (</a:t>
                      </a:r>
                      <a:r>
                        <a:rPr lang="en-US" dirty="0" smtClean="0">
                          <a:solidFill>
                            <a:srgbClr val="F34BEB"/>
                          </a:solidFill>
                        </a:rPr>
                        <a:t>47</a:t>
                      </a:r>
                      <a:r>
                        <a:rPr lang="en-US" dirty="0" smtClean="0"/>
                        <a:t>%)</a:t>
                      </a:r>
                      <a:endParaRPr lang="en-US" dirty="0"/>
                    </a:p>
                  </a:txBody>
                  <a:tcPr/>
                </a:tc>
                <a:tc>
                  <a:txBody>
                    <a:bodyPr/>
                    <a:lstStyle/>
                    <a:p>
                      <a:r>
                        <a:rPr lang="en-US" dirty="0" smtClean="0"/>
                        <a:t>77 (</a:t>
                      </a:r>
                      <a:r>
                        <a:rPr lang="en-US" dirty="0" smtClean="0">
                          <a:solidFill>
                            <a:srgbClr val="F34BEB"/>
                          </a:solidFill>
                        </a:rPr>
                        <a:t>80</a:t>
                      </a:r>
                      <a:r>
                        <a:rPr lang="en-US" dirty="0" smtClean="0"/>
                        <a:t>%)</a:t>
                      </a:r>
                      <a:endParaRPr lang="en-US" dirty="0"/>
                    </a:p>
                  </a:txBody>
                  <a:tcPr/>
                </a:tc>
                <a:extLst>
                  <a:ext uri="{0D108BD9-81ED-4DB2-BD59-A6C34878D82A}">
                    <a16:rowId xmlns:a16="http://schemas.microsoft.com/office/drawing/2014/main" val="3775655142"/>
                  </a:ext>
                </a:extLst>
              </a:tr>
              <a:tr h="398101">
                <a:tc>
                  <a:txBody>
                    <a:bodyPr/>
                    <a:lstStyle/>
                    <a:p>
                      <a:r>
                        <a:rPr lang="en-US" dirty="0" smtClean="0"/>
                        <a:t>Central African Region</a:t>
                      </a:r>
                      <a:endParaRPr lang="en-US" dirty="0"/>
                    </a:p>
                  </a:txBody>
                  <a:tcPr/>
                </a:tc>
                <a:tc>
                  <a:txBody>
                    <a:bodyPr/>
                    <a:lstStyle/>
                    <a:p>
                      <a:r>
                        <a:rPr lang="en-US" dirty="0" smtClean="0"/>
                        <a:t>166 (76%)</a:t>
                      </a:r>
                      <a:endParaRPr lang="en-US" dirty="0"/>
                    </a:p>
                  </a:txBody>
                  <a:tcPr/>
                </a:tc>
                <a:tc>
                  <a:txBody>
                    <a:bodyPr/>
                    <a:lstStyle/>
                    <a:p>
                      <a:r>
                        <a:rPr lang="en-US" dirty="0" smtClean="0">
                          <a:solidFill>
                            <a:schemeClr val="tx1"/>
                          </a:solidFill>
                        </a:rPr>
                        <a:t>116 (70%)</a:t>
                      </a:r>
                      <a:endParaRPr lang="en-US" dirty="0">
                        <a:solidFill>
                          <a:schemeClr val="tx1"/>
                        </a:solidFill>
                      </a:endParaRPr>
                    </a:p>
                  </a:txBody>
                  <a:tcPr/>
                </a:tc>
                <a:tc>
                  <a:txBody>
                    <a:bodyPr/>
                    <a:lstStyle/>
                    <a:p>
                      <a:r>
                        <a:rPr lang="en-US" dirty="0" smtClean="0"/>
                        <a:t>50 (30%)</a:t>
                      </a:r>
                      <a:endParaRPr lang="en-US" dirty="0"/>
                    </a:p>
                  </a:txBody>
                  <a:tcPr/>
                </a:tc>
                <a:tc>
                  <a:txBody>
                    <a:bodyPr/>
                    <a:lstStyle/>
                    <a:p>
                      <a:r>
                        <a:rPr lang="en-US" dirty="0" smtClean="0"/>
                        <a:t>97 (</a:t>
                      </a:r>
                      <a:r>
                        <a:rPr lang="en-US" dirty="0" smtClean="0">
                          <a:solidFill>
                            <a:srgbClr val="F34BEB"/>
                          </a:solidFill>
                        </a:rPr>
                        <a:t>84</a:t>
                      </a:r>
                      <a:r>
                        <a:rPr lang="en-US" dirty="0" smtClean="0"/>
                        <a:t>%)</a:t>
                      </a:r>
                      <a:endParaRPr lang="en-US" dirty="0"/>
                    </a:p>
                  </a:txBody>
                  <a:tcPr/>
                </a:tc>
                <a:tc>
                  <a:txBody>
                    <a:bodyPr/>
                    <a:lstStyle/>
                    <a:p>
                      <a:r>
                        <a:rPr lang="en-US" dirty="0" smtClean="0"/>
                        <a:t>42 (36%)</a:t>
                      </a:r>
                      <a:endParaRPr lang="en-US" dirty="0"/>
                    </a:p>
                  </a:txBody>
                  <a:tcPr/>
                </a:tc>
                <a:tc>
                  <a:txBody>
                    <a:bodyPr/>
                    <a:lstStyle/>
                    <a:p>
                      <a:r>
                        <a:rPr lang="en-US" dirty="0" smtClean="0"/>
                        <a:t>32 (76%)</a:t>
                      </a:r>
                      <a:endParaRPr lang="en-US" dirty="0"/>
                    </a:p>
                  </a:txBody>
                  <a:tcPr/>
                </a:tc>
                <a:extLst>
                  <a:ext uri="{0D108BD9-81ED-4DB2-BD59-A6C34878D82A}">
                    <a16:rowId xmlns:a16="http://schemas.microsoft.com/office/drawing/2014/main" val="1367571360"/>
                  </a:ext>
                </a:extLst>
              </a:tr>
              <a:tr h="356510">
                <a:tc>
                  <a:txBody>
                    <a:bodyPr/>
                    <a:lstStyle/>
                    <a:p>
                      <a:r>
                        <a:rPr lang="en-US" dirty="0" smtClean="0"/>
                        <a:t>Bhutan</a:t>
                      </a:r>
                      <a:endParaRPr lang="en-US" dirty="0"/>
                    </a:p>
                  </a:txBody>
                  <a:tcPr/>
                </a:tc>
                <a:tc>
                  <a:txBody>
                    <a:bodyPr/>
                    <a:lstStyle/>
                    <a:p>
                      <a:r>
                        <a:rPr lang="en-US" dirty="0" smtClean="0"/>
                        <a:t>109 (67%)</a:t>
                      </a:r>
                      <a:endParaRPr lang="en-US" dirty="0"/>
                    </a:p>
                  </a:txBody>
                  <a:tcPr/>
                </a:tc>
                <a:tc>
                  <a:txBody>
                    <a:bodyPr/>
                    <a:lstStyle/>
                    <a:p>
                      <a:r>
                        <a:rPr lang="en-US" dirty="0" smtClean="0">
                          <a:solidFill>
                            <a:schemeClr val="tx1"/>
                          </a:solidFill>
                        </a:rPr>
                        <a:t>100 (92%)</a:t>
                      </a:r>
                      <a:endParaRPr lang="en-US" dirty="0">
                        <a:solidFill>
                          <a:schemeClr val="tx1"/>
                        </a:solidFill>
                      </a:endParaRPr>
                    </a:p>
                  </a:txBody>
                  <a:tcPr/>
                </a:tc>
                <a:tc>
                  <a:txBody>
                    <a:bodyPr/>
                    <a:lstStyle/>
                    <a:p>
                      <a:r>
                        <a:rPr lang="en-US" dirty="0" smtClean="0"/>
                        <a:t>9 (</a:t>
                      </a:r>
                      <a:r>
                        <a:rPr lang="en-US" dirty="0" smtClean="0">
                          <a:solidFill>
                            <a:srgbClr val="F34BEB"/>
                          </a:solidFill>
                        </a:rPr>
                        <a:t>8</a:t>
                      </a:r>
                      <a:r>
                        <a:rPr lang="en-US" dirty="0" smtClean="0"/>
                        <a:t>%)</a:t>
                      </a:r>
                      <a:endParaRPr lang="en-US" dirty="0"/>
                    </a:p>
                  </a:txBody>
                  <a:tcPr/>
                </a:tc>
                <a:tc>
                  <a:txBody>
                    <a:bodyPr/>
                    <a:lstStyle/>
                    <a:p>
                      <a:r>
                        <a:rPr lang="en-US" dirty="0" smtClean="0"/>
                        <a:t>69 (69%)</a:t>
                      </a:r>
                      <a:endParaRPr lang="en-US" dirty="0"/>
                    </a:p>
                  </a:txBody>
                  <a:tcPr/>
                </a:tc>
                <a:tc>
                  <a:txBody>
                    <a:bodyPr/>
                    <a:lstStyle/>
                    <a:p>
                      <a:r>
                        <a:rPr lang="en-US" dirty="0" smtClean="0"/>
                        <a:t>47 (</a:t>
                      </a:r>
                      <a:r>
                        <a:rPr lang="en-US" dirty="0" smtClean="0">
                          <a:solidFill>
                            <a:srgbClr val="F34BEB"/>
                          </a:solidFill>
                        </a:rPr>
                        <a:t>47</a:t>
                      </a:r>
                      <a:r>
                        <a:rPr lang="en-US" dirty="0" smtClean="0"/>
                        <a:t>%)</a:t>
                      </a:r>
                      <a:endParaRPr lang="en-US" dirty="0"/>
                    </a:p>
                  </a:txBody>
                  <a:tcPr/>
                </a:tc>
                <a:tc>
                  <a:txBody>
                    <a:bodyPr/>
                    <a:lstStyle/>
                    <a:p>
                      <a:r>
                        <a:rPr lang="en-US" dirty="0" smtClean="0"/>
                        <a:t>32 (68%)</a:t>
                      </a:r>
                      <a:endParaRPr lang="en-US" dirty="0"/>
                    </a:p>
                  </a:txBody>
                  <a:tcPr/>
                </a:tc>
                <a:extLst>
                  <a:ext uri="{0D108BD9-81ED-4DB2-BD59-A6C34878D82A}">
                    <a16:rowId xmlns:a16="http://schemas.microsoft.com/office/drawing/2014/main" val="63672207"/>
                  </a:ext>
                </a:extLst>
              </a:tr>
              <a:tr h="356510">
                <a:tc>
                  <a:txBody>
                    <a:bodyPr/>
                    <a:lstStyle/>
                    <a:p>
                      <a:r>
                        <a:rPr lang="en-US" dirty="0" smtClean="0"/>
                        <a:t>Somalia</a:t>
                      </a:r>
                      <a:endParaRPr lang="en-US" dirty="0"/>
                    </a:p>
                  </a:txBody>
                  <a:tcPr/>
                </a:tc>
                <a:tc>
                  <a:txBody>
                    <a:bodyPr/>
                    <a:lstStyle/>
                    <a:p>
                      <a:r>
                        <a:rPr lang="en-US" dirty="0" smtClean="0"/>
                        <a:t>124 (76%)</a:t>
                      </a:r>
                      <a:endParaRPr lang="en-US" dirty="0"/>
                    </a:p>
                  </a:txBody>
                  <a:tcPr/>
                </a:tc>
                <a:tc>
                  <a:txBody>
                    <a:bodyPr/>
                    <a:lstStyle/>
                    <a:p>
                      <a:r>
                        <a:rPr lang="en-US" dirty="0" smtClean="0"/>
                        <a:t>76 (61%)</a:t>
                      </a:r>
                      <a:endParaRPr lang="en-US" dirty="0"/>
                    </a:p>
                  </a:txBody>
                  <a:tcPr/>
                </a:tc>
                <a:tc>
                  <a:txBody>
                    <a:bodyPr/>
                    <a:lstStyle/>
                    <a:p>
                      <a:r>
                        <a:rPr lang="en-US" dirty="0" smtClean="0"/>
                        <a:t>48 (39%)</a:t>
                      </a:r>
                      <a:endParaRPr lang="en-US" dirty="0"/>
                    </a:p>
                  </a:txBody>
                  <a:tcPr/>
                </a:tc>
                <a:tc>
                  <a:txBody>
                    <a:bodyPr/>
                    <a:lstStyle/>
                    <a:p>
                      <a:r>
                        <a:rPr lang="en-US" dirty="0" smtClean="0"/>
                        <a:t>57 (75%)</a:t>
                      </a:r>
                      <a:endParaRPr lang="en-US" dirty="0"/>
                    </a:p>
                  </a:txBody>
                  <a:tcPr/>
                </a:tc>
                <a:tc>
                  <a:txBody>
                    <a:bodyPr/>
                    <a:lstStyle/>
                    <a:p>
                      <a:r>
                        <a:rPr lang="en-US" dirty="0" smtClean="0"/>
                        <a:t>27 (36%)</a:t>
                      </a:r>
                      <a:endParaRPr lang="en-US" dirty="0"/>
                    </a:p>
                  </a:txBody>
                  <a:tcPr/>
                </a:tc>
                <a:tc>
                  <a:txBody>
                    <a:bodyPr/>
                    <a:lstStyle/>
                    <a:p>
                      <a:r>
                        <a:rPr lang="en-US" dirty="0" smtClean="0"/>
                        <a:t>18 (67%)</a:t>
                      </a:r>
                      <a:endParaRPr lang="en-US" dirty="0"/>
                    </a:p>
                  </a:txBody>
                  <a:tcPr/>
                </a:tc>
                <a:extLst>
                  <a:ext uri="{0D108BD9-81ED-4DB2-BD59-A6C34878D82A}">
                    <a16:rowId xmlns:a16="http://schemas.microsoft.com/office/drawing/2014/main" val="2384780037"/>
                  </a:ext>
                </a:extLst>
              </a:tr>
              <a:tr h="381339">
                <a:tc>
                  <a:txBody>
                    <a:bodyPr/>
                    <a:lstStyle/>
                    <a:p>
                      <a:r>
                        <a:rPr lang="en-US" dirty="0" smtClean="0"/>
                        <a:t>Arabic speaking</a:t>
                      </a:r>
                      <a:endParaRPr lang="en-US" dirty="0"/>
                    </a:p>
                  </a:txBody>
                  <a:tcPr/>
                </a:tc>
                <a:tc>
                  <a:txBody>
                    <a:bodyPr/>
                    <a:lstStyle/>
                    <a:p>
                      <a:r>
                        <a:rPr lang="en-US" dirty="0" smtClean="0"/>
                        <a:t>84 (88%)</a:t>
                      </a:r>
                      <a:endParaRPr lang="en-US" dirty="0"/>
                    </a:p>
                  </a:txBody>
                  <a:tcPr/>
                </a:tc>
                <a:tc>
                  <a:txBody>
                    <a:bodyPr/>
                    <a:lstStyle/>
                    <a:p>
                      <a:r>
                        <a:rPr lang="en-US" dirty="0" smtClean="0"/>
                        <a:t>43 (51%)</a:t>
                      </a:r>
                      <a:endParaRPr lang="en-US" dirty="0"/>
                    </a:p>
                  </a:txBody>
                  <a:tcPr/>
                </a:tc>
                <a:tc>
                  <a:txBody>
                    <a:bodyPr/>
                    <a:lstStyle/>
                    <a:p>
                      <a:r>
                        <a:rPr lang="en-US" dirty="0" smtClean="0"/>
                        <a:t>41 (49%)</a:t>
                      </a:r>
                      <a:endParaRPr lang="en-US" dirty="0"/>
                    </a:p>
                  </a:txBody>
                  <a:tcPr/>
                </a:tc>
                <a:tc>
                  <a:txBody>
                    <a:bodyPr/>
                    <a:lstStyle/>
                    <a:p>
                      <a:r>
                        <a:rPr lang="en-US" dirty="0" smtClean="0"/>
                        <a:t>36 (</a:t>
                      </a:r>
                      <a:r>
                        <a:rPr lang="en-US" dirty="0" smtClean="0">
                          <a:solidFill>
                            <a:srgbClr val="F34BEB"/>
                          </a:solidFill>
                        </a:rPr>
                        <a:t>84</a:t>
                      </a:r>
                      <a:r>
                        <a:rPr lang="en-US" dirty="0" smtClean="0"/>
                        <a:t>%)</a:t>
                      </a:r>
                      <a:endParaRPr lang="en-US" dirty="0"/>
                    </a:p>
                  </a:txBody>
                  <a:tcPr/>
                </a:tc>
                <a:tc>
                  <a:txBody>
                    <a:bodyPr/>
                    <a:lstStyle/>
                    <a:p>
                      <a:r>
                        <a:rPr lang="en-US" dirty="0" smtClean="0"/>
                        <a:t>20 (</a:t>
                      </a:r>
                      <a:r>
                        <a:rPr lang="en-US" dirty="0" smtClean="0">
                          <a:solidFill>
                            <a:srgbClr val="F34BEB"/>
                          </a:solidFill>
                        </a:rPr>
                        <a:t>47</a:t>
                      </a:r>
                      <a:r>
                        <a:rPr lang="en-US" dirty="0" smtClean="0"/>
                        <a:t>%)</a:t>
                      </a:r>
                      <a:endParaRPr lang="en-US" dirty="0"/>
                    </a:p>
                  </a:txBody>
                  <a:tcPr/>
                </a:tc>
                <a:tc>
                  <a:txBody>
                    <a:bodyPr/>
                    <a:lstStyle/>
                    <a:p>
                      <a:r>
                        <a:rPr lang="en-US" dirty="0" smtClean="0"/>
                        <a:t>18 (</a:t>
                      </a:r>
                      <a:r>
                        <a:rPr lang="en-US" dirty="0" smtClean="0">
                          <a:solidFill>
                            <a:srgbClr val="F34BEB"/>
                          </a:solidFill>
                        </a:rPr>
                        <a:t>90</a:t>
                      </a:r>
                      <a:r>
                        <a:rPr lang="en-US" dirty="0" smtClean="0"/>
                        <a:t>%)</a:t>
                      </a:r>
                      <a:endParaRPr lang="en-US" dirty="0"/>
                    </a:p>
                  </a:txBody>
                  <a:tcPr/>
                </a:tc>
                <a:extLst>
                  <a:ext uri="{0D108BD9-81ED-4DB2-BD59-A6C34878D82A}">
                    <a16:rowId xmlns:a16="http://schemas.microsoft.com/office/drawing/2014/main" val="1211471935"/>
                  </a:ext>
                </a:extLst>
              </a:tr>
              <a:tr h="533269">
                <a:tc>
                  <a:txBody>
                    <a:bodyPr/>
                    <a:lstStyle/>
                    <a:p>
                      <a:r>
                        <a:rPr lang="en-US" dirty="0" smtClean="0"/>
                        <a:t>Others</a:t>
                      </a:r>
                      <a:endParaRPr lang="en-US" dirty="0"/>
                    </a:p>
                  </a:txBody>
                  <a:tcPr/>
                </a:tc>
                <a:tc>
                  <a:txBody>
                    <a:bodyPr/>
                    <a:lstStyle/>
                    <a:p>
                      <a:r>
                        <a:rPr lang="en-US" dirty="0" smtClean="0"/>
                        <a:t>22 (85%)</a:t>
                      </a:r>
                      <a:endParaRPr lang="en-US" dirty="0"/>
                    </a:p>
                  </a:txBody>
                  <a:tcPr/>
                </a:tc>
                <a:tc>
                  <a:txBody>
                    <a:bodyPr/>
                    <a:lstStyle/>
                    <a:p>
                      <a:r>
                        <a:rPr lang="en-US" dirty="0" smtClean="0"/>
                        <a:t>12 (55%)</a:t>
                      </a:r>
                      <a:endParaRPr lang="en-US" dirty="0"/>
                    </a:p>
                  </a:txBody>
                  <a:tcPr/>
                </a:tc>
                <a:tc>
                  <a:txBody>
                    <a:bodyPr/>
                    <a:lstStyle/>
                    <a:p>
                      <a:r>
                        <a:rPr lang="en-US" dirty="0" smtClean="0"/>
                        <a:t>10 (45%)</a:t>
                      </a:r>
                      <a:endParaRPr lang="en-US" dirty="0"/>
                    </a:p>
                  </a:txBody>
                  <a:tcPr/>
                </a:tc>
                <a:tc>
                  <a:txBody>
                    <a:bodyPr/>
                    <a:lstStyle/>
                    <a:p>
                      <a:r>
                        <a:rPr lang="en-US" dirty="0" smtClean="0"/>
                        <a:t>11 (92%)</a:t>
                      </a:r>
                      <a:endParaRPr lang="en-US" dirty="0"/>
                    </a:p>
                  </a:txBody>
                  <a:tcPr/>
                </a:tc>
                <a:tc>
                  <a:txBody>
                    <a:bodyPr/>
                    <a:lstStyle/>
                    <a:p>
                      <a:r>
                        <a:rPr lang="en-US" dirty="0" smtClean="0"/>
                        <a:t>4 (33%)</a:t>
                      </a:r>
                      <a:endParaRPr lang="en-US" dirty="0"/>
                    </a:p>
                  </a:txBody>
                  <a:tcPr/>
                </a:tc>
                <a:tc>
                  <a:txBody>
                    <a:bodyPr/>
                    <a:lstStyle/>
                    <a:p>
                      <a:r>
                        <a:rPr lang="en-US" dirty="0" smtClean="0"/>
                        <a:t>4 (100%)</a:t>
                      </a:r>
                      <a:endParaRPr lang="en-US" dirty="0"/>
                    </a:p>
                  </a:txBody>
                  <a:tcPr/>
                </a:tc>
                <a:extLst>
                  <a:ext uri="{0D108BD9-81ED-4DB2-BD59-A6C34878D82A}">
                    <a16:rowId xmlns:a16="http://schemas.microsoft.com/office/drawing/2014/main" val="3954960081"/>
                  </a:ext>
                </a:extLst>
              </a:tr>
              <a:tr h="533269">
                <a:tc>
                  <a:txBody>
                    <a:bodyPr/>
                    <a:lstStyle/>
                    <a:p>
                      <a:endParaRPr lang="en-US" dirty="0"/>
                    </a:p>
                  </a:txBody>
                  <a:tcPr/>
                </a:tc>
                <a:tc>
                  <a:txBody>
                    <a:bodyPr/>
                    <a:lstStyle/>
                    <a:p>
                      <a:endParaRPr lang="en-US" dirty="0"/>
                    </a:p>
                  </a:txBody>
                  <a:tcPr/>
                </a:tc>
                <a:tc gridSpan="3">
                  <a:txBody>
                    <a:bodyPr/>
                    <a:lstStyle/>
                    <a:p>
                      <a:pPr algn="ctr"/>
                      <a:r>
                        <a:rPr lang="en-US" dirty="0" smtClean="0"/>
                        <a:t>At Baseline</a:t>
                      </a:r>
                      <a:endParaRPr lang="en-US" dirty="0"/>
                    </a:p>
                  </a:txBody>
                  <a:tcPr>
                    <a:solidFill>
                      <a:schemeClr val="accent4">
                        <a:lumMod val="40000"/>
                        <a:lumOff val="60000"/>
                      </a:schemeClr>
                    </a:solidFill>
                  </a:tcPr>
                </a:tc>
                <a:tc hMerge="1">
                  <a:txBody>
                    <a:bodyPr/>
                    <a:lstStyle/>
                    <a:p>
                      <a:pPr algn="ctr"/>
                      <a:endParaRPr lang="en-US" dirty="0"/>
                    </a:p>
                  </a:txBody>
                  <a:tcPr>
                    <a:solidFill>
                      <a:schemeClr val="accent2">
                        <a:lumMod val="40000"/>
                        <a:lumOff val="60000"/>
                      </a:schemeClr>
                    </a:solidFill>
                  </a:tcPr>
                </a:tc>
                <a:tc hMerge="1">
                  <a:txBody>
                    <a:bodyPr/>
                    <a:lstStyle/>
                    <a:p>
                      <a:endParaRPr lang="en-US" dirty="0"/>
                    </a:p>
                  </a:txBody>
                  <a:tcPr/>
                </a:tc>
                <a:tc gridSpan="2">
                  <a:txBody>
                    <a:bodyPr/>
                    <a:lstStyle/>
                    <a:p>
                      <a:pPr algn="ctr"/>
                      <a:r>
                        <a:rPr lang="en-US" dirty="0" smtClean="0"/>
                        <a:t>Post-Intervention</a:t>
                      </a:r>
                      <a:endParaRPr lang="en-US" dirty="0"/>
                    </a:p>
                  </a:txBody>
                  <a:tcPr>
                    <a:solidFill>
                      <a:srgbClr val="00B050"/>
                    </a:solidFill>
                  </a:tcPr>
                </a:tc>
                <a:tc hMerge="1">
                  <a:txBody>
                    <a:bodyPr/>
                    <a:lstStyle/>
                    <a:p>
                      <a:pPr algn="ctr"/>
                      <a:endParaRPr lang="en-US" dirty="0"/>
                    </a:p>
                  </a:txBody>
                  <a:tcPr/>
                </a:tc>
                <a:extLst>
                  <a:ext uri="{0D108BD9-81ED-4DB2-BD59-A6C34878D82A}">
                    <a16:rowId xmlns:a16="http://schemas.microsoft.com/office/drawing/2014/main" val="489888719"/>
                  </a:ext>
                </a:extLst>
              </a:tr>
            </a:tbl>
          </a:graphicData>
        </a:graphic>
      </p:graphicFrame>
    </p:spTree>
    <p:extLst>
      <p:ext uri="{BB962C8B-B14F-4D97-AF65-F5344CB8AC3E}">
        <p14:creationId xmlns:p14="http://schemas.microsoft.com/office/powerpoint/2010/main" val="1799861317"/>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08117845"/>
              </p:ext>
            </p:extLst>
          </p:nvPr>
        </p:nvGraphicFramePr>
        <p:xfrm>
          <a:off x="173735" y="923375"/>
          <a:ext cx="11738801" cy="5625498"/>
        </p:xfrm>
        <a:graphic>
          <a:graphicData uri="http://schemas.openxmlformats.org/drawingml/2006/table">
            <a:tbl>
              <a:tblPr firstRow="1" bandRow="1">
                <a:tableStyleId>{5C22544A-7EE6-4342-B048-85BDC9FD1C3A}</a:tableStyleId>
              </a:tblPr>
              <a:tblGrid>
                <a:gridCol w="2302193">
                  <a:extLst>
                    <a:ext uri="{9D8B030D-6E8A-4147-A177-3AD203B41FA5}">
                      <a16:colId xmlns:a16="http://schemas.microsoft.com/office/drawing/2014/main" val="3051729596"/>
                    </a:ext>
                  </a:extLst>
                </a:gridCol>
                <a:gridCol w="1263968">
                  <a:extLst>
                    <a:ext uri="{9D8B030D-6E8A-4147-A177-3AD203B41FA5}">
                      <a16:colId xmlns:a16="http://schemas.microsoft.com/office/drawing/2014/main" val="1875074589"/>
                    </a:ext>
                  </a:extLst>
                </a:gridCol>
                <a:gridCol w="1389888">
                  <a:extLst>
                    <a:ext uri="{9D8B030D-6E8A-4147-A177-3AD203B41FA5}">
                      <a16:colId xmlns:a16="http://schemas.microsoft.com/office/drawing/2014/main" val="276898387"/>
                    </a:ext>
                  </a:extLst>
                </a:gridCol>
                <a:gridCol w="1389888">
                  <a:extLst>
                    <a:ext uri="{9D8B030D-6E8A-4147-A177-3AD203B41FA5}">
                      <a16:colId xmlns:a16="http://schemas.microsoft.com/office/drawing/2014/main" val="1977085200"/>
                    </a:ext>
                  </a:extLst>
                </a:gridCol>
                <a:gridCol w="1353312">
                  <a:extLst>
                    <a:ext uri="{9D8B030D-6E8A-4147-A177-3AD203B41FA5}">
                      <a16:colId xmlns:a16="http://schemas.microsoft.com/office/drawing/2014/main" val="2283004304"/>
                    </a:ext>
                  </a:extLst>
                </a:gridCol>
                <a:gridCol w="1424827">
                  <a:extLst>
                    <a:ext uri="{9D8B030D-6E8A-4147-A177-3AD203B41FA5}">
                      <a16:colId xmlns:a16="http://schemas.microsoft.com/office/drawing/2014/main" val="1393181226"/>
                    </a:ext>
                  </a:extLst>
                </a:gridCol>
                <a:gridCol w="2614725">
                  <a:extLst>
                    <a:ext uri="{9D8B030D-6E8A-4147-A177-3AD203B41FA5}">
                      <a16:colId xmlns:a16="http://schemas.microsoft.com/office/drawing/2014/main" val="1014936164"/>
                    </a:ext>
                  </a:extLst>
                </a:gridCol>
              </a:tblGrid>
              <a:tr h="1990513">
                <a:tc>
                  <a:txBody>
                    <a:bodyPr/>
                    <a:lstStyle/>
                    <a:p>
                      <a:pPr algn="l"/>
                      <a:r>
                        <a:rPr lang="en-US" sz="1600" dirty="0" smtClean="0"/>
                        <a:t>Cultural Groups</a:t>
                      </a:r>
                      <a:endParaRPr lang="en-US" sz="1600" dirty="0"/>
                    </a:p>
                  </a:txBody>
                  <a:tcPr>
                    <a:solidFill>
                      <a:srgbClr val="009900"/>
                    </a:solidFill>
                  </a:tcPr>
                </a:tc>
                <a:tc>
                  <a:txBody>
                    <a:bodyPr/>
                    <a:lstStyle/>
                    <a:p>
                      <a:pPr algn="l"/>
                      <a:r>
                        <a:rPr lang="en-US" sz="1600" dirty="0" smtClean="0"/>
                        <a:t>Age Eligible,</a:t>
                      </a:r>
                      <a:r>
                        <a:rPr lang="en-US" sz="1600" baseline="0" dirty="0" smtClean="0"/>
                        <a:t> n (%)</a:t>
                      </a:r>
                      <a:endParaRPr lang="en-US" sz="1600" dirty="0"/>
                    </a:p>
                  </a:txBody>
                  <a:tcPr>
                    <a:solidFill>
                      <a:srgbClr val="0099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Eligible</a:t>
                      </a:r>
                      <a:r>
                        <a:rPr lang="en-US" sz="1600" baseline="0" dirty="0" smtClean="0"/>
                        <a:t> for Mammogram (among those age eligible), n (%)</a:t>
                      </a:r>
                      <a:endParaRPr lang="en-US" sz="1600" dirty="0" smtClean="0"/>
                    </a:p>
                  </a:txBody>
                  <a:tcPr>
                    <a:solidFill>
                      <a:srgbClr val="0099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Up-to-Date Mammogram </a:t>
                      </a:r>
                      <a:r>
                        <a:rPr lang="en-US" sz="1600" baseline="0" dirty="0" smtClean="0"/>
                        <a:t>(among those age eligible), n (%)</a:t>
                      </a:r>
                      <a:endParaRPr lang="en-US" sz="16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smtClean="0"/>
                    </a:p>
                  </a:txBody>
                  <a:tcPr>
                    <a:solidFill>
                      <a:srgbClr val="0099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Never Screened Before</a:t>
                      </a:r>
                      <a:r>
                        <a:rPr lang="en-US" sz="1600" baseline="0" dirty="0" smtClean="0"/>
                        <a:t> (among those eligible), n (%)</a:t>
                      </a:r>
                      <a:endParaRPr lang="en-US" sz="1600" dirty="0" smtClean="0"/>
                    </a:p>
                    <a:p>
                      <a:pPr algn="l"/>
                      <a:endParaRPr lang="en-US" sz="1600" dirty="0"/>
                    </a:p>
                  </a:txBody>
                  <a:tcPr>
                    <a:solidFill>
                      <a:srgbClr val="0099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Completed</a:t>
                      </a:r>
                      <a:r>
                        <a:rPr lang="en-US" sz="1600" baseline="0" dirty="0" smtClean="0"/>
                        <a:t> screening after enrollment in BBI (among those eligible), n (%)</a:t>
                      </a:r>
                      <a:endParaRPr lang="en-US" sz="1600" dirty="0" smtClean="0"/>
                    </a:p>
                    <a:p>
                      <a:pPr algn="l"/>
                      <a:endParaRPr lang="en-US" sz="1600" dirty="0"/>
                    </a:p>
                  </a:txBody>
                  <a:tcPr>
                    <a:solidFill>
                      <a:srgbClr val="0099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Never screened before </a:t>
                      </a:r>
                      <a:r>
                        <a:rPr lang="en-US" sz="1600" baseline="0" dirty="0" smtClean="0"/>
                        <a:t>(among those who completed screening in BBI), n (%)</a:t>
                      </a:r>
                      <a:endParaRPr lang="en-US" sz="1600" dirty="0"/>
                    </a:p>
                  </a:txBody>
                  <a:tcPr>
                    <a:solidFill>
                      <a:srgbClr val="009900"/>
                    </a:solidFill>
                  </a:tcPr>
                </a:tc>
                <a:extLst>
                  <a:ext uri="{0D108BD9-81ED-4DB2-BD59-A6C34878D82A}">
                    <a16:rowId xmlns:a16="http://schemas.microsoft.com/office/drawing/2014/main" val="3693394552"/>
                  </a:ext>
                </a:extLst>
              </a:tr>
              <a:tr h="600625">
                <a:tc>
                  <a:txBody>
                    <a:bodyPr/>
                    <a:lstStyle/>
                    <a:p>
                      <a:r>
                        <a:rPr lang="en-US" dirty="0" smtClean="0"/>
                        <a:t>All participants</a:t>
                      </a:r>
                      <a:endParaRPr lang="en-US" dirty="0"/>
                    </a:p>
                  </a:txBody>
                  <a:tcPr/>
                </a:tc>
                <a:tc>
                  <a:txBody>
                    <a:bodyPr/>
                    <a:lstStyle/>
                    <a:p>
                      <a:r>
                        <a:rPr lang="en-US" dirty="0" smtClean="0"/>
                        <a:t>368 (37% = 368/1003</a:t>
                      </a:r>
                      <a:endParaRPr lang="en-US" dirty="0"/>
                    </a:p>
                  </a:txBody>
                  <a:tcPr/>
                </a:tc>
                <a:tc>
                  <a:txBody>
                    <a:bodyPr/>
                    <a:lstStyle/>
                    <a:p>
                      <a:r>
                        <a:rPr lang="en-US" dirty="0" smtClean="0"/>
                        <a:t>312 (85% = 312/368)</a:t>
                      </a:r>
                      <a:endParaRPr lang="en-US" dirty="0"/>
                    </a:p>
                  </a:txBody>
                  <a:tcPr/>
                </a:tc>
                <a:tc>
                  <a:txBody>
                    <a:bodyPr/>
                    <a:lstStyle/>
                    <a:p>
                      <a:r>
                        <a:rPr lang="en-US" dirty="0" smtClean="0"/>
                        <a:t>56 (</a:t>
                      </a:r>
                      <a:r>
                        <a:rPr lang="en-US" dirty="0" smtClean="0">
                          <a:solidFill>
                            <a:srgbClr val="F34BEB"/>
                          </a:solidFill>
                        </a:rPr>
                        <a:t>15</a:t>
                      </a:r>
                      <a:r>
                        <a:rPr lang="en-US" dirty="0" smtClean="0"/>
                        <a:t>% = 56/368)</a:t>
                      </a:r>
                      <a:endParaRPr lang="en-US" dirty="0"/>
                    </a:p>
                  </a:txBody>
                  <a:tcPr/>
                </a:tc>
                <a:tc>
                  <a:txBody>
                    <a:bodyPr/>
                    <a:lstStyle/>
                    <a:p>
                      <a:r>
                        <a:rPr lang="en-US" dirty="0" smtClean="0"/>
                        <a:t>226 (72% = 226/312)</a:t>
                      </a:r>
                      <a:endParaRPr lang="en-US" dirty="0"/>
                    </a:p>
                  </a:txBody>
                  <a:tcPr/>
                </a:tc>
                <a:tc>
                  <a:txBody>
                    <a:bodyPr/>
                    <a:lstStyle/>
                    <a:p>
                      <a:r>
                        <a:rPr lang="en-US" dirty="0" smtClean="0"/>
                        <a:t>183 (</a:t>
                      </a:r>
                      <a:r>
                        <a:rPr lang="en-US" dirty="0" smtClean="0">
                          <a:solidFill>
                            <a:srgbClr val="F34BEB"/>
                          </a:solidFill>
                        </a:rPr>
                        <a:t>59</a:t>
                      </a:r>
                      <a:r>
                        <a:rPr lang="en-US" dirty="0" smtClean="0"/>
                        <a:t>% = 183/312)</a:t>
                      </a:r>
                      <a:endParaRPr lang="en-US" dirty="0"/>
                    </a:p>
                  </a:txBody>
                  <a:tcPr/>
                </a:tc>
                <a:tc>
                  <a:txBody>
                    <a:bodyPr/>
                    <a:lstStyle/>
                    <a:p>
                      <a:r>
                        <a:rPr lang="en-US" dirty="0" smtClean="0"/>
                        <a:t>134 (73% = 134/183)</a:t>
                      </a:r>
                      <a:endParaRPr lang="en-US" dirty="0"/>
                    </a:p>
                  </a:txBody>
                  <a:tcPr/>
                </a:tc>
                <a:extLst>
                  <a:ext uri="{0D108BD9-81ED-4DB2-BD59-A6C34878D82A}">
                    <a16:rowId xmlns:a16="http://schemas.microsoft.com/office/drawing/2014/main" val="1224862952"/>
                  </a:ext>
                </a:extLst>
              </a:tr>
              <a:tr h="356510">
                <a:tc>
                  <a:txBody>
                    <a:bodyPr/>
                    <a:lstStyle/>
                    <a:p>
                      <a:r>
                        <a:rPr lang="en-US" dirty="0" smtClean="0"/>
                        <a:t>Myanmar</a:t>
                      </a:r>
                      <a:endParaRPr lang="en-US" dirty="0"/>
                    </a:p>
                  </a:txBody>
                  <a:tcPr/>
                </a:tc>
                <a:tc>
                  <a:txBody>
                    <a:bodyPr/>
                    <a:lstStyle/>
                    <a:p>
                      <a:r>
                        <a:rPr lang="en-US" dirty="0" smtClean="0"/>
                        <a:t>99 (30%)</a:t>
                      </a:r>
                      <a:endParaRPr lang="en-US" dirty="0"/>
                    </a:p>
                  </a:txBody>
                  <a:tcPr/>
                </a:tc>
                <a:tc>
                  <a:txBody>
                    <a:bodyPr/>
                    <a:lstStyle/>
                    <a:p>
                      <a:r>
                        <a:rPr lang="en-US" dirty="0" smtClean="0"/>
                        <a:t>91</a:t>
                      </a:r>
                      <a:r>
                        <a:rPr lang="en-US" baseline="0" dirty="0" smtClean="0"/>
                        <a:t> (92%)</a:t>
                      </a:r>
                      <a:endParaRPr lang="en-US" dirty="0"/>
                    </a:p>
                  </a:txBody>
                  <a:tcPr/>
                </a:tc>
                <a:tc>
                  <a:txBody>
                    <a:bodyPr/>
                    <a:lstStyle/>
                    <a:p>
                      <a:r>
                        <a:rPr lang="en-US" dirty="0" smtClean="0"/>
                        <a:t>8 (</a:t>
                      </a:r>
                      <a:r>
                        <a:rPr lang="en-US" dirty="0" smtClean="0">
                          <a:solidFill>
                            <a:srgbClr val="F34BEB"/>
                          </a:solidFill>
                        </a:rPr>
                        <a:t>8</a:t>
                      </a:r>
                      <a:r>
                        <a:rPr lang="en-US" dirty="0" smtClean="0"/>
                        <a: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62 (68%)</a:t>
                      </a:r>
                    </a:p>
                  </a:txBody>
                  <a:tcPr/>
                </a:tc>
                <a:tc>
                  <a:txBody>
                    <a:bodyPr/>
                    <a:lstStyle/>
                    <a:p>
                      <a:r>
                        <a:rPr lang="en-US" dirty="0" smtClean="0"/>
                        <a:t>54 (</a:t>
                      </a:r>
                      <a:r>
                        <a:rPr lang="en-US" dirty="0" smtClean="0">
                          <a:solidFill>
                            <a:srgbClr val="F34BEB"/>
                          </a:solidFill>
                        </a:rPr>
                        <a:t>59</a:t>
                      </a:r>
                      <a:r>
                        <a:rPr lang="en-US" dirty="0" smtClean="0"/>
                        <a:t>%)</a:t>
                      </a:r>
                      <a:endParaRPr lang="en-US" dirty="0"/>
                    </a:p>
                  </a:txBody>
                  <a:tcPr/>
                </a:tc>
                <a:tc>
                  <a:txBody>
                    <a:bodyPr/>
                    <a:lstStyle/>
                    <a:p>
                      <a:r>
                        <a:rPr lang="en-US" dirty="0" smtClean="0"/>
                        <a:t>38 (70%)</a:t>
                      </a:r>
                      <a:endParaRPr lang="en-US" dirty="0"/>
                    </a:p>
                  </a:txBody>
                  <a:tcPr/>
                </a:tc>
                <a:extLst>
                  <a:ext uri="{0D108BD9-81ED-4DB2-BD59-A6C34878D82A}">
                    <a16:rowId xmlns:a16="http://schemas.microsoft.com/office/drawing/2014/main" val="3775655142"/>
                  </a:ext>
                </a:extLst>
              </a:tr>
              <a:tr h="398101">
                <a:tc>
                  <a:txBody>
                    <a:bodyPr/>
                    <a:lstStyle/>
                    <a:p>
                      <a:r>
                        <a:rPr lang="en-US" dirty="0" smtClean="0"/>
                        <a:t>Central African Region</a:t>
                      </a:r>
                      <a:endParaRPr lang="en-US" dirty="0"/>
                    </a:p>
                  </a:txBody>
                  <a:tcPr/>
                </a:tc>
                <a:tc>
                  <a:txBody>
                    <a:bodyPr/>
                    <a:lstStyle/>
                    <a:p>
                      <a:r>
                        <a:rPr lang="en-US" dirty="0" smtClean="0"/>
                        <a:t>87 (40%)</a:t>
                      </a:r>
                      <a:endParaRPr lang="en-US" dirty="0"/>
                    </a:p>
                  </a:txBody>
                  <a:tcPr/>
                </a:tc>
                <a:tc>
                  <a:txBody>
                    <a:bodyPr/>
                    <a:lstStyle/>
                    <a:p>
                      <a:r>
                        <a:rPr lang="en-US" dirty="0" smtClean="0"/>
                        <a:t>77 (89%)</a:t>
                      </a:r>
                      <a:endParaRPr lang="en-US" dirty="0"/>
                    </a:p>
                  </a:txBody>
                  <a:tcPr/>
                </a:tc>
                <a:tc>
                  <a:txBody>
                    <a:bodyPr/>
                    <a:lstStyle/>
                    <a:p>
                      <a:r>
                        <a:rPr lang="en-US" dirty="0" smtClean="0"/>
                        <a:t>10 (11%)</a:t>
                      </a:r>
                      <a:endParaRPr lang="en-US" dirty="0"/>
                    </a:p>
                  </a:txBody>
                  <a:tcPr/>
                </a:tc>
                <a:tc>
                  <a:txBody>
                    <a:bodyPr/>
                    <a:lstStyle/>
                    <a:p>
                      <a:r>
                        <a:rPr lang="en-US" dirty="0" smtClean="0"/>
                        <a:t>55 (71%)</a:t>
                      </a:r>
                      <a:endParaRPr lang="en-US" dirty="0"/>
                    </a:p>
                  </a:txBody>
                  <a:tcPr/>
                </a:tc>
                <a:tc>
                  <a:txBody>
                    <a:bodyPr/>
                    <a:lstStyle/>
                    <a:p>
                      <a:r>
                        <a:rPr lang="en-US" dirty="0" smtClean="0"/>
                        <a:t>31 (40%)</a:t>
                      </a:r>
                      <a:endParaRPr lang="en-US" dirty="0"/>
                    </a:p>
                  </a:txBody>
                  <a:tcPr/>
                </a:tc>
                <a:tc>
                  <a:txBody>
                    <a:bodyPr/>
                    <a:lstStyle/>
                    <a:p>
                      <a:r>
                        <a:rPr lang="en-US" dirty="0" smtClean="0"/>
                        <a:t>22 (71%)</a:t>
                      </a:r>
                      <a:endParaRPr lang="en-US" dirty="0"/>
                    </a:p>
                  </a:txBody>
                  <a:tcPr/>
                </a:tc>
                <a:extLst>
                  <a:ext uri="{0D108BD9-81ED-4DB2-BD59-A6C34878D82A}">
                    <a16:rowId xmlns:a16="http://schemas.microsoft.com/office/drawing/2014/main" val="1367571360"/>
                  </a:ext>
                </a:extLst>
              </a:tr>
              <a:tr h="356510">
                <a:tc>
                  <a:txBody>
                    <a:bodyPr/>
                    <a:lstStyle/>
                    <a:p>
                      <a:r>
                        <a:rPr lang="en-US" dirty="0" smtClean="0"/>
                        <a:t>Bhutan</a:t>
                      </a:r>
                      <a:endParaRPr lang="en-US" dirty="0"/>
                    </a:p>
                  </a:txBody>
                  <a:tcPr/>
                </a:tc>
                <a:tc>
                  <a:txBody>
                    <a:bodyPr/>
                    <a:lstStyle/>
                    <a:p>
                      <a:r>
                        <a:rPr lang="en-US" dirty="0" smtClean="0"/>
                        <a:t>79</a:t>
                      </a:r>
                      <a:r>
                        <a:rPr lang="en-US" baseline="0" dirty="0" smtClean="0"/>
                        <a:t> (49%)</a:t>
                      </a:r>
                      <a:endParaRPr lang="en-US" dirty="0"/>
                    </a:p>
                  </a:txBody>
                  <a:tcPr/>
                </a:tc>
                <a:tc>
                  <a:txBody>
                    <a:bodyPr/>
                    <a:lstStyle/>
                    <a:p>
                      <a:r>
                        <a:rPr lang="en-US" dirty="0" smtClean="0"/>
                        <a:t>56 (71%)</a:t>
                      </a:r>
                      <a:endParaRPr lang="en-US" dirty="0"/>
                    </a:p>
                  </a:txBody>
                  <a:tcPr/>
                </a:tc>
                <a:tc>
                  <a:txBody>
                    <a:bodyPr/>
                    <a:lstStyle/>
                    <a:p>
                      <a:r>
                        <a:rPr lang="en-US" dirty="0" smtClean="0"/>
                        <a:t>23  (29%)</a:t>
                      </a:r>
                      <a:endParaRPr lang="en-US" dirty="0"/>
                    </a:p>
                  </a:txBody>
                  <a:tcPr/>
                </a:tc>
                <a:tc>
                  <a:txBody>
                    <a:bodyPr/>
                    <a:lstStyle/>
                    <a:p>
                      <a:r>
                        <a:rPr lang="en-US" dirty="0" smtClean="0"/>
                        <a:t>44 (</a:t>
                      </a:r>
                      <a:r>
                        <a:rPr lang="en-US" dirty="0" smtClean="0">
                          <a:solidFill>
                            <a:srgbClr val="F34BEB"/>
                          </a:solidFill>
                        </a:rPr>
                        <a:t>79</a:t>
                      </a:r>
                      <a:r>
                        <a:rPr lang="en-US" dirty="0" smtClean="0"/>
                        <a:t>%)</a:t>
                      </a:r>
                      <a:endParaRPr lang="en-US" dirty="0"/>
                    </a:p>
                  </a:txBody>
                  <a:tcPr/>
                </a:tc>
                <a:tc>
                  <a:txBody>
                    <a:bodyPr/>
                    <a:lstStyle/>
                    <a:p>
                      <a:r>
                        <a:rPr lang="en-US" dirty="0" smtClean="0"/>
                        <a:t>37 (66%)</a:t>
                      </a:r>
                      <a:endParaRPr lang="en-US" dirty="0"/>
                    </a:p>
                  </a:txBody>
                  <a:tcPr/>
                </a:tc>
                <a:tc>
                  <a:txBody>
                    <a:bodyPr/>
                    <a:lstStyle/>
                    <a:p>
                      <a:r>
                        <a:rPr lang="en-US" dirty="0" smtClean="0"/>
                        <a:t>31 (</a:t>
                      </a:r>
                      <a:r>
                        <a:rPr lang="en-US" dirty="0" smtClean="0">
                          <a:solidFill>
                            <a:srgbClr val="F34BEB"/>
                          </a:solidFill>
                        </a:rPr>
                        <a:t>84</a:t>
                      </a:r>
                      <a:r>
                        <a:rPr lang="en-US" dirty="0" smtClean="0"/>
                        <a:t>%)</a:t>
                      </a:r>
                      <a:endParaRPr lang="en-US" dirty="0"/>
                    </a:p>
                  </a:txBody>
                  <a:tcPr/>
                </a:tc>
                <a:extLst>
                  <a:ext uri="{0D108BD9-81ED-4DB2-BD59-A6C34878D82A}">
                    <a16:rowId xmlns:a16="http://schemas.microsoft.com/office/drawing/2014/main" val="63672207"/>
                  </a:ext>
                </a:extLst>
              </a:tr>
              <a:tr h="356510">
                <a:tc>
                  <a:txBody>
                    <a:bodyPr/>
                    <a:lstStyle/>
                    <a:p>
                      <a:r>
                        <a:rPr lang="en-US" dirty="0" smtClean="0"/>
                        <a:t>Somalia</a:t>
                      </a:r>
                      <a:endParaRPr lang="en-US" dirty="0"/>
                    </a:p>
                  </a:txBody>
                  <a:tcPr/>
                </a:tc>
                <a:tc>
                  <a:txBody>
                    <a:bodyPr/>
                    <a:lstStyle/>
                    <a:p>
                      <a:r>
                        <a:rPr lang="en-US" dirty="0" smtClean="0"/>
                        <a:t>59 (36%)</a:t>
                      </a:r>
                      <a:endParaRPr lang="en-US" dirty="0"/>
                    </a:p>
                  </a:txBody>
                  <a:tcPr/>
                </a:tc>
                <a:tc>
                  <a:txBody>
                    <a:bodyPr/>
                    <a:lstStyle/>
                    <a:p>
                      <a:r>
                        <a:rPr lang="en-US" dirty="0" smtClean="0"/>
                        <a:t>54 (92%)</a:t>
                      </a:r>
                      <a:endParaRPr lang="en-US" dirty="0"/>
                    </a:p>
                  </a:txBody>
                  <a:tcPr/>
                </a:tc>
                <a:tc>
                  <a:txBody>
                    <a:bodyPr/>
                    <a:lstStyle/>
                    <a:p>
                      <a:r>
                        <a:rPr lang="en-US" dirty="0" smtClean="0"/>
                        <a:t>5 (</a:t>
                      </a:r>
                      <a:r>
                        <a:rPr lang="en-US" dirty="0" smtClean="0">
                          <a:solidFill>
                            <a:srgbClr val="F34BEB"/>
                          </a:solidFill>
                        </a:rPr>
                        <a:t>8</a:t>
                      </a:r>
                      <a:r>
                        <a:rPr lang="en-US" dirty="0" smtClean="0"/>
                        <a:t>%)</a:t>
                      </a:r>
                      <a:endParaRPr lang="en-US" dirty="0"/>
                    </a:p>
                  </a:txBody>
                  <a:tcPr/>
                </a:tc>
                <a:tc>
                  <a:txBody>
                    <a:bodyPr/>
                    <a:lstStyle/>
                    <a:p>
                      <a:r>
                        <a:rPr lang="en-US" dirty="0" smtClean="0"/>
                        <a:t>43 (</a:t>
                      </a:r>
                      <a:r>
                        <a:rPr lang="en-US" dirty="0" smtClean="0">
                          <a:solidFill>
                            <a:srgbClr val="F34BEB"/>
                          </a:solidFill>
                        </a:rPr>
                        <a:t>80</a:t>
                      </a:r>
                      <a:r>
                        <a:rPr lang="en-US" dirty="0" smtClean="0"/>
                        <a:t>%)</a:t>
                      </a:r>
                      <a:endParaRPr lang="en-US" dirty="0"/>
                    </a:p>
                  </a:txBody>
                  <a:tcPr/>
                </a:tc>
                <a:tc>
                  <a:txBody>
                    <a:bodyPr/>
                    <a:lstStyle/>
                    <a:p>
                      <a:r>
                        <a:rPr lang="en-US" dirty="0" smtClean="0"/>
                        <a:t>36 (</a:t>
                      </a:r>
                      <a:r>
                        <a:rPr lang="en-US" dirty="0" smtClean="0">
                          <a:solidFill>
                            <a:srgbClr val="F34BEB"/>
                          </a:solidFill>
                        </a:rPr>
                        <a:t>67</a:t>
                      </a:r>
                      <a:r>
                        <a:rPr lang="en-US" dirty="0" smtClean="0"/>
                        <a:t>%)</a:t>
                      </a:r>
                      <a:endParaRPr lang="en-US" dirty="0"/>
                    </a:p>
                  </a:txBody>
                  <a:tcPr/>
                </a:tc>
                <a:tc>
                  <a:txBody>
                    <a:bodyPr/>
                    <a:lstStyle/>
                    <a:p>
                      <a:r>
                        <a:rPr lang="en-US" dirty="0" smtClean="0"/>
                        <a:t>27 (</a:t>
                      </a:r>
                      <a:r>
                        <a:rPr lang="en-US" dirty="0" smtClean="0">
                          <a:solidFill>
                            <a:srgbClr val="F34BEB"/>
                          </a:solidFill>
                        </a:rPr>
                        <a:t>75</a:t>
                      </a:r>
                      <a:r>
                        <a:rPr lang="en-US" dirty="0" smtClean="0"/>
                        <a:t>%)</a:t>
                      </a:r>
                      <a:endParaRPr lang="en-US" dirty="0"/>
                    </a:p>
                  </a:txBody>
                  <a:tcPr/>
                </a:tc>
                <a:extLst>
                  <a:ext uri="{0D108BD9-81ED-4DB2-BD59-A6C34878D82A}">
                    <a16:rowId xmlns:a16="http://schemas.microsoft.com/office/drawing/2014/main" val="2384780037"/>
                  </a:ext>
                </a:extLst>
              </a:tr>
              <a:tr h="381339">
                <a:tc>
                  <a:txBody>
                    <a:bodyPr/>
                    <a:lstStyle/>
                    <a:p>
                      <a:r>
                        <a:rPr lang="en-US" dirty="0" smtClean="0"/>
                        <a:t>Arabic speaking</a:t>
                      </a:r>
                      <a:endParaRPr lang="en-US" dirty="0"/>
                    </a:p>
                  </a:txBody>
                  <a:tcPr/>
                </a:tc>
                <a:tc>
                  <a:txBody>
                    <a:bodyPr/>
                    <a:lstStyle/>
                    <a:p>
                      <a:r>
                        <a:rPr lang="en-US" dirty="0" smtClean="0"/>
                        <a:t>39 (41%)</a:t>
                      </a:r>
                      <a:endParaRPr lang="en-US" dirty="0"/>
                    </a:p>
                  </a:txBody>
                  <a:tcPr/>
                </a:tc>
                <a:tc>
                  <a:txBody>
                    <a:bodyPr/>
                    <a:lstStyle/>
                    <a:p>
                      <a:r>
                        <a:rPr lang="en-US" dirty="0" smtClean="0"/>
                        <a:t>32 (82%)</a:t>
                      </a:r>
                      <a:endParaRPr lang="en-US" dirty="0"/>
                    </a:p>
                  </a:txBody>
                  <a:tcPr/>
                </a:tc>
                <a:tc>
                  <a:txBody>
                    <a:bodyPr/>
                    <a:lstStyle/>
                    <a:p>
                      <a:r>
                        <a:rPr lang="en-US" dirty="0" smtClean="0"/>
                        <a:t>7 (18%)</a:t>
                      </a:r>
                      <a:endParaRPr lang="en-US" dirty="0"/>
                    </a:p>
                  </a:txBody>
                  <a:tcPr/>
                </a:tc>
                <a:tc>
                  <a:txBody>
                    <a:bodyPr/>
                    <a:lstStyle/>
                    <a:p>
                      <a:r>
                        <a:rPr lang="en-US" dirty="0" smtClean="0"/>
                        <a:t>20 (63%)</a:t>
                      </a:r>
                      <a:endParaRPr lang="en-US" dirty="0"/>
                    </a:p>
                  </a:txBody>
                  <a:tcPr/>
                </a:tc>
                <a:tc>
                  <a:txBody>
                    <a:bodyPr/>
                    <a:lstStyle/>
                    <a:p>
                      <a:r>
                        <a:rPr lang="en-US" dirty="0" smtClean="0"/>
                        <a:t>23 (</a:t>
                      </a:r>
                      <a:r>
                        <a:rPr lang="en-US" dirty="0" smtClean="0">
                          <a:solidFill>
                            <a:srgbClr val="F34BEB"/>
                          </a:solidFill>
                        </a:rPr>
                        <a:t>72</a:t>
                      </a:r>
                      <a:r>
                        <a:rPr lang="en-US" dirty="0" smtClean="0"/>
                        <a:t>%)</a:t>
                      </a:r>
                      <a:endParaRPr lang="en-US" dirty="0"/>
                    </a:p>
                  </a:txBody>
                  <a:tcPr/>
                </a:tc>
                <a:tc>
                  <a:txBody>
                    <a:bodyPr/>
                    <a:lstStyle/>
                    <a:p>
                      <a:r>
                        <a:rPr lang="en-US" dirty="0" smtClean="0"/>
                        <a:t>14 (61%)</a:t>
                      </a:r>
                      <a:endParaRPr lang="en-US" dirty="0"/>
                    </a:p>
                  </a:txBody>
                  <a:tcPr/>
                </a:tc>
                <a:extLst>
                  <a:ext uri="{0D108BD9-81ED-4DB2-BD59-A6C34878D82A}">
                    <a16:rowId xmlns:a16="http://schemas.microsoft.com/office/drawing/2014/main" val="1211471935"/>
                  </a:ext>
                </a:extLst>
              </a:tr>
              <a:tr h="533269">
                <a:tc>
                  <a:txBody>
                    <a:bodyPr/>
                    <a:lstStyle/>
                    <a:p>
                      <a:r>
                        <a:rPr lang="en-US" dirty="0" smtClean="0"/>
                        <a:t>Others</a:t>
                      </a:r>
                      <a:endParaRPr lang="en-US" dirty="0"/>
                    </a:p>
                  </a:txBody>
                  <a:tcPr/>
                </a:tc>
                <a:tc>
                  <a:txBody>
                    <a:bodyPr/>
                    <a:lstStyle/>
                    <a:p>
                      <a:r>
                        <a:rPr lang="en-US" dirty="0" smtClean="0"/>
                        <a:t>5</a:t>
                      </a:r>
                      <a:r>
                        <a:rPr lang="en-US" baseline="0" dirty="0" smtClean="0"/>
                        <a:t> (19%)</a:t>
                      </a:r>
                      <a:endParaRPr lang="en-US" dirty="0"/>
                    </a:p>
                  </a:txBody>
                  <a:tcPr/>
                </a:tc>
                <a:tc>
                  <a:txBody>
                    <a:bodyPr/>
                    <a:lstStyle/>
                    <a:p>
                      <a:r>
                        <a:rPr lang="en-US" dirty="0" smtClean="0"/>
                        <a:t>2 (40%)</a:t>
                      </a:r>
                      <a:endParaRPr lang="en-US" dirty="0"/>
                    </a:p>
                  </a:txBody>
                  <a:tcPr/>
                </a:tc>
                <a:tc>
                  <a:txBody>
                    <a:bodyPr/>
                    <a:lstStyle/>
                    <a:p>
                      <a:r>
                        <a:rPr lang="en-US" dirty="0" smtClean="0"/>
                        <a:t>3 (60%)</a:t>
                      </a:r>
                      <a:endParaRPr lang="en-US" dirty="0"/>
                    </a:p>
                  </a:txBody>
                  <a:tcPr/>
                </a:tc>
                <a:tc>
                  <a:txBody>
                    <a:bodyPr/>
                    <a:lstStyle/>
                    <a:p>
                      <a:r>
                        <a:rPr lang="en-US" dirty="0" smtClean="0"/>
                        <a:t>2 (100%)</a:t>
                      </a:r>
                      <a:endParaRPr lang="en-US" dirty="0"/>
                    </a:p>
                  </a:txBody>
                  <a:tcPr/>
                </a:tc>
                <a:tc>
                  <a:txBody>
                    <a:bodyPr/>
                    <a:lstStyle/>
                    <a:p>
                      <a:r>
                        <a:rPr lang="en-US" dirty="0" smtClean="0"/>
                        <a:t>2 (100%)</a:t>
                      </a:r>
                      <a:endParaRPr lang="en-US" dirty="0"/>
                    </a:p>
                  </a:txBody>
                  <a:tcPr/>
                </a:tc>
                <a:tc>
                  <a:txBody>
                    <a:bodyPr/>
                    <a:lstStyle/>
                    <a:p>
                      <a:r>
                        <a:rPr lang="en-US" dirty="0" smtClean="0"/>
                        <a:t>2 (100%)</a:t>
                      </a:r>
                      <a:endParaRPr lang="en-US" dirty="0"/>
                    </a:p>
                  </a:txBody>
                  <a:tcPr/>
                </a:tc>
                <a:extLst>
                  <a:ext uri="{0D108BD9-81ED-4DB2-BD59-A6C34878D82A}">
                    <a16:rowId xmlns:a16="http://schemas.microsoft.com/office/drawing/2014/main" val="3954960081"/>
                  </a:ext>
                </a:extLst>
              </a:tr>
              <a:tr h="533269">
                <a:tc>
                  <a:txBody>
                    <a:bodyPr/>
                    <a:lstStyle/>
                    <a:p>
                      <a:endParaRPr lang="en-US" dirty="0"/>
                    </a:p>
                  </a:txBody>
                  <a:tcPr/>
                </a:tc>
                <a:tc>
                  <a:txBody>
                    <a:bodyPr/>
                    <a:lstStyle/>
                    <a:p>
                      <a:endParaRPr lang="en-US" dirty="0"/>
                    </a:p>
                  </a:txBody>
                  <a:tcPr/>
                </a:tc>
                <a:tc gridSpan="3">
                  <a:txBody>
                    <a:bodyPr/>
                    <a:lstStyle/>
                    <a:p>
                      <a:pPr algn="ctr"/>
                      <a:r>
                        <a:rPr lang="en-US" dirty="0" smtClean="0"/>
                        <a:t>At Baseline</a:t>
                      </a:r>
                      <a:endParaRPr lang="en-US" dirty="0"/>
                    </a:p>
                  </a:txBody>
                  <a:tcPr>
                    <a:solidFill>
                      <a:schemeClr val="accent4">
                        <a:lumMod val="40000"/>
                        <a:lumOff val="60000"/>
                      </a:schemeClr>
                    </a:solidFill>
                  </a:tcPr>
                </a:tc>
                <a:tc hMerge="1">
                  <a:txBody>
                    <a:bodyPr/>
                    <a:lstStyle/>
                    <a:p>
                      <a:pPr algn="ctr"/>
                      <a:endParaRPr lang="en-US" dirty="0"/>
                    </a:p>
                  </a:txBody>
                  <a:tcPr>
                    <a:solidFill>
                      <a:schemeClr val="accent2">
                        <a:lumMod val="40000"/>
                        <a:lumOff val="60000"/>
                      </a:schemeClr>
                    </a:solidFill>
                  </a:tcPr>
                </a:tc>
                <a:tc hMerge="1">
                  <a:txBody>
                    <a:bodyPr/>
                    <a:lstStyle/>
                    <a:p>
                      <a:endParaRPr lang="en-US" dirty="0"/>
                    </a:p>
                  </a:txBody>
                  <a:tcPr/>
                </a:tc>
                <a:tc gridSpan="2">
                  <a:txBody>
                    <a:bodyPr/>
                    <a:lstStyle/>
                    <a:p>
                      <a:pPr algn="ctr"/>
                      <a:r>
                        <a:rPr lang="en-US" dirty="0" smtClean="0"/>
                        <a:t>Post-Intervention</a:t>
                      </a:r>
                      <a:endParaRPr lang="en-US" dirty="0"/>
                    </a:p>
                  </a:txBody>
                  <a:tcPr>
                    <a:solidFill>
                      <a:srgbClr val="00B050"/>
                    </a:solidFill>
                  </a:tcPr>
                </a:tc>
                <a:tc hMerge="1">
                  <a:txBody>
                    <a:bodyPr/>
                    <a:lstStyle/>
                    <a:p>
                      <a:pPr algn="ctr"/>
                      <a:endParaRPr lang="en-US" dirty="0"/>
                    </a:p>
                  </a:txBody>
                  <a:tcPr/>
                </a:tc>
                <a:extLst>
                  <a:ext uri="{0D108BD9-81ED-4DB2-BD59-A6C34878D82A}">
                    <a16:rowId xmlns:a16="http://schemas.microsoft.com/office/drawing/2014/main" val="489888719"/>
                  </a:ext>
                </a:extLst>
              </a:tr>
            </a:tbl>
          </a:graphicData>
        </a:graphic>
      </p:graphicFrame>
      <p:sp>
        <p:nvSpPr>
          <p:cNvPr id="3" name="Rectangle 2"/>
          <p:cNvSpPr/>
          <p:nvPr/>
        </p:nvSpPr>
        <p:spPr>
          <a:xfrm>
            <a:off x="3390962" y="29549"/>
            <a:ext cx="4762842" cy="739754"/>
          </a:xfrm>
          <a:prstGeom prst="rect">
            <a:avLst/>
          </a:prstGeom>
        </p:spPr>
        <p:txBody>
          <a:bodyPr wrap="none">
            <a:spAutoFit/>
          </a:bodyPr>
          <a:lstStyle/>
          <a:p>
            <a:pPr algn="r">
              <a:lnSpc>
                <a:spcPct val="150000"/>
              </a:lnSpc>
            </a:pPr>
            <a:r>
              <a:rPr lang="en-US" sz="3200" dirty="0">
                <a:latin typeface="Helvetica" panose="020B0604020202020204" pitchFamily="34" charset="0"/>
                <a:cs typeface="Helvetica" panose="020B0604020202020204" pitchFamily="34" charset="0"/>
              </a:rPr>
              <a:t>Breast Cancer Screening</a:t>
            </a:r>
          </a:p>
        </p:txBody>
      </p:sp>
    </p:spTree>
    <p:extLst>
      <p:ext uri="{BB962C8B-B14F-4D97-AF65-F5344CB8AC3E}">
        <p14:creationId xmlns:p14="http://schemas.microsoft.com/office/powerpoint/2010/main" val="2799612711"/>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AEB65260-DB12-5447-AC9E-D49DA854ED44}"/>
              </a:ext>
            </a:extLst>
          </p:cNvPr>
          <p:cNvSpPr txBox="1">
            <a:spLocks/>
          </p:cNvSpPr>
          <p:nvPr/>
        </p:nvSpPr>
        <p:spPr>
          <a:xfrm>
            <a:off x="203200" y="177800"/>
            <a:ext cx="11988800" cy="99060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50000"/>
              </a:lnSpc>
              <a:spcBef>
                <a:spcPct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Helvetica" panose="020B0604020202020204" pitchFamily="34" charset="0"/>
                <a:ea typeface="+mj-ea"/>
                <a:cs typeface="Helvetica" panose="020B0604020202020204" pitchFamily="34" charset="0"/>
              </a:rPr>
              <a:t>Discussion</a:t>
            </a:r>
            <a:endParaRPr kumimoji="0" lang="en-US" sz="3600" b="1" i="0" u="none" strike="noStrike" kern="1200" cap="none" spc="0" normalizeH="0" baseline="0" noProof="0" dirty="0">
              <a:ln>
                <a:noFill/>
              </a:ln>
              <a:solidFill>
                <a:prstClr val="black"/>
              </a:solidFill>
              <a:effectLst/>
              <a:uLnTx/>
              <a:uFillTx/>
              <a:latin typeface="Helvetica" charset="0"/>
              <a:ea typeface="Helvetica" charset="0"/>
              <a:cs typeface="Helvetica" charset="0"/>
            </a:endParaRPr>
          </a:p>
        </p:txBody>
      </p:sp>
      <p:sp>
        <p:nvSpPr>
          <p:cNvPr id="4" name="Rectangle 3"/>
          <p:cNvSpPr/>
          <p:nvPr/>
        </p:nvSpPr>
        <p:spPr>
          <a:xfrm>
            <a:off x="203200" y="1477853"/>
            <a:ext cx="11624039" cy="4714945"/>
          </a:xfrm>
          <a:prstGeom prst="rect">
            <a:avLst/>
          </a:prstGeom>
        </p:spPr>
        <p:txBody>
          <a:bodyPr wrap="square">
            <a:spAutoFit/>
          </a:bodyPr>
          <a:lstStyle/>
          <a:p>
            <a:pPr marL="457200" marR="0" lvl="0" indent="-4572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44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Mangal"/>
              </a:rPr>
              <a:t>768 enrolled refugee women were asked about previous cervical and breast cancer screening history. </a:t>
            </a:r>
          </a:p>
          <a:p>
            <a:pPr marL="457200" marR="0" lvl="0" indent="-4572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angal"/>
              </a:rPr>
              <a:t>The majority had never been screened:</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angal"/>
              </a:rPr>
              <a:t>                 </a:t>
            </a:r>
            <a:r>
              <a:rPr kumimoji="0" lang="en-US" sz="4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Mangal"/>
              </a:rPr>
              <a:t>77%</a:t>
            </a:r>
            <a:r>
              <a:rPr kumimoji="0" lang="en-US"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angal"/>
              </a:rPr>
              <a:t> no prior </a:t>
            </a:r>
            <a:r>
              <a:rPr kumimoji="0" lang="en-US" sz="4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Mangal"/>
              </a:rPr>
              <a:t>pap</a:t>
            </a:r>
            <a:r>
              <a:rPr kumimoji="0" lang="en-US"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angal"/>
              </a:rPr>
              <a:t> exams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4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Mangal"/>
              </a:rPr>
              <a:t>                 </a:t>
            </a:r>
            <a:r>
              <a:rPr lang="en-US" sz="4400" dirty="0" smtClean="0">
                <a:solidFill>
                  <a:srgbClr val="FF0000"/>
                </a:solidFill>
                <a:latin typeface="Calibri" panose="020F0502020204030204" pitchFamily="34" charset="0"/>
                <a:ea typeface="Calibri" panose="020F0502020204030204" pitchFamily="34" charset="0"/>
                <a:cs typeface="Mangal"/>
              </a:rPr>
              <a:t>72</a:t>
            </a:r>
            <a:r>
              <a:rPr kumimoji="0" lang="en-US" sz="4400" b="0" i="0" u="none" strike="noStrike" kern="1200" cap="none" spc="0" normalizeH="0" baseline="0" noProof="0" dirty="0" smtClean="0">
                <a:ln>
                  <a:noFill/>
                </a:ln>
                <a:solidFill>
                  <a:srgbClr val="FF0000"/>
                </a:solidFill>
                <a:effectLst/>
                <a:uLnTx/>
                <a:uFillTx/>
                <a:latin typeface="Calibri" panose="020F0502020204030204" pitchFamily="34" charset="0"/>
                <a:ea typeface="Calibri" panose="020F0502020204030204" pitchFamily="34" charset="0"/>
                <a:cs typeface="Mangal"/>
              </a:rPr>
              <a:t>%</a:t>
            </a:r>
            <a:r>
              <a:rPr kumimoji="0" lang="en-US" sz="44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angal"/>
              </a:rPr>
              <a:t> </a:t>
            </a:r>
            <a:r>
              <a:rPr kumimoji="0" lang="en-US"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angal"/>
              </a:rPr>
              <a:t>no prior </a:t>
            </a:r>
            <a:r>
              <a:rPr kumimoji="0" lang="en-US" sz="4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Mangal"/>
              </a:rPr>
              <a:t>mammograms</a:t>
            </a:r>
            <a:endParaRPr kumimoji="0" lang="en-US"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angal"/>
            </a:endParaRPr>
          </a:p>
        </p:txBody>
      </p:sp>
    </p:spTree>
    <p:extLst>
      <p:ext uri="{BB962C8B-B14F-4D97-AF65-F5344CB8AC3E}">
        <p14:creationId xmlns:p14="http://schemas.microsoft.com/office/powerpoint/2010/main" val="3463503932"/>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450084571"/>
              </p:ext>
            </p:extLst>
          </p:nvPr>
        </p:nvGraphicFramePr>
        <p:xfrm>
          <a:off x="3217862" y="1285875"/>
          <a:ext cx="8128000" cy="51239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871537" y="328613"/>
            <a:ext cx="5400675" cy="707886"/>
          </a:xfrm>
          <a:prstGeom prst="rect">
            <a:avLst/>
          </a:prstGeom>
          <a:noFill/>
        </p:spPr>
        <p:txBody>
          <a:bodyPr wrap="square" rtlCol="0">
            <a:spAutoFit/>
          </a:bodyPr>
          <a:lstStyle/>
          <a:p>
            <a:r>
              <a:rPr lang="en-US" sz="4000" dirty="0" smtClean="0"/>
              <a:t>Discussion: Pap Exam</a:t>
            </a:r>
            <a:endParaRPr lang="en-US" sz="4000" dirty="0"/>
          </a:p>
        </p:txBody>
      </p:sp>
      <p:sp>
        <p:nvSpPr>
          <p:cNvPr id="4" name="TextBox 3"/>
          <p:cNvSpPr txBox="1"/>
          <p:nvPr/>
        </p:nvSpPr>
        <p:spPr>
          <a:xfrm>
            <a:off x="617537" y="3243263"/>
            <a:ext cx="2600325" cy="2862322"/>
          </a:xfrm>
          <a:prstGeom prst="rect">
            <a:avLst/>
          </a:prstGeom>
          <a:noFill/>
        </p:spPr>
        <p:txBody>
          <a:bodyPr wrap="square" rtlCol="0">
            <a:spAutoFit/>
          </a:bodyPr>
          <a:lstStyle/>
          <a:p>
            <a:r>
              <a:rPr lang="en-US" sz="3600" dirty="0" smtClean="0"/>
              <a:t>Baseline</a:t>
            </a:r>
          </a:p>
          <a:p>
            <a:endParaRPr lang="en-US" sz="3600" dirty="0"/>
          </a:p>
          <a:p>
            <a:endParaRPr lang="en-US" sz="3600" dirty="0" smtClean="0"/>
          </a:p>
          <a:p>
            <a:r>
              <a:rPr lang="en-US" sz="3600" dirty="0" smtClean="0"/>
              <a:t>Post - Intervention</a:t>
            </a:r>
            <a:endParaRPr lang="en-US" sz="3600" dirty="0"/>
          </a:p>
        </p:txBody>
      </p:sp>
    </p:spTree>
    <p:extLst>
      <p:ext uri="{BB962C8B-B14F-4D97-AF65-F5344CB8AC3E}">
        <p14:creationId xmlns:p14="http://schemas.microsoft.com/office/powerpoint/2010/main" val="682218372"/>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996912411"/>
              </p:ext>
            </p:extLst>
          </p:nvPr>
        </p:nvGraphicFramePr>
        <p:xfrm>
          <a:off x="3217862" y="1285875"/>
          <a:ext cx="8128000" cy="51239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871537" y="328613"/>
            <a:ext cx="6615113" cy="707886"/>
          </a:xfrm>
          <a:prstGeom prst="rect">
            <a:avLst/>
          </a:prstGeom>
          <a:noFill/>
        </p:spPr>
        <p:txBody>
          <a:bodyPr wrap="square" rtlCol="0">
            <a:spAutoFit/>
          </a:bodyPr>
          <a:lstStyle/>
          <a:p>
            <a:r>
              <a:rPr lang="en-US" sz="4000" dirty="0" smtClean="0"/>
              <a:t>Discussion: Mammogram</a:t>
            </a:r>
            <a:endParaRPr lang="en-US" sz="4000" dirty="0"/>
          </a:p>
        </p:txBody>
      </p:sp>
      <p:sp>
        <p:nvSpPr>
          <p:cNvPr id="4" name="TextBox 3"/>
          <p:cNvSpPr txBox="1"/>
          <p:nvPr/>
        </p:nvSpPr>
        <p:spPr>
          <a:xfrm>
            <a:off x="617537" y="3243263"/>
            <a:ext cx="2600325" cy="2862322"/>
          </a:xfrm>
          <a:prstGeom prst="rect">
            <a:avLst/>
          </a:prstGeom>
          <a:noFill/>
        </p:spPr>
        <p:txBody>
          <a:bodyPr wrap="square" rtlCol="0">
            <a:spAutoFit/>
          </a:bodyPr>
          <a:lstStyle/>
          <a:p>
            <a:r>
              <a:rPr lang="en-US" sz="3600" dirty="0" smtClean="0"/>
              <a:t>Baseline</a:t>
            </a:r>
          </a:p>
          <a:p>
            <a:endParaRPr lang="en-US" sz="3600" dirty="0"/>
          </a:p>
          <a:p>
            <a:endParaRPr lang="en-US" sz="3600" dirty="0" smtClean="0"/>
          </a:p>
          <a:p>
            <a:r>
              <a:rPr lang="en-US" sz="3600" dirty="0" smtClean="0"/>
              <a:t>Post - Intervention</a:t>
            </a:r>
            <a:endParaRPr lang="en-US" sz="3600" dirty="0"/>
          </a:p>
        </p:txBody>
      </p:sp>
    </p:spTree>
    <p:extLst>
      <p:ext uri="{BB962C8B-B14F-4D97-AF65-F5344CB8AC3E}">
        <p14:creationId xmlns:p14="http://schemas.microsoft.com/office/powerpoint/2010/main" val="3505755889"/>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AEB65260-DB12-5447-AC9E-D49DA854ED44}"/>
              </a:ext>
            </a:extLst>
          </p:cNvPr>
          <p:cNvSpPr txBox="1">
            <a:spLocks/>
          </p:cNvSpPr>
          <p:nvPr/>
        </p:nvSpPr>
        <p:spPr>
          <a:xfrm>
            <a:off x="203200" y="177800"/>
            <a:ext cx="11988800" cy="99060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3600" dirty="0" smtClean="0">
                <a:latin typeface="Helvetica" panose="020B0604020202020204" pitchFamily="34" charset="0"/>
                <a:cs typeface="Helvetica" panose="020B0604020202020204" pitchFamily="34" charset="0"/>
              </a:rPr>
              <a:t>Discussion</a:t>
            </a:r>
            <a:endParaRPr lang="en-US" sz="3600" b="1" dirty="0">
              <a:latin typeface="Helvetica" charset="0"/>
              <a:ea typeface="Helvetica" charset="0"/>
              <a:cs typeface="Helvetica" charset="0"/>
            </a:endParaRPr>
          </a:p>
        </p:txBody>
      </p:sp>
      <p:sp>
        <p:nvSpPr>
          <p:cNvPr id="5" name="Rectangle 4"/>
          <p:cNvSpPr/>
          <p:nvPr/>
        </p:nvSpPr>
        <p:spPr>
          <a:xfrm>
            <a:off x="203200" y="1499016"/>
            <a:ext cx="11878872" cy="4847930"/>
          </a:xfrm>
          <a:prstGeom prst="rect">
            <a:avLst/>
          </a:prstGeom>
        </p:spPr>
        <p:txBody>
          <a:bodyPr wrap="square">
            <a:spAutoFit/>
          </a:bodyPr>
          <a:lstStyle/>
          <a:p>
            <a:pPr marL="571500" indent="-571500">
              <a:lnSpc>
                <a:spcPct val="107000"/>
              </a:lnSpc>
              <a:spcAft>
                <a:spcPts val="800"/>
              </a:spcAft>
              <a:buFont typeface="Arial" panose="020B0604020202020204" pitchFamily="34" charset="0"/>
              <a:buChar char="•"/>
            </a:pPr>
            <a:r>
              <a:rPr lang="en-US" sz="3600" dirty="0">
                <a:ea typeface="Calibri" panose="020F0502020204030204" pitchFamily="34" charset="0"/>
                <a:cs typeface="Mangal"/>
              </a:rPr>
              <a:t>Our approach reached an </a:t>
            </a:r>
            <a:r>
              <a:rPr lang="en-US" sz="3600" dirty="0">
                <a:solidFill>
                  <a:srgbClr val="C00000"/>
                </a:solidFill>
                <a:ea typeface="Calibri" panose="020F0502020204030204" pitchFamily="34" charset="0"/>
                <a:cs typeface="Mangal"/>
              </a:rPr>
              <a:t>underscreening and culturally and linguistically isolated </a:t>
            </a:r>
            <a:r>
              <a:rPr lang="en-US" sz="3600" dirty="0">
                <a:ea typeface="Calibri" panose="020F0502020204030204" pitchFamily="34" charset="0"/>
                <a:cs typeface="Mangal"/>
              </a:rPr>
              <a:t>population of women</a:t>
            </a:r>
            <a:r>
              <a:rPr lang="en-US" sz="3600" dirty="0" smtClean="0">
                <a:ea typeface="Calibri" panose="020F0502020204030204" pitchFamily="34" charset="0"/>
                <a:cs typeface="Mangal"/>
              </a:rPr>
              <a:t>.</a:t>
            </a:r>
          </a:p>
          <a:p>
            <a:pPr marL="571500" indent="-571500" fontAlgn="b">
              <a:buFont typeface="Arial" panose="020B0604020202020204" pitchFamily="34" charset="0"/>
              <a:buChar char="•"/>
            </a:pPr>
            <a:r>
              <a:rPr lang="en-US" sz="3600" dirty="0"/>
              <a:t>Refugee cancer screening rates still remain low compared to the native born population, but trained bicultural and bilingual lay health educators/navigators can increase screening rates for this vulnerable group.</a:t>
            </a:r>
          </a:p>
          <a:p>
            <a:pPr marL="571500" indent="-571500">
              <a:lnSpc>
                <a:spcPct val="107000"/>
              </a:lnSpc>
              <a:spcAft>
                <a:spcPts val="800"/>
              </a:spcAft>
              <a:buFont typeface="Arial" panose="020B0604020202020204" pitchFamily="34" charset="0"/>
              <a:buChar char="•"/>
            </a:pPr>
            <a:r>
              <a:rPr lang="en-US" sz="3600" dirty="0" smtClean="0">
                <a:ea typeface="Calibri" panose="020F0502020204030204" pitchFamily="34" charset="0"/>
                <a:cs typeface="Mangal"/>
              </a:rPr>
              <a:t>Future </a:t>
            </a:r>
            <a:r>
              <a:rPr lang="en-US" sz="3600" dirty="0">
                <a:ea typeface="Calibri" panose="020F0502020204030204" pitchFamily="34" charset="0"/>
                <a:cs typeface="Mangal"/>
              </a:rPr>
              <a:t>analysis will explore remaining barriers after most known ones were reduced or eliminated</a:t>
            </a:r>
            <a:r>
              <a:rPr lang="en-US" sz="4000" dirty="0">
                <a:ea typeface="Calibri" panose="020F0502020204030204" pitchFamily="34" charset="0"/>
                <a:cs typeface="Mangal"/>
              </a:rPr>
              <a:t>.  </a:t>
            </a:r>
          </a:p>
        </p:txBody>
      </p:sp>
    </p:spTree>
    <p:extLst>
      <p:ext uri="{BB962C8B-B14F-4D97-AF65-F5344CB8AC3E}">
        <p14:creationId xmlns:p14="http://schemas.microsoft.com/office/powerpoint/2010/main" val="672448226"/>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9910" y="226225"/>
            <a:ext cx="6856364" cy="739754"/>
          </a:xfrm>
          <a:prstGeom prst="rect">
            <a:avLst/>
          </a:prstGeom>
        </p:spPr>
        <p:txBody>
          <a:bodyPr wrap="non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Needed Research for Future Studies</a:t>
            </a:r>
          </a:p>
        </p:txBody>
      </p:sp>
      <p:sp>
        <p:nvSpPr>
          <p:cNvPr id="3" name="Rectangle 2"/>
          <p:cNvSpPr/>
          <p:nvPr/>
        </p:nvSpPr>
        <p:spPr>
          <a:xfrm>
            <a:off x="282419" y="1914877"/>
            <a:ext cx="5925707" cy="4247317"/>
          </a:xfrm>
          <a:prstGeom prst="rect">
            <a:avLst/>
          </a:prstGeom>
        </p:spPr>
        <p:txBody>
          <a:bodyPr wrap="square">
            <a:spAutoFit/>
          </a:bodyPr>
          <a:lstStyle/>
          <a:p>
            <a:pPr marL="858838" marR="0" lvl="0" indent="-342900" algn="l" defTabSz="914400" rtl="0" eaLnBrk="1" fontAlgn="b" latinLnBrk="0" hangingPunct="1">
              <a:lnSpc>
                <a:spcPct val="100000"/>
              </a:lnSpc>
              <a:spcBef>
                <a:spcPts val="0"/>
              </a:spcBef>
              <a:spcAft>
                <a:spcPts val="0"/>
              </a:spcAft>
              <a:buClrTx/>
              <a:buSzTx/>
              <a:buFontTx/>
              <a:buAutoNum type="arabicParen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Cultural reasons:</a:t>
            </a:r>
          </a:p>
          <a:p>
            <a:pPr marL="858838" marR="0" lvl="1"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Gender roles</a:t>
            </a:r>
          </a:p>
          <a:p>
            <a:pPr marL="858838" marR="0" lvl="1"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Religion</a:t>
            </a:r>
          </a:p>
          <a:p>
            <a:pPr marL="858838" marR="0" lvl="1"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err="1">
                <a:ln>
                  <a:noFill/>
                </a:ln>
                <a:solidFill>
                  <a:prstClr val="black"/>
                </a:solidFill>
                <a:effectLst/>
                <a:uLnTx/>
                <a:uFillTx/>
                <a:latin typeface="Calibri"/>
                <a:ea typeface="+mn-ea"/>
                <a:cs typeface="+mn-cs"/>
              </a:rPr>
              <a:t>FGM</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858838" marR="0" lvl="1"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Early marriage</a:t>
            </a:r>
          </a:p>
          <a:p>
            <a:pPr marL="858838" marR="0" lvl="1"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No pap test before marriage</a:t>
            </a:r>
          </a:p>
          <a:p>
            <a:pPr marL="858838" marR="0" lvl="1"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Myths of disease/cancer</a:t>
            </a:r>
          </a:p>
          <a:p>
            <a:pPr marL="858838" marR="0" lvl="1"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Competing priorities</a:t>
            </a:r>
          </a:p>
          <a:p>
            <a:pPr marL="858838" marR="0" lvl="1" indent="-34290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858838" marR="0" lvl="0" indent="-342900" algn="l" defTabSz="914400" rtl="0" eaLnBrk="1" fontAlgn="b"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2) Trauma related:</a:t>
            </a:r>
          </a:p>
          <a:p>
            <a:pPr marL="1144588" marR="0" lvl="1"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Negative experience with healthcare system</a:t>
            </a:r>
          </a:p>
          <a:p>
            <a:pPr marL="1144588" marR="0" lvl="2"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Abuse in exams</a:t>
            </a:r>
          </a:p>
          <a:p>
            <a:pPr marL="1144588" marR="0" lvl="2"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Experimentation</a:t>
            </a:r>
          </a:p>
          <a:p>
            <a:pPr marL="1144588" marR="0" lvl="2"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Poor interpretation</a:t>
            </a:r>
          </a:p>
          <a:p>
            <a:pPr marL="1144588" marR="0" lvl="2"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Fear of exams, fear of results</a:t>
            </a:r>
          </a:p>
        </p:txBody>
      </p:sp>
      <p:sp>
        <p:nvSpPr>
          <p:cNvPr id="4" name="TextBox 3"/>
          <p:cNvSpPr txBox="1"/>
          <p:nvPr/>
        </p:nvSpPr>
        <p:spPr>
          <a:xfrm>
            <a:off x="6413772" y="1914877"/>
            <a:ext cx="5257800" cy="2308324"/>
          </a:xfrm>
          <a:prstGeom prst="rect">
            <a:avLst/>
          </a:prstGeom>
          <a:noFill/>
        </p:spPr>
        <p:txBody>
          <a:bodyPr wrap="square" rtlCol="0">
            <a:spAutoFit/>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3) </a:t>
            </a:r>
            <a:r>
              <a:rPr kumimoji="0" lang="en-US" sz="1800" b="0" i="0" u="none" strike="noStrike" kern="1200" cap="none" spc="0" normalizeH="0" baseline="0" noProof="0" dirty="0">
                <a:ln>
                  <a:noFill/>
                </a:ln>
                <a:solidFill>
                  <a:prstClr val="black"/>
                </a:solidFill>
                <a:effectLst/>
                <a:uLnTx/>
                <a:uFillTx/>
                <a:latin typeface="Calibri"/>
                <a:ea typeface="+mn-ea"/>
                <a:cs typeface="+mn-cs"/>
              </a:rPr>
              <a:t>Healthcare system barriers:</a:t>
            </a:r>
          </a:p>
          <a:p>
            <a:pPr marL="630238" marR="0" lvl="0"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Scheduling</a:t>
            </a:r>
          </a:p>
          <a:p>
            <a:pPr marL="630238" marR="0" lvl="0"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Treatment vs preventative medicine</a:t>
            </a:r>
          </a:p>
          <a:p>
            <a:pPr marL="630238" marR="0" lvl="0"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Poor communication</a:t>
            </a:r>
          </a:p>
          <a:p>
            <a:pPr marL="630238" marR="0" lvl="0"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Lack of background health education </a:t>
            </a:r>
          </a:p>
          <a:p>
            <a:pPr marL="630238" marR="0" lvl="0"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Interpreter ethics</a:t>
            </a:r>
          </a:p>
          <a:p>
            <a:pPr marL="630238" marR="0" lvl="0"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Financial/Health Insurance</a:t>
            </a:r>
          </a:p>
          <a:p>
            <a:pPr marL="630238" marR="0" lvl="0"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Transportation</a:t>
            </a:r>
          </a:p>
        </p:txBody>
      </p:sp>
      <p:sp>
        <p:nvSpPr>
          <p:cNvPr id="5" name="TextBox 4">
            <a:extLst>
              <a:ext uri="{FF2B5EF4-FFF2-40B4-BE49-F238E27FC236}">
                <a16:creationId xmlns:a16="http://schemas.microsoft.com/office/drawing/2014/main" id="{BAD24EA7-39EE-4D88-ACD8-818E36737D83}"/>
              </a:ext>
            </a:extLst>
          </p:cNvPr>
          <p:cNvSpPr txBox="1"/>
          <p:nvPr/>
        </p:nvSpPr>
        <p:spPr>
          <a:xfrm>
            <a:off x="1102726" y="1338183"/>
            <a:ext cx="10907842" cy="461665"/>
          </a:xfrm>
          <a:prstGeom prst="rect">
            <a:avLst/>
          </a:prstGeom>
          <a:noFill/>
        </p:spPr>
        <p:txBody>
          <a:bodyPr wrap="square" rtlCol="0">
            <a:spAutoFit/>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Reasons for variations in preventive cancer screening acceptance</a:t>
            </a:r>
          </a:p>
        </p:txBody>
      </p:sp>
    </p:spTree>
    <p:extLst>
      <p:ext uri="{BB962C8B-B14F-4D97-AF65-F5344CB8AC3E}">
        <p14:creationId xmlns:p14="http://schemas.microsoft.com/office/powerpoint/2010/main" val="4012899347"/>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833DFBDA-6533-4CE8-A8BF-29A944BEC802}"/>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36641" b="36641"/>
          <a:stretch>
            <a:fillRect/>
          </a:stretch>
        </p:blipFill>
        <p:spPr>
          <a:xfrm>
            <a:off x="0" y="259369"/>
            <a:ext cx="12192000" cy="4343400"/>
          </a:xfrm>
        </p:spPr>
      </p:pic>
      <p:sp>
        <p:nvSpPr>
          <p:cNvPr id="51" name="Rectangle 50"/>
          <p:cNvSpPr/>
          <p:nvPr/>
        </p:nvSpPr>
        <p:spPr bwMode="auto">
          <a:xfrm>
            <a:off x="-1" y="1099700"/>
            <a:ext cx="5591331" cy="539712"/>
          </a:xfrm>
          <a:prstGeom prst="rect">
            <a:avLst/>
          </a:prstGeom>
          <a:solidFill>
            <a:srgbClr val="009900">
              <a:alpha val="85000"/>
            </a:srgbClr>
          </a:solidFill>
          <a:ln w="9525">
            <a:noFill/>
            <a:round/>
            <a:headEnd/>
            <a:tailEnd/>
          </a:ln>
        </p:spPr>
        <p:txBody>
          <a:bodyPr vert="horz" wrap="square" lIns="121920" tIns="60960" rIns="121920" bIns="60960" numCol="1" rtlCol="0" anchor="ctr" anchorCtr="0" compatLnSpc="1">
            <a:prstTxWarp prst="textNoShape">
              <a:avLst/>
            </a:prstTxWarp>
          </a:bodyPr>
          <a:lstStyle/>
          <a:p>
            <a:r>
              <a:rPr lang="en-US" sz="4000" dirty="0">
                <a:solidFill>
                  <a:schemeClr val="bg1"/>
                </a:solidFill>
                <a:latin typeface="+mj-lt"/>
              </a:rPr>
              <a:t>Building Bridges</a:t>
            </a:r>
          </a:p>
        </p:txBody>
      </p:sp>
      <p:sp>
        <p:nvSpPr>
          <p:cNvPr id="52" name="Rectangle 51"/>
          <p:cNvSpPr/>
          <p:nvPr/>
        </p:nvSpPr>
        <p:spPr bwMode="auto">
          <a:xfrm>
            <a:off x="0" y="1776065"/>
            <a:ext cx="9832448" cy="1094547"/>
          </a:xfrm>
          <a:prstGeom prst="rect">
            <a:avLst/>
          </a:prstGeom>
          <a:solidFill>
            <a:schemeClr val="bg1">
              <a:alpha val="51000"/>
            </a:schemeClr>
          </a:solidFill>
          <a:ln w="9525">
            <a:noFill/>
            <a:round/>
            <a:headEnd/>
            <a:tailEnd/>
          </a:ln>
        </p:spPr>
        <p:txBody>
          <a:bodyPr vert="horz" wrap="square" lIns="121920" tIns="60960" rIns="121920" bIns="60960" numCol="1" rtlCol="0" anchor="ctr" anchorCtr="0" compatLnSpc="1">
            <a:prstTxWarp prst="textNoShape">
              <a:avLst/>
            </a:prstTxWarp>
          </a:bodyPr>
          <a:lstStyle/>
          <a:p>
            <a:r>
              <a:rPr lang="en-US" sz="4800" dirty="0">
                <a:ln w="0"/>
                <a:effectLst>
                  <a:outerShdw blurRad="38100" dist="19050" dir="2700000" algn="tl" rotWithShape="0">
                    <a:schemeClr val="dk1">
                      <a:alpha val="40000"/>
                    </a:schemeClr>
                  </a:outerShdw>
                </a:effectLst>
                <a:latin typeface="+mj-lt"/>
              </a:rPr>
              <a:t>Lessons Learned (or reinforced) </a:t>
            </a:r>
          </a:p>
        </p:txBody>
      </p:sp>
      <p:sp>
        <p:nvSpPr>
          <p:cNvPr id="53" name="Rectangle 52"/>
          <p:cNvSpPr/>
          <p:nvPr/>
        </p:nvSpPr>
        <p:spPr>
          <a:xfrm>
            <a:off x="674452" y="3692449"/>
            <a:ext cx="2624307" cy="2688899"/>
          </a:xfrm>
          <a:prstGeom prst="rec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Box 74"/>
          <p:cNvSpPr txBox="1"/>
          <p:nvPr/>
        </p:nvSpPr>
        <p:spPr>
          <a:xfrm>
            <a:off x="730053" y="5172801"/>
            <a:ext cx="2373123" cy="748795"/>
          </a:xfrm>
          <a:prstGeom prst="rect">
            <a:avLst/>
          </a:prstGeom>
          <a:noFill/>
        </p:spPr>
        <p:txBody>
          <a:bodyPr wrap="square" rtlCol="0">
            <a:spAutoFit/>
          </a:bodyPr>
          <a:lstStyle/>
          <a:p>
            <a:pPr algn="ctr"/>
            <a:r>
              <a:rPr lang="en-US" sz="2133" b="1" dirty="0">
                <a:solidFill>
                  <a:schemeClr val="bg1"/>
                </a:solidFill>
                <a:latin typeface="+mj-lt"/>
              </a:rPr>
              <a:t>PATIENCE </a:t>
            </a:r>
            <a:br>
              <a:rPr lang="en-US" sz="2133" b="1" dirty="0">
                <a:solidFill>
                  <a:schemeClr val="bg1"/>
                </a:solidFill>
                <a:latin typeface="+mj-lt"/>
              </a:rPr>
            </a:br>
            <a:endParaRPr lang="en-US" sz="2133" b="1" dirty="0">
              <a:solidFill>
                <a:schemeClr val="bg1"/>
              </a:solidFill>
              <a:latin typeface="+mj-lt"/>
            </a:endParaRPr>
          </a:p>
        </p:txBody>
      </p:sp>
      <p:sp>
        <p:nvSpPr>
          <p:cNvPr id="83" name="Rectangle 82"/>
          <p:cNvSpPr/>
          <p:nvPr/>
        </p:nvSpPr>
        <p:spPr>
          <a:xfrm>
            <a:off x="3414049" y="3692449"/>
            <a:ext cx="2624307" cy="26888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0" name="TextBox 89"/>
          <p:cNvSpPr txBox="1"/>
          <p:nvPr/>
        </p:nvSpPr>
        <p:spPr>
          <a:xfrm>
            <a:off x="3539641" y="4898073"/>
            <a:ext cx="2373123" cy="953915"/>
          </a:xfrm>
          <a:prstGeom prst="rect">
            <a:avLst/>
          </a:prstGeom>
          <a:noFill/>
        </p:spPr>
        <p:txBody>
          <a:bodyPr wrap="square" rtlCol="0">
            <a:spAutoFit/>
          </a:bodyPr>
          <a:lstStyle/>
          <a:p>
            <a:pPr algn="ctr"/>
            <a:endParaRPr lang="en-US" sz="2133" b="1" dirty="0">
              <a:solidFill>
                <a:schemeClr val="bg1"/>
              </a:solidFill>
              <a:latin typeface="+mj-lt"/>
            </a:endParaRPr>
          </a:p>
          <a:p>
            <a:pPr algn="ctr"/>
            <a:r>
              <a:rPr lang="en-US" sz="2133" b="1" dirty="0">
                <a:solidFill>
                  <a:schemeClr val="bg1"/>
                </a:solidFill>
                <a:latin typeface="+mj-lt"/>
              </a:rPr>
              <a:t>FLEXIBILITY</a:t>
            </a:r>
            <a:br>
              <a:rPr lang="en-US" sz="2133" b="1" dirty="0">
                <a:solidFill>
                  <a:schemeClr val="bg1"/>
                </a:solidFill>
                <a:latin typeface="+mj-lt"/>
              </a:rPr>
            </a:br>
            <a:endParaRPr lang="en-US" sz="1333" dirty="0">
              <a:solidFill>
                <a:schemeClr val="bg1"/>
              </a:solidFill>
              <a:latin typeface="+mj-lt"/>
            </a:endParaRPr>
          </a:p>
        </p:txBody>
      </p:sp>
      <p:sp>
        <p:nvSpPr>
          <p:cNvPr id="99" name="Rectangle 98"/>
          <p:cNvSpPr/>
          <p:nvPr/>
        </p:nvSpPr>
        <p:spPr>
          <a:xfrm>
            <a:off x="6153647" y="3692449"/>
            <a:ext cx="2624307" cy="268889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5" name="TextBox 104"/>
          <p:cNvSpPr txBox="1"/>
          <p:nvPr/>
        </p:nvSpPr>
        <p:spPr>
          <a:xfrm>
            <a:off x="6163948" y="5172801"/>
            <a:ext cx="2373123" cy="625684"/>
          </a:xfrm>
          <a:prstGeom prst="rect">
            <a:avLst/>
          </a:prstGeom>
          <a:noFill/>
        </p:spPr>
        <p:txBody>
          <a:bodyPr wrap="square" rtlCol="0">
            <a:spAutoFit/>
          </a:bodyPr>
          <a:lstStyle/>
          <a:p>
            <a:pPr algn="ctr"/>
            <a:r>
              <a:rPr lang="en-US" sz="2133" b="1" dirty="0">
                <a:solidFill>
                  <a:schemeClr val="bg1"/>
                </a:solidFill>
                <a:latin typeface="+mj-lt"/>
              </a:rPr>
              <a:t>OTHER NEEDS</a:t>
            </a:r>
            <a:r>
              <a:rPr lang="en-US" sz="1867" dirty="0">
                <a:solidFill>
                  <a:schemeClr val="bg1"/>
                </a:solidFill>
                <a:latin typeface="+mj-lt"/>
              </a:rPr>
              <a:t/>
            </a:r>
            <a:br>
              <a:rPr lang="en-US" sz="1867" dirty="0">
                <a:solidFill>
                  <a:schemeClr val="bg1"/>
                </a:solidFill>
                <a:latin typeface="+mj-lt"/>
              </a:rPr>
            </a:br>
            <a:endParaRPr lang="en-US" sz="1333" dirty="0">
              <a:solidFill>
                <a:schemeClr val="bg1"/>
              </a:solidFill>
              <a:latin typeface="+mj-lt"/>
            </a:endParaRPr>
          </a:p>
        </p:txBody>
      </p:sp>
      <p:sp>
        <p:nvSpPr>
          <p:cNvPr id="106" name="Freeform 20"/>
          <p:cNvSpPr>
            <a:spLocks/>
          </p:cNvSpPr>
          <p:nvPr/>
        </p:nvSpPr>
        <p:spPr bwMode="auto">
          <a:xfrm>
            <a:off x="7144402" y="3753371"/>
            <a:ext cx="642797" cy="1043176"/>
          </a:xfrm>
          <a:custGeom>
            <a:avLst/>
            <a:gdLst>
              <a:gd name="T0" fmla="*/ 1416 w 2343"/>
              <a:gd name="T1" fmla="*/ 139 h 3806"/>
              <a:gd name="T2" fmla="*/ 1495 w 2343"/>
              <a:gd name="T3" fmla="*/ 1325 h 3806"/>
              <a:gd name="T4" fmla="*/ 1565 w 2343"/>
              <a:gd name="T5" fmla="*/ 192 h 3806"/>
              <a:gd name="T6" fmla="*/ 1805 w 2343"/>
              <a:gd name="T7" fmla="*/ 145 h 3806"/>
              <a:gd name="T8" fmla="*/ 1893 w 2343"/>
              <a:gd name="T9" fmla="*/ 1420 h 3806"/>
              <a:gd name="T10" fmla="*/ 1997 w 2343"/>
              <a:gd name="T11" fmla="*/ 1386 h 3806"/>
              <a:gd name="T12" fmla="*/ 2135 w 2343"/>
              <a:gd name="T13" fmla="*/ 466 h 3806"/>
              <a:gd name="T14" fmla="*/ 2339 w 2343"/>
              <a:gd name="T15" fmla="*/ 600 h 3806"/>
              <a:gd name="T16" fmla="*/ 2307 w 2343"/>
              <a:gd name="T17" fmla="*/ 2522 h 3806"/>
              <a:gd name="T18" fmla="*/ 2165 w 2343"/>
              <a:gd name="T19" fmla="*/ 2853 h 3806"/>
              <a:gd name="T20" fmla="*/ 2032 w 2343"/>
              <a:gd name="T21" fmla="*/ 3145 h 3806"/>
              <a:gd name="T22" fmla="*/ 2010 w 2343"/>
              <a:gd name="T23" fmla="*/ 3445 h 3806"/>
              <a:gd name="T24" fmla="*/ 2012 w 2343"/>
              <a:gd name="T25" fmla="*/ 3496 h 3806"/>
              <a:gd name="T26" fmla="*/ 2009 w 2343"/>
              <a:gd name="T27" fmla="*/ 3661 h 3806"/>
              <a:gd name="T28" fmla="*/ 1984 w 2343"/>
              <a:gd name="T29" fmla="*/ 3785 h 3806"/>
              <a:gd name="T30" fmla="*/ 971 w 2343"/>
              <a:gd name="T31" fmla="*/ 3794 h 3806"/>
              <a:gd name="T32" fmla="*/ 938 w 2343"/>
              <a:gd name="T33" fmla="*/ 3691 h 3806"/>
              <a:gd name="T34" fmla="*/ 942 w 2343"/>
              <a:gd name="T35" fmla="*/ 3369 h 3806"/>
              <a:gd name="T36" fmla="*/ 776 w 2343"/>
              <a:gd name="T37" fmla="*/ 2870 h 3806"/>
              <a:gd name="T38" fmla="*/ 556 w 2343"/>
              <a:gd name="T39" fmla="*/ 2566 h 3806"/>
              <a:gd name="T40" fmla="*/ 360 w 2343"/>
              <a:gd name="T41" fmla="*/ 2261 h 3806"/>
              <a:gd name="T42" fmla="*/ 152 w 2343"/>
              <a:gd name="T43" fmla="*/ 1932 h 3806"/>
              <a:gd name="T44" fmla="*/ 41 w 2343"/>
              <a:gd name="T45" fmla="*/ 1755 h 3806"/>
              <a:gd name="T46" fmla="*/ 26 w 2343"/>
              <a:gd name="T47" fmla="*/ 1519 h 3806"/>
              <a:gd name="T48" fmla="*/ 256 w 2343"/>
              <a:gd name="T49" fmla="*/ 1424 h 3806"/>
              <a:gd name="T50" fmla="*/ 530 w 2343"/>
              <a:gd name="T51" fmla="*/ 1706 h 3806"/>
              <a:gd name="T52" fmla="*/ 676 w 2343"/>
              <a:gd name="T53" fmla="*/ 1924 h 3806"/>
              <a:gd name="T54" fmla="*/ 720 w 2343"/>
              <a:gd name="T55" fmla="*/ 2138 h 3806"/>
              <a:gd name="T56" fmla="*/ 834 w 2343"/>
              <a:gd name="T57" fmla="*/ 2340 h 3806"/>
              <a:gd name="T58" fmla="*/ 994 w 2343"/>
              <a:gd name="T59" fmla="*/ 2546 h 3806"/>
              <a:gd name="T60" fmla="*/ 1175 w 2343"/>
              <a:gd name="T61" fmla="*/ 2780 h 3806"/>
              <a:gd name="T62" fmla="*/ 1264 w 2343"/>
              <a:gd name="T63" fmla="*/ 2880 h 3806"/>
              <a:gd name="T64" fmla="*/ 1369 w 2343"/>
              <a:gd name="T65" fmla="*/ 2800 h 3806"/>
              <a:gd name="T66" fmla="*/ 1166 w 2343"/>
              <a:gd name="T67" fmla="*/ 2463 h 3806"/>
              <a:gd name="T68" fmla="*/ 1555 w 2343"/>
              <a:gd name="T69" fmla="*/ 2881 h 3806"/>
              <a:gd name="T70" fmla="*/ 1605 w 2343"/>
              <a:gd name="T71" fmla="*/ 2759 h 3806"/>
              <a:gd name="T72" fmla="*/ 1375 w 2343"/>
              <a:gd name="T73" fmla="*/ 2381 h 3806"/>
              <a:gd name="T74" fmla="*/ 1783 w 2343"/>
              <a:gd name="T75" fmla="*/ 2781 h 3806"/>
              <a:gd name="T76" fmla="*/ 1498 w 2343"/>
              <a:gd name="T77" fmla="*/ 2286 h 3806"/>
              <a:gd name="T78" fmla="*/ 1767 w 2343"/>
              <a:gd name="T79" fmla="*/ 2570 h 3806"/>
              <a:gd name="T80" fmla="*/ 1897 w 2343"/>
              <a:gd name="T81" fmla="*/ 2552 h 3806"/>
              <a:gd name="T82" fmla="*/ 1860 w 2343"/>
              <a:gd name="T83" fmla="*/ 2443 h 3806"/>
              <a:gd name="T84" fmla="*/ 1707 w 2343"/>
              <a:gd name="T85" fmla="*/ 2245 h 3806"/>
              <a:gd name="T86" fmla="*/ 1555 w 2343"/>
              <a:gd name="T87" fmla="*/ 2048 h 3806"/>
              <a:gd name="T88" fmla="*/ 1529 w 2343"/>
              <a:gd name="T89" fmla="*/ 1989 h 3806"/>
              <a:gd name="T90" fmla="*/ 1611 w 2343"/>
              <a:gd name="T91" fmla="*/ 2009 h 3806"/>
              <a:gd name="T92" fmla="*/ 1734 w 2343"/>
              <a:gd name="T93" fmla="*/ 2028 h 3806"/>
              <a:gd name="T94" fmla="*/ 1784 w 2343"/>
              <a:gd name="T95" fmla="*/ 1892 h 3806"/>
              <a:gd name="T96" fmla="*/ 1664 w 2343"/>
              <a:gd name="T97" fmla="*/ 1828 h 3806"/>
              <a:gd name="T98" fmla="*/ 1416 w 2343"/>
              <a:gd name="T99" fmla="*/ 1737 h 3806"/>
              <a:gd name="T100" fmla="*/ 1244 w 2343"/>
              <a:gd name="T101" fmla="*/ 1686 h 3806"/>
              <a:gd name="T102" fmla="*/ 1040 w 2343"/>
              <a:gd name="T103" fmla="*/ 1653 h 3806"/>
              <a:gd name="T104" fmla="*/ 929 w 2343"/>
              <a:gd name="T105" fmla="*/ 1559 h 3806"/>
              <a:gd name="T106" fmla="*/ 779 w 2343"/>
              <a:gd name="T107" fmla="*/ 1362 h 3806"/>
              <a:gd name="T108" fmla="*/ 641 w 2343"/>
              <a:gd name="T109" fmla="*/ 1169 h 3806"/>
              <a:gd name="T110" fmla="*/ 632 w 2343"/>
              <a:gd name="T111" fmla="*/ 978 h 3806"/>
              <a:gd name="T112" fmla="*/ 632 w 2343"/>
              <a:gd name="T113" fmla="*/ 614 h 3806"/>
              <a:gd name="T114" fmla="*/ 631 w 2343"/>
              <a:gd name="T115" fmla="*/ 405 h 3806"/>
              <a:gd name="T116" fmla="*/ 805 w 2343"/>
              <a:gd name="T117" fmla="*/ 231 h 3806"/>
              <a:gd name="T118" fmla="*/ 978 w 2343"/>
              <a:gd name="T119" fmla="*/ 405 h 3806"/>
              <a:gd name="T120" fmla="*/ 1033 w 2343"/>
              <a:gd name="T121" fmla="*/ 1325 h 3806"/>
              <a:gd name="T122" fmla="*/ 1102 w 2343"/>
              <a:gd name="T123" fmla="*/ 77 h 3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43" h="3806">
                <a:moveTo>
                  <a:pt x="1246" y="0"/>
                </a:moveTo>
                <a:lnTo>
                  <a:pt x="1280" y="4"/>
                </a:lnTo>
                <a:lnTo>
                  <a:pt x="1313" y="14"/>
                </a:lnTo>
                <a:lnTo>
                  <a:pt x="1343" y="30"/>
                </a:lnTo>
                <a:lnTo>
                  <a:pt x="1369" y="51"/>
                </a:lnTo>
                <a:lnTo>
                  <a:pt x="1389" y="77"/>
                </a:lnTo>
                <a:lnTo>
                  <a:pt x="1406" y="107"/>
                </a:lnTo>
                <a:lnTo>
                  <a:pt x="1416" y="139"/>
                </a:lnTo>
                <a:lnTo>
                  <a:pt x="1420" y="174"/>
                </a:lnTo>
                <a:lnTo>
                  <a:pt x="1420" y="1270"/>
                </a:lnTo>
                <a:lnTo>
                  <a:pt x="1422" y="1289"/>
                </a:lnTo>
                <a:lnTo>
                  <a:pt x="1430" y="1304"/>
                </a:lnTo>
                <a:lnTo>
                  <a:pt x="1443" y="1316"/>
                </a:lnTo>
                <a:lnTo>
                  <a:pt x="1459" y="1325"/>
                </a:lnTo>
                <a:lnTo>
                  <a:pt x="1476" y="1328"/>
                </a:lnTo>
                <a:lnTo>
                  <a:pt x="1495" y="1325"/>
                </a:lnTo>
                <a:lnTo>
                  <a:pt x="1511" y="1316"/>
                </a:lnTo>
                <a:lnTo>
                  <a:pt x="1524" y="1304"/>
                </a:lnTo>
                <a:lnTo>
                  <a:pt x="1532" y="1289"/>
                </a:lnTo>
                <a:lnTo>
                  <a:pt x="1534" y="1270"/>
                </a:lnTo>
                <a:lnTo>
                  <a:pt x="1534" y="289"/>
                </a:lnTo>
                <a:lnTo>
                  <a:pt x="1538" y="254"/>
                </a:lnTo>
                <a:lnTo>
                  <a:pt x="1548" y="221"/>
                </a:lnTo>
                <a:lnTo>
                  <a:pt x="1565" y="192"/>
                </a:lnTo>
                <a:lnTo>
                  <a:pt x="1585" y="167"/>
                </a:lnTo>
                <a:lnTo>
                  <a:pt x="1611" y="145"/>
                </a:lnTo>
                <a:lnTo>
                  <a:pt x="1640" y="130"/>
                </a:lnTo>
                <a:lnTo>
                  <a:pt x="1672" y="119"/>
                </a:lnTo>
                <a:lnTo>
                  <a:pt x="1708" y="116"/>
                </a:lnTo>
                <a:lnTo>
                  <a:pt x="1743" y="119"/>
                </a:lnTo>
                <a:lnTo>
                  <a:pt x="1776" y="130"/>
                </a:lnTo>
                <a:lnTo>
                  <a:pt x="1805" y="145"/>
                </a:lnTo>
                <a:lnTo>
                  <a:pt x="1830" y="167"/>
                </a:lnTo>
                <a:lnTo>
                  <a:pt x="1851" y="192"/>
                </a:lnTo>
                <a:lnTo>
                  <a:pt x="1867" y="221"/>
                </a:lnTo>
                <a:lnTo>
                  <a:pt x="1878" y="254"/>
                </a:lnTo>
                <a:lnTo>
                  <a:pt x="1881" y="289"/>
                </a:lnTo>
                <a:lnTo>
                  <a:pt x="1881" y="1386"/>
                </a:lnTo>
                <a:lnTo>
                  <a:pt x="1885" y="1403"/>
                </a:lnTo>
                <a:lnTo>
                  <a:pt x="1893" y="1420"/>
                </a:lnTo>
                <a:lnTo>
                  <a:pt x="1904" y="1432"/>
                </a:lnTo>
                <a:lnTo>
                  <a:pt x="1921" y="1440"/>
                </a:lnTo>
                <a:lnTo>
                  <a:pt x="1939" y="1443"/>
                </a:lnTo>
                <a:lnTo>
                  <a:pt x="1958" y="1440"/>
                </a:lnTo>
                <a:lnTo>
                  <a:pt x="1973" y="1432"/>
                </a:lnTo>
                <a:lnTo>
                  <a:pt x="1986" y="1420"/>
                </a:lnTo>
                <a:lnTo>
                  <a:pt x="1994" y="1403"/>
                </a:lnTo>
                <a:lnTo>
                  <a:pt x="1997" y="1386"/>
                </a:lnTo>
                <a:lnTo>
                  <a:pt x="1997" y="635"/>
                </a:lnTo>
                <a:lnTo>
                  <a:pt x="2001" y="600"/>
                </a:lnTo>
                <a:lnTo>
                  <a:pt x="2010" y="568"/>
                </a:lnTo>
                <a:lnTo>
                  <a:pt x="2026" y="539"/>
                </a:lnTo>
                <a:lnTo>
                  <a:pt x="2047" y="512"/>
                </a:lnTo>
                <a:lnTo>
                  <a:pt x="2072" y="491"/>
                </a:lnTo>
                <a:lnTo>
                  <a:pt x="2103" y="475"/>
                </a:lnTo>
                <a:lnTo>
                  <a:pt x="2135" y="466"/>
                </a:lnTo>
                <a:lnTo>
                  <a:pt x="2170" y="462"/>
                </a:lnTo>
                <a:lnTo>
                  <a:pt x="2205" y="466"/>
                </a:lnTo>
                <a:lnTo>
                  <a:pt x="2237" y="475"/>
                </a:lnTo>
                <a:lnTo>
                  <a:pt x="2267" y="491"/>
                </a:lnTo>
                <a:lnTo>
                  <a:pt x="2293" y="512"/>
                </a:lnTo>
                <a:lnTo>
                  <a:pt x="2314" y="539"/>
                </a:lnTo>
                <a:lnTo>
                  <a:pt x="2330" y="568"/>
                </a:lnTo>
                <a:lnTo>
                  <a:pt x="2339" y="600"/>
                </a:lnTo>
                <a:lnTo>
                  <a:pt x="2343" y="635"/>
                </a:lnTo>
                <a:lnTo>
                  <a:pt x="2343" y="2194"/>
                </a:lnTo>
                <a:lnTo>
                  <a:pt x="2343" y="2204"/>
                </a:lnTo>
                <a:lnTo>
                  <a:pt x="2342" y="2277"/>
                </a:lnTo>
                <a:lnTo>
                  <a:pt x="2336" y="2345"/>
                </a:lnTo>
                <a:lnTo>
                  <a:pt x="2329" y="2409"/>
                </a:lnTo>
                <a:lnTo>
                  <a:pt x="2320" y="2467"/>
                </a:lnTo>
                <a:lnTo>
                  <a:pt x="2307" y="2522"/>
                </a:lnTo>
                <a:lnTo>
                  <a:pt x="2293" y="2573"/>
                </a:lnTo>
                <a:lnTo>
                  <a:pt x="2278" y="2620"/>
                </a:lnTo>
                <a:lnTo>
                  <a:pt x="2260" y="2664"/>
                </a:lnTo>
                <a:lnTo>
                  <a:pt x="2243" y="2706"/>
                </a:lnTo>
                <a:lnTo>
                  <a:pt x="2224" y="2745"/>
                </a:lnTo>
                <a:lnTo>
                  <a:pt x="2205" y="2782"/>
                </a:lnTo>
                <a:lnTo>
                  <a:pt x="2185" y="2818"/>
                </a:lnTo>
                <a:lnTo>
                  <a:pt x="2165" y="2853"/>
                </a:lnTo>
                <a:lnTo>
                  <a:pt x="2146" y="2888"/>
                </a:lnTo>
                <a:lnTo>
                  <a:pt x="2126" y="2923"/>
                </a:lnTo>
                <a:lnTo>
                  <a:pt x="2107" y="2956"/>
                </a:lnTo>
                <a:lnTo>
                  <a:pt x="2089" y="2992"/>
                </a:lnTo>
                <a:lnTo>
                  <a:pt x="2072" y="3027"/>
                </a:lnTo>
                <a:lnTo>
                  <a:pt x="2057" y="3065"/>
                </a:lnTo>
                <a:lnTo>
                  <a:pt x="2044" y="3103"/>
                </a:lnTo>
                <a:lnTo>
                  <a:pt x="2032" y="3145"/>
                </a:lnTo>
                <a:lnTo>
                  <a:pt x="2023" y="3188"/>
                </a:lnTo>
                <a:lnTo>
                  <a:pt x="2016" y="3234"/>
                </a:lnTo>
                <a:lnTo>
                  <a:pt x="2011" y="3284"/>
                </a:lnTo>
                <a:lnTo>
                  <a:pt x="2010" y="3337"/>
                </a:lnTo>
                <a:lnTo>
                  <a:pt x="2010" y="3373"/>
                </a:lnTo>
                <a:lnTo>
                  <a:pt x="2010" y="3403"/>
                </a:lnTo>
                <a:lnTo>
                  <a:pt x="2010" y="3427"/>
                </a:lnTo>
                <a:lnTo>
                  <a:pt x="2010" y="3445"/>
                </a:lnTo>
                <a:lnTo>
                  <a:pt x="2010" y="3459"/>
                </a:lnTo>
                <a:lnTo>
                  <a:pt x="2011" y="3468"/>
                </a:lnTo>
                <a:lnTo>
                  <a:pt x="2011" y="3476"/>
                </a:lnTo>
                <a:lnTo>
                  <a:pt x="2011" y="3481"/>
                </a:lnTo>
                <a:lnTo>
                  <a:pt x="2011" y="3485"/>
                </a:lnTo>
                <a:lnTo>
                  <a:pt x="2011" y="3488"/>
                </a:lnTo>
                <a:lnTo>
                  <a:pt x="2012" y="3492"/>
                </a:lnTo>
                <a:lnTo>
                  <a:pt x="2012" y="3496"/>
                </a:lnTo>
                <a:lnTo>
                  <a:pt x="2012" y="3502"/>
                </a:lnTo>
                <a:lnTo>
                  <a:pt x="2012" y="3511"/>
                </a:lnTo>
                <a:lnTo>
                  <a:pt x="2011" y="3523"/>
                </a:lnTo>
                <a:lnTo>
                  <a:pt x="2011" y="3539"/>
                </a:lnTo>
                <a:lnTo>
                  <a:pt x="2011" y="3561"/>
                </a:lnTo>
                <a:lnTo>
                  <a:pt x="2010" y="3588"/>
                </a:lnTo>
                <a:lnTo>
                  <a:pt x="2009" y="3620"/>
                </a:lnTo>
                <a:lnTo>
                  <a:pt x="2009" y="3661"/>
                </a:lnTo>
                <a:lnTo>
                  <a:pt x="2008" y="3708"/>
                </a:lnTo>
                <a:lnTo>
                  <a:pt x="2006" y="3718"/>
                </a:lnTo>
                <a:lnTo>
                  <a:pt x="2006" y="3728"/>
                </a:lnTo>
                <a:lnTo>
                  <a:pt x="2005" y="3740"/>
                </a:lnTo>
                <a:lnTo>
                  <a:pt x="2003" y="3751"/>
                </a:lnTo>
                <a:lnTo>
                  <a:pt x="1998" y="3763"/>
                </a:lnTo>
                <a:lnTo>
                  <a:pt x="1992" y="3774"/>
                </a:lnTo>
                <a:lnTo>
                  <a:pt x="1984" y="3785"/>
                </a:lnTo>
                <a:lnTo>
                  <a:pt x="1973" y="3793"/>
                </a:lnTo>
                <a:lnTo>
                  <a:pt x="1959" y="3800"/>
                </a:lnTo>
                <a:lnTo>
                  <a:pt x="1940" y="3804"/>
                </a:lnTo>
                <a:lnTo>
                  <a:pt x="1918" y="3806"/>
                </a:lnTo>
                <a:lnTo>
                  <a:pt x="1030" y="3806"/>
                </a:lnTo>
                <a:lnTo>
                  <a:pt x="1007" y="3804"/>
                </a:lnTo>
                <a:lnTo>
                  <a:pt x="987" y="3801"/>
                </a:lnTo>
                <a:lnTo>
                  <a:pt x="971" y="3794"/>
                </a:lnTo>
                <a:lnTo>
                  <a:pt x="959" y="3786"/>
                </a:lnTo>
                <a:lnTo>
                  <a:pt x="950" y="3775"/>
                </a:lnTo>
                <a:lnTo>
                  <a:pt x="944" y="3763"/>
                </a:lnTo>
                <a:lnTo>
                  <a:pt x="941" y="3750"/>
                </a:lnTo>
                <a:lnTo>
                  <a:pt x="938" y="3736"/>
                </a:lnTo>
                <a:lnTo>
                  <a:pt x="937" y="3721"/>
                </a:lnTo>
                <a:lnTo>
                  <a:pt x="937" y="3706"/>
                </a:lnTo>
                <a:lnTo>
                  <a:pt x="938" y="3691"/>
                </a:lnTo>
                <a:lnTo>
                  <a:pt x="938" y="3676"/>
                </a:lnTo>
                <a:lnTo>
                  <a:pt x="939" y="3635"/>
                </a:lnTo>
                <a:lnTo>
                  <a:pt x="941" y="3591"/>
                </a:lnTo>
                <a:lnTo>
                  <a:pt x="941" y="3544"/>
                </a:lnTo>
                <a:lnTo>
                  <a:pt x="941" y="3496"/>
                </a:lnTo>
                <a:lnTo>
                  <a:pt x="942" y="3451"/>
                </a:lnTo>
                <a:lnTo>
                  <a:pt x="942" y="3407"/>
                </a:lnTo>
                <a:lnTo>
                  <a:pt x="942" y="3369"/>
                </a:lnTo>
                <a:lnTo>
                  <a:pt x="942" y="3337"/>
                </a:lnTo>
                <a:lnTo>
                  <a:pt x="938" y="3273"/>
                </a:lnTo>
                <a:lnTo>
                  <a:pt x="927" y="3208"/>
                </a:lnTo>
                <a:lnTo>
                  <a:pt x="909" y="3142"/>
                </a:lnTo>
                <a:lnTo>
                  <a:pt x="885" y="3076"/>
                </a:lnTo>
                <a:lnTo>
                  <a:pt x="854" y="3008"/>
                </a:lnTo>
                <a:lnTo>
                  <a:pt x="818" y="2940"/>
                </a:lnTo>
                <a:lnTo>
                  <a:pt x="776" y="2870"/>
                </a:lnTo>
                <a:lnTo>
                  <a:pt x="728" y="2801"/>
                </a:lnTo>
                <a:lnTo>
                  <a:pt x="677" y="2729"/>
                </a:lnTo>
                <a:lnTo>
                  <a:pt x="622" y="2655"/>
                </a:lnTo>
                <a:lnTo>
                  <a:pt x="620" y="2654"/>
                </a:lnTo>
                <a:lnTo>
                  <a:pt x="620" y="2654"/>
                </a:lnTo>
                <a:lnTo>
                  <a:pt x="620" y="2654"/>
                </a:lnTo>
                <a:lnTo>
                  <a:pt x="587" y="2611"/>
                </a:lnTo>
                <a:lnTo>
                  <a:pt x="556" y="2566"/>
                </a:lnTo>
                <a:lnTo>
                  <a:pt x="536" y="2536"/>
                </a:lnTo>
                <a:lnTo>
                  <a:pt x="514" y="2502"/>
                </a:lnTo>
                <a:lnTo>
                  <a:pt x="491" y="2466"/>
                </a:lnTo>
                <a:lnTo>
                  <a:pt x="466" y="2428"/>
                </a:lnTo>
                <a:lnTo>
                  <a:pt x="441" y="2387"/>
                </a:lnTo>
                <a:lnTo>
                  <a:pt x="414" y="2347"/>
                </a:lnTo>
                <a:lnTo>
                  <a:pt x="387" y="2304"/>
                </a:lnTo>
                <a:lnTo>
                  <a:pt x="360" y="2261"/>
                </a:lnTo>
                <a:lnTo>
                  <a:pt x="332" y="2217"/>
                </a:lnTo>
                <a:lnTo>
                  <a:pt x="305" y="2174"/>
                </a:lnTo>
                <a:lnTo>
                  <a:pt x="277" y="2131"/>
                </a:lnTo>
                <a:lnTo>
                  <a:pt x="251" y="2088"/>
                </a:lnTo>
                <a:lnTo>
                  <a:pt x="224" y="2047"/>
                </a:lnTo>
                <a:lnTo>
                  <a:pt x="198" y="2006"/>
                </a:lnTo>
                <a:lnTo>
                  <a:pt x="174" y="1968"/>
                </a:lnTo>
                <a:lnTo>
                  <a:pt x="152" y="1932"/>
                </a:lnTo>
                <a:lnTo>
                  <a:pt x="130" y="1897"/>
                </a:lnTo>
                <a:lnTo>
                  <a:pt x="110" y="1866"/>
                </a:lnTo>
                <a:lnTo>
                  <a:pt x="93" y="1838"/>
                </a:lnTo>
                <a:lnTo>
                  <a:pt x="77" y="1812"/>
                </a:lnTo>
                <a:lnTo>
                  <a:pt x="64" y="1792"/>
                </a:lnTo>
                <a:lnTo>
                  <a:pt x="53" y="1774"/>
                </a:lnTo>
                <a:lnTo>
                  <a:pt x="45" y="1761"/>
                </a:lnTo>
                <a:lnTo>
                  <a:pt x="41" y="1755"/>
                </a:lnTo>
                <a:lnTo>
                  <a:pt x="38" y="1751"/>
                </a:lnTo>
                <a:lnTo>
                  <a:pt x="21" y="1719"/>
                </a:lnTo>
                <a:lnTo>
                  <a:pt x="8" y="1685"/>
                </a:lnTo>
                <a:lnTo>
                  <a:pt x="1" y="1650"/>
                </a:lnTo>
                <a:lnTo>
                  <a:pt x="0" y="1615"/>
                </a:lnTo>
                <a:lnTo>
                  <a:pt x="3" y="1582"/>
                </a:lnTo>
                <a:lnTo>
                  <a:pt x="12" y="1549"/>
                </a:lnTo>
                <a:lnTo>
                  <a:pt x="26" y="1519"/>
                </a:lnTo>
                <a:lnTo>
                  <a:pt x="43" y="1491"/>
                </a:lnTo>
                <a:lnTo>
                  <a:pt x="66" y="1467"/>
                </a:lnTo>
                <a:lnTo>
                  <a:pt x="94" y="1446"/>
                </a:lnTo>
                <a:lnTo>
                  <a:pt x="124" y="1430"/>
                </a:lnTo>
                <a:lnTo>
                  <a:pt x="157" y="1421"/>
                </a:lnTo>
                <a:lnTo>
                  <a:pt x="190" y="1416"/>
                </a:lnTo>
                <a:lnTo>
                  <a:pt x="224" y="1417"/>
                </a:lnTo>
                <a:lnTo>
                  <a:pt x="256" y="1424"/>
                </a:lnTo>
                <a:lnTo>
                  <a:pt x="289" y="1435"/>
                </a:lnTo>
                <a:lnTo>
                  <a:pt x="320" y="1451"/>
                </a:lnTo>
                <a:lnTo>
                  <a:pt x="349" y="1472"/>
                </a:lnTo>
                <a:lnTo>
                  <a:pt x="375" y="1497"/>
                </a:lnTo>
                <a:lnTo>
                  <a:pt x="398" y="1527"/>
                </a:lnTo>
                <a:lnTo>
                  <a:pt x="472" y="1628"/>
                </a:lnTo>
                <a:lnTo>
                  <a:pt x="502" y="1668"/>
                </a:lnTo>
                <a:lnTo>
                  <a:pt x="530" y="1706"/>
                </a:lnTo>
                <a:lnTo>
                  <a:pt x="557" y="1741"/>
                </a:lnTo>
                <a:lnTo>
                  <a:pt x="580" y="1772"/>
                </a:lnTo>
                <a:lnTo>
                  <a:pt x="601" y="1800"/>
                </a:lnTo>
                <a:lnTo>
                  <a:pt x="619" y="1824"/>
                </a:lnTo>
                <a:lnTo>
                  <a:pt x="633" y="1843"/>
                </a:lnTo>
                <a:lnTo>
                  <a:pt x="652" y="1870"/>
                </a:lnTo>
                <a:lnTo>
                  <a:pt x="666" y="1898"/>
                </a:lnTo>
                <a:lnTo>
                  <a:pt x="676" y="1924"/>
                </a:lnTo>
                <a:lnTo>
                  <a:pt x="684" y="1950"/>
                </a:lnTo>
                <a:lnTo>
                  <a:pt x="690" y="1976"/>
                </a:lnTo>
                <a:lnTo>
                  <a:pt x="695" y="2001"/>
                </a:lnTo>
                <a:lnTo>
                  <a:pt x="698" y="2028"/>
                </a:lnTo>
                <a:lnTo>
                  <a:pt x="703" y="2053"/>
                </a:lnTo>
                <a:lnTo>
                  <a:pt x="706" y="2081"/>
                </a:lnTo>
                <a:lnTo>
                  <a:pt x="712" y="2109"/>
                </a:lnTo>
                <a:lnTo>
                  <a:pt x="720" y="2138"/>
                </a:lnTo>
                <a:lnTo>
                  <a:pt x="731" y="2169"/>
                </a:lnTo>
                <a:lnTo>
                  <a:pt x="745" y="2202"/>
                </a:lnTo>
                <a:lnTo>
                  <a:pt x="762" y="2237"/>
                </a:lnTo>
                <a:lnTo>
                  <a:pt x="785" y="2272"/>
                </a:lnTo>
                <a:lnTo>
                  <a:pt x="813" y="2312"/>
                </a:lnTo>
                <a:lnTo>
                  <a:pt x="815" y="2315"/>
                </a:lnTo>
                <a:lnTo>
                  <a:pt x="823" y="2326"/>
                </a:lnTo>
                <a:lnTo>
                  <a:pt x="834" y="2340"/>
                </a:lnTo>
                <a:lnTo>
                  <a:pt x="848" y="2357"/>
                </a:lnTo>
                <a:lnTo>
                  <a:pt x="864" y="2378"/>
                </a:lnTo>
                <a:lnTo>
                  <a:pt x="881" y="2401"/>
                </a:lnTo>
                <a:lnTo>
                  <a:pt x="901" y="2428"/>
                </a:lnTo>
                <a:lnTo>
                  <a:pt x="923" y="2454"/>
                </a:lnTo>
                <a:lnTo>
                  <a:pt x="945" y="2485"/>
                </a:lnTo>
                <a:lnTo>
                  <a:pt x="970" y="2515"/>
                </a:lnTo>
                <a:lnTo>
                  <a:pt x="994" y="2546"/>
                </a:lnTo>
                <a:lnTo>
                  <a:pt x="1018" y="2578"/>
                </a:lnTo>
                <a:lnTo>
                  <a:pt x="1043" y="2610"/>
                </a:lnTo>
                <a:lnTo>
                  <a:pt x="1067" y="2641"/>
                </a:lnTo>
                <a:lnTo>
                  <a:pt x="1091" y="2672"/>
                </a:lnTo>
                <a:lnTo>
                  <a:pt x="1113" y="2701"/>
                </a:lnTo>
                <a:lnTo>
                  <a:pt x="1135" y="2730"/>
                </a:lnTo>
                <a:lnTo>
                  <a:pt x="1156" y="2756"/>
                </a:lnTo>
                <a:lnTo>
                  <a:pt x="1175" y="2780"/>
                </a:lnTo>
                <a:lnTo>
                  <a:pt x="1191" y="2801"/>
                </a:lnTo>
                <a:lnTo>
                  <a:pt x="1205" y="2819"/>
                </a:lnTo>
                <a:lnTo>
                  <a:pt x="1217" y="2835"/>
                </a:lnTo>
                <a:lnTo>
                  <a:pt x="1226" y="2846"/>
                </a:lnTo>
                <a:lnTo>
                  <a:pt x="1231" y="2853"/>
                </a:lnTo>
                <a:lnTo>
                  <a:pt x="1233" y="2855"/>
                </a:lnTo>
                <a:lnTo>
                  <a:pt x="1247" y="2869"/>
                </a:lnTo>
                <a:lnTo>
                  <a:pt x="1264" y="2880"/>
                </a:lnTo>
                <a:lnTo>
                  <a:pt x="1283" y="2884"/>
                </a:lnTo>
                <a:lnTo>
                  <a:pt x="1302" y="2884"/>
                </a:lnTo>
                <a:lnTo>
                  <a:pt x="1321" y="2879"/>
                </a:lnTo>
                <a:lnTo>
                  <a:pt x="1340" y="2869"/>
                </a:lnTo>
                <a:lnTo>
                  <a:pt x="1353" y="2854"/>
                </a:lnTo>
                <a:lnTo>
                  <a:pt x="1363" y="2837"/>
                </a:lnTo>
                <a:lnTo>
                  <a:pt x="1369" y="2818"/>
                </a:lnTo>
                <a:lnTo>
                  <a:pt x="1369" y="2800"/>
                </a:lnTo>
                <a:lnTo>
                  <a:pt x="1363" y="2780"/>
                </a:lnTo>
                <a:lnTo>
                  <a:pt x="1352" y="2763"/>
                </a:lnTo>
                <a:lnTo>
                  <a:pt x="1152" y="2503"/>
                </a:lnTo>
                <a:lnTo>
                  <a:pt x="1147" y="2494"/>
                </a:lnTo>
                <a:lnTo>
                  <a:pt x="1147" y="2485"/>
                </a:lnTo>
                <a:lnTo>
                  <a:pt x="1149" y="2475"/>
                </a:lnTo>
                <a:lnTo>
                  <a:pt x="1156" y="2467"/>
                </a:lnTo>
                <a:lnTo>
                  <a:pt x="1166" y="2463"/>
                </a:lnTo>
                <a:lnTo>
                  <a:pt x="1175" y="2463"/>
                </a:lnTo>
                <a:lnTo>
                  <a:pt x="1184" y="2466"/>
                </a:lnTo>
                <a:lnTo>
                  <a:pt x="1192" y="2472"/>
                </a:lnTo>
                <a:lnTo>
                  <a:pt x="1486" y="2852"/>
                </a:lnTo>
                <a:lnTo>
                  <a:pt x="1500" y="2866"/>
                </a:lnTo>
                <a:lnTo>
                  <a:pt x="1517" y="2875"/>
                </a:lnTo>
                <a:lnTo>
                  <a:pt x="1536" y="2881"/>
                </a:lnTo>
                <a:lnTo>
                  <a:pt x="1555" y="2881"/>
                </a:lnTo>
                <a:lnTo>
                  <a:pt x="1574" y="2875"/>
                </a:lnTo>
                <a:lnTo>
                  <a:pt x="1592" y="2866"/>
                </a:lnTo>
                <a:lnTo>
                  <a:pt x="1606" y="2851"/>
                </a:lnTo>
                <a:lnTo>
                  <a:pt x="1616" y="2833"/>
                </a:lnTo>
                <a:lnTo>
                  <a:pt x="1620" y="2815"/>
                </a:lnTo>
                <a:lnTo>
                  <a:pt x="1620" y="2795"/>
                </a:lnTo>
                <a:lnTo>
                  <a:pt x="1616" y="2777"/>
                </a:lnTo>
                <a:lnTo>
                  <a:pt x="1605" y="2759"/>
                </a:lnTo>
                <a:lnTo>
                  <a:pt x="1343" y="2420"/>
                </a:lnTo>
                <a:lnTo>
                  <a:pt x="1338" y="2410"/>
                </a:lnTo>
                <a:lnTo>
                  <a:pt x="1337" y="2401"/>
                </a:lnTo>
                <a:lnTo>
                  <a:pt x="1341" y="2392"/>
                </a:lnTo>
                <a:lnTo>
                  <a:pt x="1348" y="2384"/>
                </a:lnTo>
                <a:lnTo>
                  <a:pt x="1356" y="2379"/>
                </a:lnTo>
                <a:lnTo>
                  <a:pt x="1366" y="2379"/>
                </a:lnTo>
                <a:lnTo>
                  <a:pt x="1375" y="2381"/>
                </a:lnTo>
                <a:lnTo>
                  <a:pt x="1382" y="2388"/>
                </a:lnTo>
                <a:lnTo>
                  <a:pt x="1676" y="2768"/>
                </a:lnTo>
                <a:lnTo>
                  <a:pt x="1691" y="2782"/>
                </a:lnTo>
                <a:lnTo>
                  <a:pt x="1708" y="2792"/>
                </a:lnTo>
                <a:lnTo>
                  <a:pt x="1727" y="2797"/>
                </a:lnTo>
                <a:lnTo>
                  <a:pt x="1747" y="2797"/>
                </a:lnTo>
                <a:lnTo>
                  <a:pt x="1765" y="2792"/>
                </a:lnTo>
                <a:lnTo>
                  <a:pt x="1783" y="2781"/>
                </a:lnTo>
                <a:lnTo>
                  <a:pt x="1798" y="2767"/>
                </a:lnTo>
                <a:lnTo>
                  <a:pt x="1807" y="2750"/>
                </a:lnTo>
                <a:lnTo>
                  <a:pt x="1812" y="2731"/>
                </a:lnTo>
                <a:lnTo>
                  <a:pt x="1812" y="2712"/>
                </a:lnTo>
                <a:lnTo>
                  <a:pt x="1807" y="2693"/>
                </a:lnTo>
                <a:lnTo>
                  <a:pt x="1796" y="2676"/>
                </a:lnTo>
                <a:lnTo>
                  <a:pt x="1503" y="2296"/>
                </a:lnTo>
                <a:lnTo>
                  <a:pt x="1498" y="2286"/>
                </a:lnTo>
                <a:lnTo>
                  <a:pt x="1497" y="2277"/>
                </a:lnTo>
                <a:lnTo>
                  <a:pt x="1501" y="2268"/>
                </a:lnTo>
                <a:lnTo>
                  <a:pt x="1508" y="2261"/>
                </a:lnTo>
                <a:lnTo>
                  <a:pt x="1515" y="2256"/>
                </a:lnTo>
                <a:lnTo>
                  <a:pt x="1523" y="2259"/>
                </a:lnTo>
                <a:lnTo>
                  <a:pt x="1529" y="2263"/>
                </a:lnTo>
                <a:lnTo>
                  <a:pt x="1536" y="2270"/>
                </a:lnTo>
                <a:lnTo>
                  <a:pt x="1767" y="2570"/>
                </a:lnTo>
                <a:lnTo>
                  <a:pt x="1781" y="2584"/>
                </a:lnTo>
                <a:lnTo>
                  <a:pt x="1799" y="2593"/>
                </a:lnTo>
                <a:lnTo>
                  <a:pt x="1817" y="2599"/>
                </a:lnTo>
                <a:lnTo>
                  <a:pt x="1837" y="2599"/>
                </a:lnTo>
                <a:lnTo>
                  <a:pt x="1856" y="2593"/>
                </a:lnTo>
                <a:lnTo>
                  <a:pt x="1874" y="2584"/>
                </a:lnTo>
                <a:lnTo>
                  <a:pt x="1888" y="2569"/>
                </a:lnTo>
                <a:lnTo>
                  <a:pt x="1897" y="2552"/>
                </a:lnTo>
                <a:lnTo>
                  <a:pt x="1902" y="2533"/>
                </a:lnTo>
                <a:lnTo>
                  <a:pt x="1902" y="2514"/>
                </a:lnTo>
                <a:lnTo>
                  <a:pt x="1897" y="2495"/>
                </a:lnTo>
                <a:lnTo>
                  <a:pt x="1887" y="2478"/>
                </a:lnTo>
                <a:lnTo>
                  <a:pt x="1886" y="2475"/>
                </a:lnTo>
                <a:lnTo>
                  <a:pt x="1880" y="2468"/>
                </a:lnTo>
                <a:lnTo>
                  <a:pt x="1872" y="2458"/>
                </a:lnTo>
                <a:lnTo>
                  <a:pt x="1860" y="2443"/>
                </a:lnTo>
                <a:lnTo>
                  <a:pt x="1848" y="2425"/>
                </a:lnTo>
                <a:lnTo>
                  <a:pt x="1831" y="2405"/>
                </a:lnTo>
                <a:lnTo>
                  <a:pt x="1814" y="2381"/>
                </a:lnTo>
                <a:lnTo>
                  <a:pt x="1794" y="2357"/>
                </a:lnTo>
                <a:lnTo>
                  <a:pt x="1773" y="2330"/>
                </a:lnTo>
                <a:lnTo>
                  <a:pt x="1752" y="2303"/>
                </a:lnTo>
                <a:lnTo>
                  <a:pt x="1730" y="2274"/>
                </a:lnTo>
                <a:lnTo>
                  <a:pt x="1707" y="2245"/>
                </a:lnTo>
                <a:lnTo>
                  <a:pt x="1685" y="2216"/>
                </a:lnTo>
                <a:lnTo>
                  <a:pt x="1663" y="2188"/>
                </a:lnTo>
                <a:lnTo>
                  <a:pt x="1642" y="2160"/>
                </a:lnTo>
                <a:lnTo>
                  <a:pt x="1621" y="2133"/>
                </a:lnTo>
                <a:lnTo>
                  <a:pt x="1602" y="2108"/>
                </a:lnTo>
                <a:lnTo>
                  <a:pt x="1584" y="2086"/>
                </a:lnTo>
                <a:lnTo>
                  <a:pt x="1568" y="2065"/>
                </a:lnTo>
                <a:lnTo>
                  <a:pt x="1555" y="2048"/>
                </a:lnTo>
                <a:lnTo>
                  <a:pt x="1544" y="2034"/>
                </a:lnTo>
                <a:lnTo>
                  <a:pt x="1536" y="2022"/>
                </a:lnTo>
                <a:lnTo>
                  <a:pt x="1531" y="2016"/>
                </a:lnTo>
                <a:lnTo>
                  <a:pt x="1523" y="2005"/>
                </a:lnTo>
                <a:lnTo>
                  <a:pt x="1520" y="1997"/>
                </a:lnTo>
                <a:lnTo>
                  <a:pt x="1520" y="1992"/>
                </a:lnTo>
                <a:lnTo>
                  <a:pt x="1524" y="1989"/>
                </a:lnTo>
                <a:lnTo>
                  <a:pt x="1529" y="1989"/>
                </a:lnTo>
                <a:lnTo>
                  <a:pt x="1534" y="1989"/>
                </a:lnTo>
                <a:lnTo>
                  <a:pt x="1540" y="1990"/>
                </a:lnTo>
                <a:lnTo>
                  <a:pt x="1545" y="1991"/>
                </a:lnTo>
                <a:lnTo>
                  <a:pt x="1552" y="1992"/>
                </a:lnTo>
                <a:lnTo>
                  <a:pt x="1562" y="1996"/>
                </a:lnTo>
                <a:lnTo>
                  <a:pt x="1576" y="2000"/>
                </a:lnTo>
                <a:lnTo>
                  <a:pt x="1594" y="2005"/>
                </a:lnTo>
                <a:lnTo>
                  <a:pt x="1611" y="2009"/>
                </a:lnTo>
                <a:lnTo>
                  <a:pt x="1627" y="2014"/>
                </a:lnTo>
                <a:lnTo>
                  <a:pt x="1643" y="2019"/>
                </a:lnTo>
                <a:lnTo>
                  <a:pt x="1656" y="2022"/>
                </a:lnTo>
                <a:lnTo>
                  <a:pt x="1664" y="2026"/>
                </a:lnTo>
                <a:lnTo>
                  <a:pt x="1668" y="2026"/>
                </a:lnTo>
                <a:lnTo>
                  <a:pt x="1690" y="2031"/>
                </a:lnTo>
                <a:lnTo>
                  <a:pt x="1713" y="2031"/>
                </a:lnTo>
                <a:lnTo>
                  <a:pt x="1734" y="2028"/>
                </a:lnTo>
                <a:lnTo>
                  <a:pt x="1754" y="2020"/>
                </a:lnTo>
                <a:lnTo>
                  <a:pt x="1771" y="2007"/>
                </a:lnTo>
                <a:lnTo>
                  <a:pt x="1785" y="1992"/>
                </a:lnTo>
                <a:lnTo>
                  <a:pt x="1794" y="1974"/>
                </a:lnTo>
                <a:lnTo>
                  <a:pt x="1799" y="1953"/>
                </a:lnTo>
                <a:lnTo>
                  <a:pt x="1799" y="1932"/>
                </a:lnTo>
                <a:lnTo>
                  <a:pt x="1794" y="1911"/>
                </a:lnTo>
                <a:lnTo>
                  <a:pt x="1784" y="1892"/>
                </a:lnTo>
                <a:lnTo>
                  <a:pt x="1770" y="1876"/>
                </a:lnTo>
                <a:lnTo>
                  <a:pt x="1752" y="1862"/>
                </a:lnTo>
                <a:lnTo>
                  <a:pt x="1732" y="1853"/>
                </a:lnTo>
                <a:lnTo>
                  <a:pt x="1729" y="1852"/>
                </a:lnTo>
                <a:lnTo>
                  <a:pt x="1720" y="1848"/>
                </a:lnTo>
                <a:lnTo>
                  <a:pt x="1706" y="1843"/>
                </a:lnTo>
                <a:lnTo>
                  <a:pt x="1686" y="1836"/>
                </a:lnTo>
                <a:lnTo>
                  <a:pt x="1664" y="1828"/>
                </a:lnTo>
                <a:lnTo>
                  <a:pt x="1638" y="1818"/>
                </a:lnTo>
                <a:lnTo>
                  <a:pt x="1610" y="1808"/>
                </a:lnTo>
                <a:lnTo>
                  <a:pt x="1578" y="1796"/>
                </a:lnTo>
                <a:lnTo>
                  <a:pt x="1546" y="1785"/>
                </a:lnTo>
                <a:lnTo>
                  <a:pt x="1513" y="1773"/>
                </a:lnTo>
                <a:lnTo>
                  <a:pt x="1480" y="1760"/>
                </a:lnTo>
                <a:lnTo>
                  <a:pt x="1447" y="1749"/>
                </a:lnTo>
                <a:lnTo>
                  <a:pt x="1416" y="1737"/>
                </a:lnTo>
                <a:lnTo>
                  <a:pt x="1386" y="1727"/>
                </a:lnTo>
                <a:lnTo>
                  <a:pt x="1359" y="1717"/>
                </a:lnTo>
                <a:lnTo>
                  <a:pt x="1335" y="1709"/>
                </a:lnTo>
                <a:lnTo>
                  <a:pt x="1288" y="1695"/>
                </a:lnTo>
                <a:lnTo>
                  <a:pt x="1288" y="1695"/>
                </a:lnTo>
                <a:lnTo>
                  <a:pt x="1288" y="1695"/>
                </a:lnTo>
                <a:lnTo>
                  <a:pt x="1287" y="1695"/>
                </a:lnTo>
                <a:lnTo>
                  <a:pt x="1244" y="1686"/>
                </a:lnTo>
                <a:lnTo>
                  <a:pt x="1206" y="1678"/>
                </a:lnTo>
                <a:lnTo>
                  <a:pt x="1173" y="1672"/>
                </a:lnTo>
                <a:lnTo>
                  <a:pt x="1144" y="1669"/>
                </a:lnTo>
                <a:lnTo>
                  <a:pt x="1117" y="1665"/>
                </a:lnTo>
                <a:lnTo>
                  <a:pt x="1095" y="1663"/>
                </a:lnTo>
                <a:lnTo>
                  <a:pt x="1074" y="1659"/>
                </a:lnTo>
                <a:lnTo>
                  <a:pt x="1057" y="1656"/>
                </a:lnTo>
                <a:lnTo>
                  <a:pt x="1040" y="1653"/>
                </a:lnTo>
                <a:lnTo>
                  <a:pt x="1025" y="1648"/>
                </a:lnTo>
                <a:lnTo>
                  <a:pt x="1011" y="1641"/>
                </a:lnTo>
                <a:lnTo>
                  <a:pt x="997" y="1632"/>
                </a:lnTo>
                <a:lnTo>
                  <a:pt x="983" y="1620"/>
                </a:lnTo>
                <a:lnTo>
                  <a:pt x="968" y="1606"/>
                </a:lnTo>
                <a:lnTo>
                  <a:pt x="952" y="1588"/>
                </a:lnTo>
                <a:lnTo>
                  <a:pt x="935" y="1566"/>
                </a:lnTo>
                <a:lnTo>
                  <a:pt x="929" y="1559"/>
                </a:lnTo>
                <a:lnTo>
                  <a:pt x="920" y="1546"/>
                </a:lnTo>
                <a:lnTo>
                  <a:pt x="907" y="1530"/>
                </a:lnTo>
                <a:lnTo>
                  <a:pt x="892" y="1510"/>
                </a:lnTo>
                <a:lnTo>
                  <a:pt x="873" y="1486"/>
                </a:lnTo>
                <a:lnTo>
                  <a:pt x="854" y="1459"/>
                </a:lnTo>
                <a:lnTo>
                  <a:pt x="830" y="1429"/>
                </a:lnTo>
                <a:lnTo>
                  <a:pt x="806" y="1396"/>
                </a:lnTo>
                <a:lnTo>
                  <a:pt x="779" y="1362"/>
                </a:lnTo>
                <a:lnTo>
                  <a:pt x="752" y="1326"/>
                </a:lnTo>
                <a:lnTo>
                  <a:pt x="724" y="1289"/>
                </a:lnTo>
                <a:lnTo>
                  <a:pt x="695" y="1249"/>
                </a:lnTo>
                <a:lnTo>
                  <a:pt x="665" y="1210"/>
                </a:lnTo>
                <a:lnTo>
                  <a:pt x="659" y="1204"/>
                </a:lnTo>
                <a:lnTo>
                  <a:pt x="653" y="1195"/>
                </a:lnTo>
                <a:lnTo>
                  <a:pt x="647" y="1183"/>
                </a:lnTo>
                <a:lnTo>
                  <a:pt x="641" y="1169"/>
                </a:lnTo>
                <a:lnTo>
                  <a:pt x="637" y="1152"/>
                </a:lnTo>
                <a:lnTo>
                  <a:pt x="634" y="1131"/>
                </a:lnTo>
                <a:lnTo>
                  <a:pt x="633" y="1106"/>
                </a:lnTo>
                <a:lnTo>
                  <a:pt x="633" y="1092"/>
                </a:lnTo>
                <a:lnTo>
                  <a:pt x="633" y="1072"/>
                </a:lnTo>
                <a:lnTo>
                  <a:pt x="632" y="1045"/>
                </a:lnTo>
                <a:lnTo>
                  <a:pt x="632" y="1014"/>
                </a:lnTo>
                <a:lnTo>
                  <a:pt x="632" y="978"/>
                </a:lnTo>
                <a:lnTo>
                  <a:pt x="632" y="938"/>
                </a:lnTo>
                <a:lnTo>
                  <a:pt x="632" y="895"/>
                </a:lnTo>
                <a:lnTo>
                  <a:pt x="632" y="850"/>
                </a:lnTo>
                <a:lnTo>
                  <a:pt x="632" y="802"/>
                </a:lnTo>
                <a:lnTo>
                  <a:pt x="632" y="754"/>
                </a:lnTo>
                <a:lnTo>
                  <a:pt x="632" y="707"/>
                </a:lnTo>
                <a:lnTo>
                  <a:pt x="632" y="659"/>
                </a:lnTo>
                <a:lnTo>
                  <a:pt x="632" y="614"/>
                </a:lnTo>
                <a:lnTo>
                  <a:pt x="632" y="571"/>
                </a:lnTo>
                <a:lnTo>
                  <a:pt x="631" y="532"/>
                </a:lnTo>
                <a:lnTo>
                  <a:pt x="631" y="496"/>
                </a:lnTo>
                <a:lnTo>
                  <a:pt x="631" y="465"/>
                </a:lnTo>
                <a:lnTo>
                  <a:pt x="631" y="439"/>
                </a:lnTo>
                <a:lnTo>
                  <a:pt x="631" y="421"/>
                </a:lnTo>
                <a:lnTo>
                  <a:pt x="631" y="409"/>
                </a:lnTo>
                <a:lnTo>
                  <a:pt x="631" y="405"/>
                </a:lnTo>
                <a:lnTo>
                  <a:pt x="634" y="370"/>
                </a:lnTo>
                <a:lnTo>
                  <a:pt x="645" y="337"/>
                </a:lnTo>
                <a:lnTo>
                  <a:pt x="661" y="307"/>
                </a:lnTo>
                <a:lnTo>
                  <a:pt x="682" y="282"/>
                </a:lnTo>
                <a:lnTo>
                  <a:pt x="707" y="261"/>
                </a:lnTo>
                <a:lnTo>
                  <a:pt x="736" y="245"/>
                </a:lnTo>
                <a:lnTo>
                  <a:pt x="769" y="235"/>
                </a:lnTo>
                <a:lnTo>
                  <a:pt x="805" y="231"/>
                </a:lnTo>
                <a:lnTo>
                  <a:pt x="840" y="235"/>
                </a:lnTo>
                <a:lnTo>
                  <a:pt x="872" y="245"/>
                </a:lnTo>
                <a:lnTo>
                  <a:pt x="901" y="261"/>
                </a:lnTo>
                <a:lnTo>
                  <a:pt x="927" y="282"/>
                </a:lnTo>
                <a:lnTo>
                  <a:pt x="948" y="307"/>
                </a:lnTo>
                <a:lnTo>
                  <a:pt x="964" y="337"/>
                </a:lnTo>
                <a:lnTo>
                  <a:pt x="974" y="370"/>
                </a:lnTo>
                <a:lnTo>
                  <a:pt x="978" y="405"/>
                </a:lnTo>
                <a:lnTo>
                  <a:pt x="978" y="1270"/>
                </a:lnTo>
                <a:lnTo>
                  <a:pt x="978" y="1285"/>
                </a:lnTo>
                <a:lnTo>
                  <a:pt x="980" y="1299"/>
                </a:lnTo>
                <a:lnTo>
                  <a:pt x="985" y="1311"/>
                </a:lnTo>
                <a:lnTo>
                  <a:pt x="990" y="1320"/>
                </a:lnTo>
                <a:lnTo>
                  <a:pt x="1001" y="1326"/>
                </a:lnTo>
                <a:lnTo>
                  <a:pt x="1015" y="1328"/>
                </a:lnTo>
                <a:lnTo>
                  <a:pt x="1033" y="1325"/>
                </a:lnTo>
                <a:lnTo>
                  <a:pt x="1048" y="1316"/>
                </a:lnTo>
                <a:lnTo>
                  <a:pt x="1061" y="1304"/>
                </a:lnTo>
                <a:lnTo>
                  <a:pt x="1069" y="1289"/>
                </a:lnTo>
                <a:lnTo>
                  <a:pt x="1073" y="1270"/>
                </a:lnTo>
                <a:lnTo>
                  <a:pt x="1073" y="174"/>
                </a:lnTo>
                <a:lnTo>
                  <a:pt x="1076" y="139"/>
                </a:lnTo>
                <a:lnTo>
                  <a:pt x="1087" y="107"/>
                </a:lnTo>
                <a:lnTo>
                  <a:pt x="1102" y="77"/>
                </a:lnTo>
                <a:lnTo>
                  <a:pt x="1124" y="51"/>
                </a:lnTo>
                <a:lnTo>
                  <a:pt x="1149" y="30"/>
                </a:lnTo>
                <a:lnTo>
                  <a:pt x="1178" y="14"/>
                </a:lnTo>
                <a:lnTo>
                  <a:pt x="1211" y="4"/>
                </a:lnTo>
                <a:lnTo>
                  <a:pt x="124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107"/>
          <p:cNvSpPr/>
          <p:nvPr/>
        </p:nvSpPr>
        <p:spPr>
          <a:xfrm>
            <a:off x="8893244" y="3692449"/>
            <a:ext cx="2624307" cy="2688899"/>
          </a:xfrm>
          <a:prstGeom prst="rect">
            <a:avLst/>
          </a:prstGeom>
          <a:solidFill>
            <a:srgbClr val="8D2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4" name="Group 10"/>
          <p:cNvGrpSpPr/>
          <p:nvPr/>
        </p:nvGrpSpPr>
        <p:grpSpPr>
          <a:xfrm>
            <a:off x="9832448" y="3899470"/>
            <a:ext cx="745899" cy="897077"/>
            <a:chOff x="674688" y="1357313"/>
            <a:chExt cx="2365375" cy="2844800"/>
          </a:xfrm>
          <a:solidFill>
            <a:schemeClr val="bg1"/>
          </a:solidFill>
        </p:grpSpPr>
        <p:sp>
          <p:nvSpPr>
            <p:cNvPr id="115" name="Freeform 5"/>
            <p:cNvSpPr>
              <a:spLocks noEditPoints="1"/>
            </p:cNvSpPr>
            <p:nvPr/>
          </p:nvSpPr>
          <p:spPr bwMode="auto">
            <a:xfrm>
              <a:off x="1031875" y="1357313"/>
              <a:ext cx="1651000" cy="1503363"/>
            </a:xfrm>
            <a:custGeom>
              <a:avLst/>
              <a:gdLst>
                <a:gd name="T0" fmla="*/ 550 w 784"/>
                <a:gd name="T1" fmla="*/ 573 h 714"/>
                <a:gd name="T2" fmla="*/ 784 w 784"/>
                <a:gd name="T3" fmla="*/ 242 h 714"/>
                <a:gd name="T4" fmla="*/ 541 w 784"/>
                <a:gd name="T5" fmla="*/ 0 h 714"/>
                <a:gd name="T6" fmla="*/ 392 w 784"/>
                <a:gd name="T7" fmla="*/ 51 h 714"/>
                <a:gd name="T8" fmla="*/ 243 w 784"/>
                <a:gd name="T9" fmla="*/ 0 h 714"/>
                <a:gd name="T10" fmla="*/ 0 w 784"/>
                <a:gd name="T11" fmla="*/ 242 h 714"/>
                <a:gd name="T12" fmla="*/ 232 w 784"/>
                <a:gd name="T13" fmla="*/ 573 h 714"/>
                <a:gd name="T14" fmla="*/ 358 w 784"/>
                <a:gd name="T15" fmla="*/ 690 h 714"/>
                <a:gd name="T16" fmla="*/ 392 w 784"/>
                <a:gd name="T17" fmla="*/ 714 h 714"/>
                <a:gd name="T18" fmla="*/ 393 w 784"/>
                <a:gd name="T19" fmla="*/ 714 h 714"/>
                <a:gd name="T20" fmla="*/ 426 w 784"/>
                <a:gd name="T21" fmla="*/ 688 h 714"/>
                <a:gd name="T22" fmla="*/ 550 w 784"/>
                <a:gd name="T23" fmla="*/ 573 h 714"/>
                <a:gd name="T24" fmla="*/ 248 w 784"/>
                <a:gd name="T25" fmla="*/ 106 h 714"/>
                <a:gd name="T26" fmla="*/ 130 w 784"/>
                <a:gd name="T27" fmla="*/ 256 h 714"/>
                <a:gd name="T28" fmla="*/ 146 w 784"/>
                <a:gd name="T29" fmla="*/ 323 h 714"/>
                <a:gd name="T30" fmla="*/ 143 w 784"/>
                <a:gd name="T31" fmla="*/ 339 h 714"/>
                <a:gd name="T32" fmla="*/ 134 w 784"/>
                <a:gd name="T33" fmla="*/ 343 h 714"/>
                <a:gd name="T34" fmla="*/ 127 w 784"/>
                <a:gd name="T35" fmla="*/ 341 h 714"/>
                <a:gd name="T36" fmla="*/ 62 w 784"/>
                <a:gd name="T37" fmla="*/ 222 h 714"/>
                <a:gd name="T38" fmla="*/ 214 w 784"/>
                <a:gd name="T39" fmla="*/ 77 h 714"/>
                <a:gd name="T40" fmla="*/ 246 w 784"/>
                <a:gd name="T41" fmla="*/ 80 h 714"/>
                <a:gd name="T42" fmla="*/ 257 w 784"/>
                <a:gd name="T43" fmla="*/ 93 h 714"/>
                <a:gd name="T44" fmla="*/ 248 w 784"/>
                <a:gd name="T45" fmla="*/ 106 h 714"/>
                <a:gd name="T46" fmla="*/ 248 w 784"/>
                <a:gd name="T47" fmla="*/ 106 h 714"/>
                <a:gd name="T48" fmla="*/ 248 w 784"/>
                <a:gd name="T49" fmla="*/ 106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4" h="714">
                  <a:moveTo>
                    <a:pt x="550" y="573"/>
                  </a:moveTo>
                  <a:cubicBezTo>
                    <a:pt x="654" y="503"/>
                    <a:pt x="784" y="416"/>
                    <a:pt x="784" y="242"/>
                  </a:cubicBezTo>
                  <a:cubicBezTo>
                    <a:pt x="784" y="109"/>
                    <a:pt x="675" y="0"/>
                    <a:pt x="541" y="0"/>
                  </a:cubicBezTo>
                  <a:cubicBezTo>
                    <a:pt x="486" y="0"/>
                    <a:pt x="434" y="18"/>
                    <a:pt x="392" y="51"/>
                  </a:cubicBezTo>
                  <a:cubicBezTo>
                    <a:pt x="350" y="18"/>
                    <a:pt x="298" y="0"/>
                    <a:pt x="243" y="0"/>
                  </a:cubicBezTo>
                  <a:cubicBezTo>
                    <a:pt x="109" y="0"/>
                    <a:pt x="0" y="109"/>
                    <a:pt x="0" y="242"/>
                  </a:cubicBezTo>
                  <a:cubicBezTo>
                    <a:pt x="0" y="417"/>
                    <a:pt x="129" y="503"/>
                    <a:pt x="232" y="573"/>
                  </a:cubicBezTo>
                  <a:cubicBezTo>
                    <a:pt x="290" y="611"/>
                    <a:pt x="345" y="648"/>
                    <a:pt x="358" y="690"/>
                  </a:cubicBezTo>
                  <a:cubicBezTo>
                    <a:pt x="363" y="704"/>
                    <a:pt x="377" y="714"/>
                    <a:pt x="392" y="714"/>
                  </a:cubicBezTo>
                  <a:cubicBezTo>
                    <a:pt x="392" y="714"/>
                    <a:pt x="392" y="714"/>
                    <a:pt x="393" y="714"/>
                  </a:cubicBezTo>
                  <a:cubicBezTo>
                    <a:pt x="408" y="714"/>
                    <a:pt x="422" y="703"/>
                    <a:pt x="426" y="688"/>
                  </a:cubicBezTo>
                  <a:cubicBezTo>
                    <a:pt x="437" y="648"/>
                    <a:pt x="492" y="612"/>
                    <a:pt x="550" y="573"/>
                  </a:cubicBezTo>
                  <a:close/>
                  <a:moveTo>
                    <a:pt x="248" y="106"/>
                  </a:moveTo>
                  <a:cubicBezTo>
                    <a:pt x="177" y="126"/>
                    <a:pt x="130" y="186"/>
                    <a:pt x="130" y="256"/>
                  </a:cubicBezTo>
                  <a:cubicBezTo>
                    <a:pt x="130" y="279"/>
                    <a:pt x="135" y="302"/>
                    <a:pt x="146" y="323"/>
                  </a:cubicBezTo>
                  <a:cubicBezTo>
                    <a:pt x="149" y="329"/>
                    <a:pt x="148" y="335"/>
                    <a:pt x="143" y="339"/>
                  </a:cubicBezTo>
                  <a:cubicBezTo>
                    <a:pt x="141" y="342"/>
                    <a:pt x="138" y="343"/>
                    <a:pt x="134" y="343"/>
                  </a:cubicBezTo>
                  <a:cubicBezTo>
                    <a:pt x="132" y="343"/>
                    <a:pt x="129" y="342"/>
                    <a:pt x="127" y="341"/>
                  </a:cubicBezTo>
                  <a:cubicBezTo>
                    <a:pt x="86" y="314"/>
                    <a:pt x="62" y="269"/>
                    <a:pt x="62" y="222"/>
                  </a:cubicBezTo>
                  <a:cubicBezTo>
                    <a:pt x="62" y="142"/>
                    <a:pt x="130" y="77"/>
                    <a:pt x="214" y="77"/>
                  </a:cubicBezTo>
                  <a:cubicBezTo>
                    <a:pt x="225" y="77"/>
                    <a:pt x="236" y="78"/>
                    <a:pt x="246" y="80"/>
                  </a:cubicBezTo>
                  <a:cubicBezTo>
                    <a:pt x="253" y="81"/>
                    <a:pt x="257" y="87"/>
                    <a:pt x="257" y="93"/>
                  </a:cubicBezTo>
                  <a:cubicBezTo>
                    <a:pt x="257" y="99"/>
                    <a:pt x="253" y="105"/>
                    <a:pt x="248" y="106"/>
                  </a:cubicBezTo>
                  <a:close/>
                  <a:moveTo>
                    <a:pt x="248" y="106"/>
                  </a:moveTo>
                  <a:cubicBezTo>
                    <a:pt x="248" y="106"/>
                    <a:pt x="248" y="106"/>
                    <a:pt x="248" y="10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1333" dirty="0"/>
            </a:p>
          </p:txBody>
        </p:sp>
        <p:sp>
          <p:nvSpPr>
            <p:cNvPr id="116" name="Freeform 6"/>
            <p:cNvSpPr>
              <a:spLocks noEditPoints="1"/>
            </p:cNvSpPr>
            <p:nvPr/>
          </p:nvSpPr>
          <p:spPr bwMode="auto">
            <a:xfrm>
              <a:off x="674688" y="2251075"/>
              <a:ext cx="1112838" cy="1951038"/>
            </a:xfrm>
            <a:custGeom>
              <a:avLst/>
              <a:gdLst>
                <a:gd name="T0" fmla="*/ 458 w 529"/>
                <a:gd name="T1" fmla="*/ 723 h 927"/>
                <a:gd name="T2" fmla="*/ 441 w 529"/>
                <a:gd name="T3" fmla="*/ 686 h 927"/>
                <a:gd name="T4" fmla="*/ 292 w 529"/>
                <a:gd name="T5" fmla="*/ 506 h 927"/>
                <a:gd name="T6" fmla="*/ 238 w 529"/>
                <a:gd name="T7" fmla="*/ 447 h 927"/>
                <a:gd name="T8" fmla="*/ 157 w 529"/>
                <a:gd name="T9" fmla="*/ 364 h 927"/>
                <a:gd name="T10" fmla="*/ 112 w 529"/>
                <a:gd name="T11" fmla="*/ 363 h 927"/>
                <a:gd name="T12" fmla="*/ 127 w 529"/>
                <a:gd name="T13" fmla="*/ 465 h 927"/>
                <a:gd name="T14" fmla="*/ 201 w 529"/>
                <a:gd name="T15" fmla="*/ 587 h 927"/>
                <a:gd name="T16" fmla="*/ 215 w 529"/>
                <a:gd name="T17" fmla="*/ 609 h 927"/>
                <a:gd name="T18" fmla="*/ 105 w 529"/>
                <a:gd name="T19" fmla="*/ 460 h 927"/>
                <a:gd name="T20" fmla="*/ 90 w 529"/>
                <a:gd name="T21" fmla="*/ 350 h 927"/>
                <a:gd name="T22" fmla="*/ 152 w 529"/>
                <a:gd name="T23" fmla="*/ 340 h 927"/>
                <a:gd name="T24" fmla="*/ 157 w 529"/>
                <a:gd name="T25" fmla="*/ 341 h 927"/>
                <a:gd name="T26" fmla="*/ 156 w 529"/>
                <a:gd name="T27" fmla="*/ 337 h 927"/>
                <a:gd name="T28" fmla="*/ 91 w 529"/>
                <a:gd name="T29" fmla="*/ 74 h 927"/>
                <a:gd name="T30" fmla="*/ 81 w 529"/>
                <a:gd name="T31" fmla="*/ 47 h 927"/>
                <a:gd name="T32" fmla="*/ 23 w 529"/>
                <a:gd name="T33" fmla="*/ 4 h 927"/>
                <a:gd name="T34" fmla="*/ 2 w 529"/>
                <a:gd name="T35" fmla="*/ 57 h 927"/>
                <a:gd name="T36" fmla="*/ 30 w 529"/>
                <a:gd name="T37" fmla="*/ 404 h 927"/>
                <a:gd name="T38" fmla="*/ 33 w 529"/>
                <a:gd name="T39" fmla="*/ 439 h 927"/>
                <a:gd name="T40" fmla="*/ 55 w 529"/>
                <a:gd name="T41" fmla="*/ 548 h 927"/>
                <a:gd name="T42" fmla="*/ 79 w 529"/>
                <a:gd name="T43" fmla="*/ 583 h 927"/>
                <a:gd name="T44" fmla="*/ 188 w 529"/>
                <a:gd name="T45" fmla="*/ 700 h 927"/>
                <a:gd name="T46" fmla="*/ 301 w 529"/>
                <a:gd name="T47" fmla="*/ 819 h 927"/>
                <a:gd name="T48" fmla="*/ 337 w 529"/>
                <a:gd name="T49" fmla="*/ 875 h 927"/>
                <a:gd name="T50" fmla="*/ 360 w 529"/>
                <a:gd name="T51" fmla="*/ 927 h 927"/>
                <a:gd name="T52" fmla="*/ 529 w 529"/>
                <a:gd name="T53" fmla="*/ 927 h 927"/>
                <a:gd name="T54" fmla="*/ 526 w 529"/>
                <a:gd name="T55" fmla="*/ 918 h 927"/>
                <a:gd name="T56" fmla="*/ 458 w 529"/>
                <a:gd name="T57" fmla="*/ 723 h 927"/>
                <a:gd name="T58" fmla="*/ 458 w 529"/>
                <a:gd name="T59" fmla="*/ 723 h 927"/>
                <a:gd name="T60" fmla="*/ 458 w 529"/>
                <a:gd name="T61" fmla="*/ 723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29" h="927">
                  <a:moveTo>
                    <a:pt x="458" y="723"/>
                  </a:moveTo>
                  <a:cubicBezTo>
                    <a:pt x="453" y="710"/>
                    <a:pt x="447" y="698"/>
                    <a:pt x="441" y="686"/>
                  </a:cubicBezTo>
                  <a:cubicBezTo>
                    <a:pt x="401" y="608"/>
                    <a:pt x="346" y="557"/>
                    <a:pt x="292" y="506"/>
                  </a:cubicBezTo>
                  <a:cubicBezTo>
                    <a:pt x="277" y="492"/>
                    <a:pt x="258" y="470"/>
                    <a:pt x="238" y="447"/>
                  </a:cubicBezTo>
                  <a:cubicBezTo>
                    <a:pt x="208" y="413"/>
                    <a:pt x="177" y="377"/>
                    <a:pt x="157" y="364"/>
                  </a:cubicBezTo>
                  <a:cubicBezTo>
                    <a:pt x="138" y="352"/>
                    <a:pt x="123" y="351"/>
                    <a:pt x="112" y="363"/>
                  </a:cubicBezTo>
                  <a:cubicBezTo>
                    <a:pt x="95" y="380"/>
                    <a:pt x="100" y="411"/>
                    <a:pt x="127" y="465"/>
                  </a:cubicBezTo>
                  <a:cubicBezTo>
                    <a:pt x="146" y="500"/>
                    <a:pt x="173" y="542"/>
                    <a:pt x="201" y="587"/>
                  </a:cubicBezTo>
                  <a:cubicBezTo>
                    <a:pt x="206" y="594"/>
                    <a:pt x="210" y="601"/>
                    <a:pt x="215" y="609"/>
                  </a:cubicBezTo>
                  <a:cubicBezTo>
                    <a:pt x="165" y="554"/>
                    <a:pt x="128" y="504"/>
                    <a:pt x="105" y="460"/>
                  </a:cubicBezTo>
                  <a:cubicBezTo>
                    <a:pt x="79" y="409"/>
                    <a:pt x="74" y="370"/>
                    <a:pt x="90" y="350"/>
                  </a:cubicBezTo>
                  <a:cubicBezTo>
                    <a:pt x="102" y="336"/>
                    <a:pt x="124" y="332"/>
                    <a:pt x="152" y="340"/>
                  </a:cubicBezTo>
                  <a:cubicBezTo>
                    <a:pt x="157" y="341"/>
                    <a:pt x="157" y="341"/>
                    <a:pt x="157" y="341"/>
                  </a:cubicBezTo>
                  <a:cubicBezTo>
                    <a:pt x="156" y="337"/>
                    <a:pt x="156" y="337"/>
                    <a:pt x="156" y="337"/>
                  </a:cubicBezTo>
                  <a:cubicBezTo>
                    <a:pt x="155" y="335"/>
                    <a:pt x="102" y="115"/>
                    <a:pt x="91" y="74"/>
                  </a:cubicBezTo>
                  <a:cubicBezTo>
                    <a:pt x="89" y="64"/>
                    <a:pt x="85" y="55"/>
                    <a:pt x="81" y="47"/>
                  </a:cubicBezTo>
                  <a:cubicBezTo>
                    <a:pt x="66" y="18"/>
                    <a:pt x="41" y="0"/>
                    <a:pt x="23" y="4"/>
                  </a:cubicBezTo>
                  <a:cubicBezTo>
                    <a:pt x="15" y="7"/>
                    <a:pt x="0" y="17"/>
                    <a:pt x="2" y="57"/>
                  </a:cubicBezTo>
                  <a:cubicBezTo>
                    <a:pt x="30" y="404"/>
                    <a:pt x="30" y="404"/>
                    <a:pt x="30" y="404"/>
                  </a:cubicBezTo>
                  <a:cubicBezTo>
                    <a:pt x="31" y="415"/>
                    <a:pt x="32" y="427"/>
                    <a:pt x="33" y="439"/>
                  </a:cubicBezTo>
                  <a:cubicBezTo>
                    <a:pt x="36" y="478"/>
                    <a:pt x="40" y="518"/>
                    <a:pt x="55" y="548"/>
                  </a:cubicBezTo>
                  <a:cubicBezTo>
                    <a:pt x="62" y="561"/>
                    <a:pt x="69" y="572"/>
                    <a:pt x="79" y="583"/>
                  </a:cubicBezTo>
                  <a:cubicBezTo>
                    <a:pt x="95" y="602"/>
                    <a:pt x="140" y="650"/>
                    <a:pt x="188" y="700"/>
                  </a:cubicBezTo>
                  <a:cubicBezTo>
                    <a:pt x="235" y="748"/>
                    <a:pt x="283" y="798"/>
                    <a:pt x="301" y="819"/>
                  </a:cubicBezTo>
                  <a:cubicBezTo>
                    <a:pt x="315" y="836"/>
                    <a:pt x="327" y="854"/>
                    <a:pt x="337" y="875"/>
                  </a:cubicBezTo>
                  <a:cubicBezTo>
                    <a:pt x="346" y="892"/>
                    <a:pt x="353" y="909"/>
                    <a:pt x="360" y="927"/>
                  </a:cubicBezTo>
                  <a:cubicBezTo>
                    <a:pt x="529" y="927"/>
                    <a:pt x="529" y="927"/>
                    <a:pt x="529" y="927"/>
                  </a:cubicBezTo>
                  <a:cubicBezTo>
                    <a:pt x="526" y="918"/>
                    <a:pt x="526" y="918"/>
                    <a:pt x="526" y="918"/>
                  </a:cubicBezTo>
                  <a:cubicBezTo>
                    <a:pt x="506" y="849"/>
                    <a:pt x="484" y="785"/>
                    <a:pt x="458" y="723"/>
                  </a:cubicBezTo>
                  <a:close/>
                  <a:moveTo>
                    <a:pt x="458" y="723"/>
                  </a:moveTo>
                  <a:cubicBezTo>
                    <a:pt x="458" y="723"/>
                    <a:pt x="458" y="723"/>
                    <a:pt x="458" y="72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1333" dirty="0"/>
            </a:p>
          </p:txBody>
        </p:sp>
        <p:sp>
          <p:nvSpPr>
            <p:cNvPr id="117" name="Freeform 7"/>
            <p:cNvSpPr>
              <a:spLocks noEditPoints="1"/>
            </p:cNvSpPr>
            <p:nvPr/>
          </p:nvSpPr>
          <p:spPr bwMode="auto">
            <a:xfrm>
              <a:off x="1927225" y="2251075"/>
              <a:ext cx="1112838" cy="1951038"/>
            </a:xfrm>
            <a:custGeom>
              <a:avLst/>
              <a:gdLst>
                <a:gd name="T0" fmla="*/ 506 w 529"/>
                <a:gd name="T1" fmla="*/ 4 h 927"/>
                <a:gd name="T2" fmla="*/ 448 w 529"/>
                <a:gd name="T3" fmla="*/ 47 h 927"/>
                <a:gd name="T4" fmla="*/ 438 w 529"/>
                <a:gd name="T5" fmla="*/ 74 h 927"/>
                <a:gd name="T6" fmla="*/ 373 w 529"/>
                <a:gd name="T7" fmla="*/ 337 h 927"/>
                <a:gd name="T8" fmla="*/ 372 w 529"/>
                <a:gd name="T9" fmla="*/ 341 h 927"/>
                <a:gd name="T10" fmla="*/ 377 w 529"/>
                <a:gd name="T11" fmla="*/ 340 h 927"/>
                <a:gd name="T12" fmla="*/ 439 w 529"/>
                <a:gd name="T13" fmla="*/ 350 h 927"/>
                <a:gd name="T14" fmla="*/ 424 w 529"/>
                <a:gd name="T15" fmla="*/ 460 h 927"/>
                <a:gd name="T16" fmla="*/ 314 w 529"/>
                <a:gd name="T17" fmla="*/ 609 h 927"/>
                <a:gd name="T18" fmla="*/ 328 w 529"/>
                <a:gd name="T19" fmla="*/ 587 h 927"/>
                <a:gd name="T20" fmla="*/ 402 w 529"/>
                <a:gd name="T21" fmla="*/ 465 h 927"/>
                <a:gd name="T22" fmla="*/ 417 w 529"/>
                <a:gd name="T23" fmla="*/ 363 h 927"/>
                <a:gd name="T24" fmla="*/ 372 w 529"/>
                <a:gd name="T25" fmla="*/ 364 h 927"/>
                <a:gd name="T26" fmla="*/ 291 w 529"/>
                <a:gd name="T27" fmla="*/ 447 h 927"/>
                <a:gd name="T28" fmla="*/ 237 w 529"/>
                <a:gd name="T29" fmla="*/ 506 h 927"/>
                <a:gd name="T30" fmla="*/ 88 w 529"/>
                <a:gd name="T31" fmla="*/ 686 h 927"/>
                <a:gd name="T32" fmla="*/ 71 w 529"/>
                <a:gd name="T33" fmla="*/ 723 h 927"/>
                <a:gd name="T34" fmla="*/ 3 w 529"/>
                <a:gd name="T35" fmla="*/ 918 h 927"/>
                <a:gd name="T36" fmla="*/ 0 w 529"/>
                <a:gd name="T37" fmla="*/ 927 h 927"/>
                <a:gd name="T38" fmla="*/ 169 w 529"/>
                <a:gd name="T39" fmla="*/ 927 h 927"/>
                <a:gd name="T40" fmla="*/ 192 w 529"/>
                <a:gd name="T41" fmla="*/ 875 h 927"/>
                <a:gd name="T42" fmla="*/ 228 w 529"/>
                <a:gd name="T43" fmla="*/ 819 h 927"/>
                <a:gd name="T44" fmla="*/ 341 w 529"/>
                <a:gd name="T45" fmla="*/ 700 h 927"/>
                <a:gd name="T46" fmla="*/ 450 w 529"/>
                <a:gd name="T47" fmla="*/ 583 h 927"/>
                <a:gd name="T48" fmla="*/ 474 w 529"/>
                <a:gd name="T49" fmla="*/ 548 h 927"/>
                <a:gd name="T50" fmla="*/ 496 w 529"/>
                <a:gd name="T51" fmla="*/ 439 h 927"/>
                <a:gd name="T52" fmla="*/ 499 w 529"/>
                <a:gd name="T53" fmla="*/ 404 h 927"/>
                <a:gd name="T54" fmla="*/ 527 w 529"/>
                <a:gd name="T55" fmla="*/ 57 h 927"/>
                <a:gd name="T56" fmla="*/ 506 w 529"/>
                <a:gd name="T57" fmla="*/ 4 h 927"/>
                <a:gd name="T58" fmla="*/ 506 w 529"/>
                <a:gd name="T59" fmla="*/ 4 h 927"/>
                <a:gd name="T60" fmla="*/ 506 w 529"/>
                <a:gd name="T61" fmla="*/ 4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29" h="927">
                  <a:moveTo>
                    <a:pt x="506" y="4"/>
                  </a:moveTo>
                  <a:cubicBezTo>
                    <a:pt x="488" y="0"/>
                    <a:pt x="463" y="18"/>
                    <a:pt x="448" y="47"/>
                  </a:cubicBezTo>
                  <a:cubicBezTo>
                    <a:pt x="444" y="55"/>
                    <a:pt x="440" y="64"/>
                    <a:pt x="438" y="74"/>
                  </a:cubicBezTo>
                  <a:cubicBezTo>
                    <a:pt x="427" y="115"/>
                    <a:pt x="374" y="335"/>
                    <a:pt x="373" y="337"/>
                  </a:cubicBezTo>
                  <a:cubicBezTo>
                    <a:pt x="372" y="341"/>
                    <a:pt x="372" y="341"/>
                    <a:pt x="372" y="341"/>
                  </a:cubicBezTo>
                  <a:cubicBezTo>
                    <a:pt x="377" y="340"/>
                    <a:pt x="377" y="340"/>
                    <a:pt x="377" y="340"/>
                  </a:cubicBezTo>
                  <a:cubicBezTo>
                    <a:pt x="405" y="332"/>
                    <a:pt x="427" y="336"/>
                    <a:pt x="439" y="350"/>
                  </a:cubicBezTo>
                  <a:cubicBezTo>
                    <a:pt x="455" y="370"/>
                    <a:pt x="450" y="409"/>
                    <a:pt x="424" y="460"/>
                  </a:cubicBezTo>
                  <a:cubicBezTo>
                    <a:pt x="401" y="504"/>
                    <a:pt x="364" y="554"/>
                    <a:pt x="314" y="609"/>
                  </a:cubicBezTo>
                  <a:cubicBezTo>
                    <a:pt x="319" y="601"/>
                    <a:pt x="323" y="594"/>
                    <a:pt x="328" y="587"/>
                  </a:cubicBezTo>
                  <a:cubicBezTo>
                    <a:pt x="356" y="542"/>
                    <a:pt x="383" y="500"/>
                    <a:pt x="402" y="465"/>
                  </a:cubicBezTo>
                  <a:cubicBezTo>
                    <a:pt x="429" y="411"/>
                    <a:pt x="434" y="380"/>
                    <a:pt x="417" y="363"/>
                  </a:cubicBezTo>
                  <a:cubicBezTo>
                    <a:pt x="406" y="351"/>
                    <a:pt x="391" y="352"/>
                    <a:pt x="372" y="364"/>
                  </a:cubicBezTo>
                  <a:cubicBezTo>
                    <a:pt x="352" y="377"/>
                    <a:pt x="321" y="413"/>
                    <a:pt x="291" y="447"/>
                  </a:cubicBezTo>
                  <a:cubicBezTo>
                    <a:pt x="271" y="470"/>
                    <a:pt x="252" y="492"/>
                    <a:pt x="237" y="506"/>
                  </a:cubicBezTo>
                  <a:cubicBezTo>
                    <a:pt x="183" y="557"/>
                    <a:pt x="128" y="608"/>
                    <a:pt x="88" y="686"/>
                  </a:cubicBezTo>
                  <a:cubicBezTo>
                    <a:pt x="82" y="698"/>
                    <a:pt x="76" y="710"/>
                    <a:pt x="71" y="723"/>
                  </a:cubicBezTo>
                  <a:cubicBezTo>
                    <a:pt x="45" y="785"/>
                    <a:pt x="23" y="849"/>
                    <a:pt x="3" y="918"/>
                  </a:cubicBezTo>
                  <a:cubicBezTo>
                    <a:pt x="0" y="927"/>
                    <a:pt x="0" y="927"/>
                    <a:pt x="0" y="927"/>
                  </a:cubicBezTo>
                  <a:cubicBezTo>
                    <a:pt x="169" y="927"/>
                    <a:pt x="169" y="927"/>
                    <a:pt x="169" y="927"/>
                  </a:cubicBezTo>
                  <a:cubicBezTo>
                    <a:pt x="176" y="909"/>
                    <a:pt x="183" y="892"/>
                    <a:pt x="192" y="875"/>
                  </a:cubicBezTo>
                  <a:cubicBezTo>
                    <a:pt x="202" y="854"/>
                    <a:pt x="214" y="836"/>
                    <a:pt x="228" y="819"/>
                  </a:cubicBezTo>
                  <a:cubicBezTo>
                    <a:pt x="246" y="798"/>
                    <a:pt x="294" y="748"/>
                    <a:pt x="341" y="700"/>
                  </a:cubicBezTo>
                  <a:cubicBezTo>
                    <a:pt x="389" y="650"/>
                    <a:pt x="434" y="602"/>
                    <a:pt x="450" y="583"/>
                  </a:cubicBezTo>
                  <a:cubicBezTo>
                    <a:pt x="460" y="572"/>
                    <a:pt x="467" y="561"/>
                    <a:pt x="474" y="548"/>
                  </a:cubicBezTo>
                  <a:cubicBezTo>
                    <a:pt x="489" y="518"/>
                    <a:pt x="493" y="478"/>
                    <a:pt x="496" y="439"/>
                  </a:cubicBezTo>
                  <a:cubicBezTo>
                    <a:pt x="497" y="427"/>
                    <a:pt x="498" y="415"/>
                    <a:pt x="499" y="404"/>
                  </a:cubicBezTo>
                  <a:cubicBezTo>
                    <a:pt x="527" y="57"/>
                    <a:pt x="527" y="57"/>
                    <a:pt x="527" y="57"/>
                  </a:cubicBezTo>
                  <a:cubicBezTo>
                    <a:pt x="529" y="17"/>
                    <a:pt x="514" y="7"/>
                    <a:pt x="506" y="4"/>
                  </a:cubicBezTo>
                  <a:close/>
                  <a:moveTo>
                    <a:pt x="506" y="4"/>
                  </a:moveTo>
                  <a:cubicBezTo>
                    <a:pt x="506" y="4"/>
                    <a:pt x="506" y="4"/>
                    <a:pt x="506"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1333" dirty="0"/>
            </a:p>
          </p:txBody>
        </p:sp>
      </p:grpSp>
      <p:sp>
        <p:nvSpPr>
          <p:cNvPr id="118" name="TextBox 117"/>
          <p:cNvSpPr txBox="1"/>
          <p:nvPr/>
        </p:nvSpPr>
        <p:spPr>
          <a:xfrm>
            <a:off x="8996809" y="5216356"/>
            <a:ext cx="2373123" cy="420564"/>
          </a:xfrm>
          <a:prstGeom prst="rect">
            <a:avLst/>
          </a:prstGeom>
          <a:noFill/>
        </p:spPr>
        <p:txBody>
          <a:bodyPr wrap="square" rtlCol="0">
            <a:spAutoFit/>
          </a:bodyPr>
          <a:lstStyle/>
          <a:p>
            <a:pPr algn="ctr"/>
            <a:r>
              <a:rPr lang="en-US" sz="2133" b="1" dirty="0">
                <a:solidFill>
                  <a:schemeClr val="bg1"/>
                </a:solidFill>
                <a:latin typeface="+mj-lt"/>
              </a:rPr>
              <a:t>SELF CARE</a:t>
            </a:r>
            <a:endParaRPr lang="en-US" sz="1333" dirty="0">
              <a:solidFill>
                <a:schemeClr val="bg1"/>
              </a:solidFill>
              <a:latin typeface="+mj-lt"/>
            </a:endParaRPr>
          </a:p>
        </p:txBody>
      </p:sp>
      <p:grpSp>
        <p:nvGrpSpPr>
          <p:cNvPr id="18" name="Group 17"/>
          <p:cNvGrpSpPr/>
          <p:nvPr/>
        </p:nvGrpSpPr>
        <p:grpSpPr>
          <a:xfrm>
            <a:off x="1534821" y="3753371"/>
            <a:ext cx="763587" cy="1093712"/>
            <a:chOff x="-2793935" y="1086120"/>
            <a:chExt cx="1260218" cy="1805051"/>
          </a:xfrm>
          <a:solidFill>
            <a:schemeClr val="bg1"/>
          </a:solidFill>
        </p:grpSpPr>
        <p:sp>
          <p:nvSpPr>
            <p:cNvPr id="19" name="Freeform 18"/>
            <p:cNvSpPr>
              <a:spLocks noEditPoints="1"/>
            </p:cNvSpPr>
            <p:nvPr/>
          </p:nvSpPr>
          <p:spPr bwMode="auto">
            <a:xfrm>
              <a:off x="-2397197" y="1856773"/>
              <a:ext cx="573047" cy="1034398"/>
            </a:xfrm>
            <a:custGeom>
              <a:avLst/>
              <a:gdLst>
                <a:gd name="T0" fmla="*/ 68 w 199"/>
                <a:gd name="T1" fmla="*/ 299 h 359"/>
                <a:gd name="T2" fmla="*/ 56 w 199"/>
                <a:gd name="T3" fmla="*/ 313 h 359"/>
                <a:gd name="T4" fmla="*/ 70 w 199"/>
                <a:gd name="T5" fmla="*/ 324 h 359"/>
                <a:gd name="T6" fmla="*/ 86 w 199"/>
                <a:gd name="T7" fmla="*/ 323 h 359"/>
                <a:gd name="T8" fmla="*/ 176 w 199"/>
                <a:gd name="T9" fmla="*/ 356 h 359"/>
                <a:gd name="T10" fmla="*/ 185 w 199"/>
                <a:gd name="T11" fmla="*/ 359 h 359"/>
                <a:gd name="T12" fmla="*/ 194 w 199"/>
                <a:gd name="T13" fmla="*/ 355 h 359"/>
                <a:gd name="T14" fmla="*/ 193 w 199"/>
                <a:gd name="T15" fmla="*/ 337 h 359"/>
                <a:gd name="T16" fmla="*/ 99 w 199"/>
                <a:gd name="T17" fmla="*/ 298 h 359"/>
                <a:gd name="T18" fmla="*/ 99 w 199"/>
                <a:gd name="T19" fmla="*/ 130 h 359"/>
                <a:gd name="T20" fmla="*/ 166 w 199"/>
                <a:gd name="T21" fmla="*/ 69 h 359"/>
                <a:gd name="T22" fmla="*/ 167 w 199"/>
                <a:gd name="T23" fmla="*/ 51 h 359"/>
                <a:gd name="T24" fmla="*/ 149 w 199"/>
                <a:gd name="T25" fmla="*/ 50 h 359"/>
                <a:gd name="T26" fmla="*/ 99 w 199"/>
                <a:gd name="T27" fmla="*/ 96 h 359"/>
                <a:gd name="T28" fmla="*/ 99 w 199"/>
                <a:gd name="T29" fmla="*/ 13 h 359"/>
                <a:gd name="T30" fmla="*/ 86 w 199"/>
                <a:gd name="T31" fmla="*/ 0 h 359"/>
                <a:gd name="T32" fmla="*/ 73 w 199"/>
                <a:gd name="T33" fmla="*/ 13 h 359"/>
                <a:gd name="T34" fmla="*/ 73 w 199"/>
                <a:gd name="T35" fmla="*/ 96 h 359"/>
                <a:gd name="T36" fmla="*/ 23 w 199"/>
                <a:gd name="T37" fmla="*/ 50 h 359"/>
                <a:gd name="T38" fmla="*/ 5 w 199"/>
                <a:gd name="T39" fmla="*/ 51 h 359"/>
                <a:gd name="T40" fmla="*/ 6 w 199"/>
                <a:gd name="T41" fmla="*/ 69 h 359"/>
                <a:gd name="T42" fmla="*/ 73 w 199"/>
                <a:gd name="T43" fmla="*/ 130 h 359"/>
                <a:gd name="T44" fmla="*/ 73 w 199"/>
                <a:gd name="T45" fmla="*/ 298 h 359"/>
                <a:gd name="T46" fmla="*/ 68 w 199"/>
                <a:gd name="T47" fmla="*/ 299 h 359"/>
                <a:gd name="T48" fmla="*/ 68 w 199"/>
                <a:gd name="T49" fmla="*/ 299 h 359"/>
                <a:gd name="T50" fmla="*/ 68 w 199"/>
                <a:gd name="T51" fmla="*/ 299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9" h="359">
                  <a:moveTo>
                    <a:pt x="68" y="299"/>
                  </a:moveTo>
                  <a:cubicBezTo>
                    <a:pt x="61" y="299"/>
                    <a:pt x="56" y="306"/>
                    <a:pt x="56" y="313"/>
                  </a:cubicBezTo>
                  <a:cubicBezTo>
                    <a:pt x="57" y="320"/>
                    <a:pt x="63" y="325"/>
                    <a:pt x="70" y="324"/>
                  </a:cubicBezTo>
                  <a:cubicBezTo>
                    <a:pt x="76" y="323"/>
                    <a:pt x="81" y="323"/>
                    <a:pt x="86" y="323"/>
                  </a:cubicBezTo>
                  <a:cubicBezTo>
                    <a:pt x="119" y="323"/>
                    <a:pt x="151" y="335"/>
                    <a:pt x="176" y="356"/>
                  </a:cubicBezTo>
                  <a:cubicBezTo>
                    <a:pt x="179" y="358"/>
                    <a:pt x="182" y="359"/>
                    <a:pt x="185" y="359"/>
                  </a:cubicBezTo>
                  <a:cubicBezTo>
                    <a:pt x="188" y="359"/>
                    <a:pt x="192" y="358"/>
                    <a:pt x="194" y="355"/>
                  </a:cubicBezTo>
                  <a:cubicBezTo>
                    <a:pt x="199" y="349"/>
                    <a:pt x="198" y="341"/>
                    <a:pt x="193" y="337"/>
                  </a:cubicBezTo>
                  <a:cubicBezTo>
                    <a:pt x="166" y="314"/>
                    <a:pt x="133" y="301"/>
                    <a:pt x="99" y="298"/>
                  </a:cubicBezTo>
                  <a:cubicBezTo>
                    <a:pt x="99" y="130"/>
                    <a:pt x="99" y="130"/>
                    <a:pt x="99" y="130"/>
                  </a:cubicBezTo>
                  <a:cubicBezTo>
                    <a:pt x="166" y="69"/>
                    <a:pt x="166" y="69"/>
                    <a:pt x="166" y="69"/>
                  </a:cubicBezTo>
                  <a:cubicBezTo>
                    <a:pt x="172" y="64"/>
                    <a:pt x="172" y="56"/>
                    <a:pt x="167" y="51"/>
                  </a:cubicBezTo>
                  <a:cubicBezTo>
                    <a:pt x="162" y="46"/>
                    <a:pt x="154" y="45"/>
                    <a:pt x="149" y="50"/>
                  </a:cubicBezTo>
                  <a:cubicBezTo>
                    <a:pt x="99" y="96"/>
                    <a:pt x="99" y="96"/>
                    <a:pt x="99" y="96"/>
                  </a:cubicBezTo>
                  <a:cubicBezTo>
                    <a:pt x="99" y="13"/>
                    <a:pt x="99" y="13"/>
                    <a:pt x="99" y="13"/>
                  </a:cubicBezTo>
                  <a:cubicBezTo>
                    <a:pt x="99" y="6"/>
                    <a:pt x="93" y="0"/>
                    <a:pt x="86" y="0"/>
                  </a:cubicBezTo>
                  <a:cubicBezTo>
                    <a:pt x="79" y="0"/>
                    <a:pt x="73" y="6"/>
                    <a:pt x="73" y="13"/>
                  </a:cubicBezTo>
                  <a:cubicBezTo>
                    <a:pt x="73" y="96"/>
                    <a:pt x="73" y="96"/>
                    <a:pt x="73" y="96"/>
                  </a:cubicBezTo>
                  <a:cubicBezTo>
                    <a:pt x="23" y="50"/>
                    <a:pt x="23" y="50"/>
                    <a:pt x="23" y="50"/>
                  </a:cubicBezTo>
                  <a:cubicBezTo>
                    <a:pt x="18" y="45"/>
                    <a:pt x="10" y="46"/>
                    <a:pt x="5" y="51"/>
                  </a:cubicBezTo>
                  <a:cubicBezTo>
                    <a:pt x="0" y="56"/>
                    <a:pt x="1" y="64"/>
                    <a:pt x="6" y="69"/>
                  </a:cubicBezTo>
                  <a:cubicBezTo>
                    <a:pt x="73" y="130"/>
                    <a:pt x="73" y="130"/>
                    <a:pt x="73" y="130"/>
                  </a:cubicBezTo>
                  <a:cubicBezTo>
                    <a:pt x="73" y="298"/>
                    <a:pt x="73" y="298"/>
                    <a:pt x="73" y="298"/>
                  </a:cubicBezTo>
                  <a:cubicBezTo>
                    <a:pt x="71" y="298"/>
                    <a:pt x="70" y="298"/>
                    <a:pt x="68" y="299"/>
                  </a:cubicBezTo>
                  <a:close/>
                  <a:moveTo>
                    <a:pt x="68" y="299"/>
                  </a:moveTo>
                  <a:cubicBezTo>
                    <a:pt x="68" y="299"/>
                    <a:pt x="68" y="299"/>
                    <a:pt x="68" y="299"/>
                  </a:cubicBezTo>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endParaRPr>
            </a:p>
          </p:txBody>
        </p:sp>
        <p:sp>
          <p:nvSpPr>
            <p:cNvPr id="20" name="Freeform 19"/>
            <p:cNvSpPr>
              <a:spLocks noEditPoints="1"/>
            </p:cNvSpPr>
            <p:nvPr/>
          </p:nvSpPr>
          <p:spPr bwMode="auto">
            <a:xfrm>
              <a:off x="-2793935" y="1086120"/>
              <a:ext cx="1260218" cy="1246864"/>
            </a:xfrm>
            <a:custGeom>
              <a:avLst/>
              <a:gdLst>
                <a:gd name="T0" fmla="*/ 165 w 438"/>
                <a:gd name="T1" fmla="*/ 431 h 433"/>
                <a:gd name="T2" fmla="*/ 168 w 438"/>
                <a:gd name="T3" fmla="*/ 431 h 433"/>
                <a:gd name="T4" fmla="*/ 180 w 438"/>
                <a:gd name="T5" fmla="*/ 422 h 433"/>
                <a:gd name="T6" fmla="*/ 171 w 438"/>
                <a:gd name="T7" fmla="*/ 406 h 433"/>
                <a:gd name="T8" fmla="*/ 26 w 438"/>
                <a:gd name="T9" fmla="*/ 219 h 433"/>
                <a:gd name="T10" fmla="*/ 219 w 438"/>
                <a:gd name="T11" fmla="*/ 26 h 433"/>
                <a:gd name="T12" fmla="*/ 412 w 438"/>
                <a:gd name="T13" fmla="*/ 219 h 433"/>
                <a:gd name="T14" fmla="*/ 267 w 438"/>
                <a:gd name="T15" fmla="*/ 406 h 433"/>
                <a:gd name="T16" fmla="*/ 258 w 438"/>
                <a:gd name="T17" fmla="*/ 422 h 433"/>
                <a:gd name="T18" fmla="*/ 274 w 438"/>
                <a:gd name="T19" fmla="*/ 431 h 433"/>
                <a:gd name="T20" fmla="*/ 438 w 438"/>
                <a:gd name="T21" fmla="*/ 219 h 433"/>
                <a:gd name="T22" fmla="*/ 219 w 438"/>
                <a:gd name="T23" fmla="*/ 0 h 433"/>
                <a:gd name="T24" fmla="*/ 0 w 438"/>
                <a:gd name="T25" fmla="*/ 219 h 433"/>
                <a:gd name="T26" fmla="*/ 165 w 438"/>
                <a:gd name="T27" fmla="*/ 431 h 433"/>
                <a:gd name="T28" fmla="*/ 165 w 438"/>
                <a:gd name="T29" fmla="*/ 431 h 433"/>
                <a:gd name="T30" fmla="*/ 165 w 438"/>
                <a:gd name="T31" fmla="*/ 431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38" h="433">
                  <a:moveTo>
                    <a:pt x="165" y="431"/>
                  </a:moveTo>
                  <a:cubicBezTo>
                    <a:pt x="166" y="431"/>
                    <a:pt x="167" y="431"/>
                    <a:pt x="168" y="431"/>
                  </a:cubicBezTo>
                  <a:cubicBezTo>
                    <a:pt x="174" y="431"/>
                    <a:pt x="179" y="427"/>
                    <a:pt x="180" y="422"/>
                  </a:cubicBezTo>
                  <a:cubicBezTo>
                    <a:pt x="182" y="415"/>
                    <a:pt x="178" y="408"/>
                    <a:pt x="171" y="406"/>
                  </a:cubicBezTo>
                  <a:cubicBezTo>
                    <a:pt x="86" y="384"/>
                    <a:pt x="26" y="307"/>
                    <a:pt x="26" y="219"/>
                  </a:cubicBezTo>
                  <a:cubicBezTo>
                    <a:pt x="26" y="112"/>
                    <a:pt x="113" y="26"/>
                    <a:pt x="219" y="26"/>
                  </a:cubicBezTo>
                  <a:cubicBezTo>
                    <a:pt x="326" y="26"/>
                    <a:pt x="412" y="112"/>
                    <a:pt x="412" y="219"/>
                  </a:cubicBezTo>
                  <a:cubicBezTo>
                    <a:pt x="412" y="307"/>
                    <a:pt x="353" y="384"/>
                    <a:pt x="267" y="406"/>
                  </a:cubicBezTo>
                  <a:cubicBezTo>
                    <a:pt x="260" y="408"/>
                    <a:pt x="256" y="415"/>
                    <a:pt x="258" y="422"/>
                  </a:cubicBezTo>
                  <a:cubicBezTo>
                    <a:pt x="260" y="428"/>
                    <a:pt x="267" y="433"/>
                    <a:pt x="274" y="431"/>
                  </a:cubicBezTo>
                  <a:cubicBezTo>
                    <a:pt x="370" y="406"/>
                    <a:pt x="438" y="319"/>
                    <a:pt x="438" y="219"/>
                  </a:cubicBezTo>
                  <a:cubicBezTo>
                    <a:pt x="438" y="98"/>
                    <a:pt x="340" y="0"/>
                    <a:pt x="219" y="0"/>
                  </a:cubicBezTo>
                  <a:cubicBezTo>
                    <a:pt x="99" y="0"/>
                    <a:pt x="0" y="98"/>
                    <a:pt x="0" y="219"/>
                  </a:cubicBezTo>
                  <a:cubicBezTo>
                    <a:pt x="0" y="319"/>
                    <a:pt x="68" y="406"/>
                    <a:pt x="165" y="431"/>
                  </a:cubicBezTo>
                  <a:close/>
                  <a:moveTo>
                    <a:pt x="165" y="431"/>
                  </a:moveTo>
                  <a:cubicBezTo>
                    <a:pt x="165" y="431"/>
                    <a:pt x="165" y="431"/>
                    <a:pt x="165" y="431"/>
                  </a:cubicBezTo>
                </a:path>
              </a:pathLst>
            </a:custGeom>
            <a:grpFill/>
            <a:ln w="9525">
              <a:solidFill>
                <a:schemeClr val="bg2"/>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endParaRPr>
            </a:p>
          </p:txBody>
        </p:sp>
      </p:grpSp>
      <p:grpSp>
        <p:nvGrpSpPr>
          <p:cNvPr id="21" name="Group 20"/>
          <p:cNvGrpSpPr/>
          <p:nvPr/>
        </p:nvGrpSpPr>
        <p:grpSpPr>
          <a:xfrm>
            <a:off x="4140801" y="3835400"/>
            <a:ext cx="1244000" cy="1117600"/>
            <a:chOff x="9256767" y="2521357"/>
            <a:chExt cx="1219119" cy="1282369"/>
          </a:xfrm>
        </p:grpSpPr>
        <p:sp>
          <p:nvSpPr>
            <p:cNvPr id="22" name="Freeform 21"/>
            <p:cNvSpPr>
              <a:spLocks noChangeArrowheads="1"/>
            </p:cNvSpPr>
            <p:nvPr/>
          </p:nvSpPr>
          <p:spPr bwMode="auto">
            <a:xfrm>
              <a:off x="9256767" y="2584607"/>
              <a:ext cx="1219119" cy="1219119"/>
            </a:xfrm>
            <a:custGeom>
              <a:avLst/>
              <a:gdLst>
                <a:gd name="T0" fmla="*/ 769 w 934"/>
                <a:gd name="T1" fmla="*/ 164 h 934"/>
                <a:gd name="T2" fmla="*/ 769 w 934"/>
                <a:gd name="T3" fmla="*/ 164 h 934"/>
                <a:gd name="T4" fmla="*/ 769 w 934"/>
                <a:gd name="T5" fmla="*/ 769 h 934"/>
                <a:gd name="T6" fmla="*/ 171 w 934"/>
                <a:gd name="T7" fmla="*/ 769 h 934"/>
                <a:gd name="T8" fmla="*/ 171 w 934"/>
                <a:gd name="T9" fmla="*/ 164 h 934"/>
                <a:gd name="T10" fmla="*/ 769 w 934"/>
                <a:gd name="T11" fmla="*/ 164 h 934"/>
              </a:gdLst>
              <a:ahLst/>
              <a:cxnLst>
                <a:cxn ang="0">
                  <a:pos x="T0" y="T1"/>
                </a:cxn>
                <a:cxn ang="0">
                  <a:pos x="T2" y="T3"/>
                </a:cxn>
                <a:cxn ang="0">
                  <a:pos x="T4" y="T5"/>
                </a:cxn>
                <a:cxn ang="0">
                  <a:pos x="T6" y="T7"/>
                </a:cxn>
                <a:cxn ang="0">
                  <a:pos x="T8" y="T9"/>
                </a:cxn>
                <a:cxn ang="0">
                  <a:pos x="T10" y="T11"/>
                </a:cxn>
              </a:cxnLst>
              <a:rect l="0" t="0" r="r" b="b"/>
              <a:pathLst>
                <a:path w="934" h="934">
                  <a:moveTo>
                    <a:pt x="769" y="164"/>
                  </a:moveTo>
                  <a:lnTo>
                    <a:pt x="769" y="164"/>
                  </a:lnTo>
                  <a:cubicBezTo>
                    <a:pt x="933" y="328"/>
                    <a:pt x="933" y="597"/>
                    <a:pt x="769" y="769"/>
                  </a:cubicBezTo>
                  <a:cubicBezTo>
                    <a:pt x="604" y="933"/>
                    <a:pt x="336" y="933"/>
                    <a:pt x="171" y="769"/>
                  </a:cubicBezTo>
                  <a:cubicBezTo>
                    <a:pt x="0" y="597"/>
                    <a:pt x="0" y="328"/>
                    <a:pt x="171" y="164"/>
                  </a:cubicBezTo>
                  <a:cubicBezTo>
                    <a:pt x="336" y="0"/>
                    <a:pt x="604" y="0"/>
                    <a:pt x="769" y="164"/>
                  </a:cubicBezTo>
                </a:path>
              </a:pathLst>
            </a:custGeom>
            <a:noFill/>
            <a:ln w="50800" cap="flat">
              <a:solidFill>
                <a:schemeClr val="bg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sz="4800" dirty="0">
                <a:latin typeface="Montserrat Light" charset="0"/>
              </a:endParaRPr>
            </a:p>
          </p:txBody>
        </p:sp>
        <p:sp>
          <p:nvSpPr>
            <p:cNvPr id="23" name="Freeform 22"/>
            <p:cNvSpPr>
              <a:spLocks noChangeArrowheads="1"/>
            </p:cNvSpPr>
            <p:nvPr/>
          </p:nvSpPr>
          <p:spPr bwMode="auto">
            <a:xfrm>
              <a:off x="9619049" y="2912395"/>
              <a:ext cx="506049" cy="517551"/>
            </a:xfrm>
            <a:custGeom>
              <a:avLst/>
              <a:gdLst>
                <a:gd name="T0" fmla="*/ 269 w 389"/>
                <a:gd name="T1" fmla="*/ 283 h 396"/>
                <a:gd name="T2" fmla="*/ 388 w 389"/>
                <a:gd name="T3" fmla="*/ 0 h 396"/>
                <a:gd name="T4" fmla="*/ 104 w 389"/>
                <a:gd name="T5" fmla="*/ 119 h 396"/>
                <a:gd name="T6" fmla="*/ 0 w 389"/>
                <a:gd name="T7" fmla="*/ 395 h 396"/>
                <a:gd name="T8" fmla="*/ 269 w 389"/>
                <a:gd name="T9" fmla="*/ 283 h 396"/>
              </a:gdLst>
              <a:ahLst/>
              <a:cxnLst>
                <a:cxn ang="0">
                  <a:pos x="T0" y="T1"/>
                </a:cxn>
                <a:cxn ang="0">
                  <a:pos x="T2" y="T3"/>
                </a:cxn>
                <a:cxn ang="0">
                  <a:pos x="T4" y="T5"/>
                </a:cxn>
                <a:cxn ang="0">
                  <a:pos x="T6" y="T7"/>
                </a:cxn>
                <a:cxn ang="0">
                  <a:pos x="T8" y="T9"/>
                </a:cxn>
              </a:cxnLst>
              <a:rect l="0" t="0" r="r" b="b"/>
              <a:pathLst>
                <a:path w="389" h="396">
                  <a:moveTo>
                    <a:pt x="269" y="283"/>
                  </a:moveTo>
                  <a:lnTo>
                    <a:pt x="388" y="0"/>
                  </a:lnTo>
                  <a:lnTo>
                    <a:pt x="104" y="119"/>
                  </a:lnTo>
                  <a:lnTo>
                    <a:pt x="0" y="395"/>
                  </a:lnTo>
                  <a:lnTo>
                    <a:pt x="269" y="283"/>
                  </a:lnTo>
                </a:path>
              </a:pathLst>
            </a:custGeom>
            <a:noFill/>
            <a:ln w="50800" cap="flat">
              <a:solidFill>
                <a:schemeClr val="bg2"/>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sz="4800" dirty="0">
                <a:latin typeface="Montserrat Light" charset="0"/>
              </a:endParaRPr>
            </a:p>
          </p:txBody>
        </p:sp>
        <p:sp>
          <p:nvSpPr>
            <p:cNvPr id="24" name="Line 5"/>
            <p:cNvSpPr>
              <a:spLocks noChangeShapeType="1"/>
            </p:cNvSpPr>
            <p:nvPr/>
          </p:nvSpPr>
          <p:spPr bwMode="auto">
            <a:xfrm>
              <a:off x="9751314" y="3067658"/>
              <a:ext cx="212768" cy="212772"/>
            </a:xfrm>
            <a:prstGeom prst="line">
              <a:avLst/>
            </a:prstGeom>
            <a:noFill/>
            <a:ln w="50800" cap="flat">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sz="4800" dirty="0">
                <a:latin typeface="Montserrat Light" charset="0"/>
              </a:endParaRPr>
            </a:p>
          </p:txBody>
        </p:sp>
        <p:sp>
          <p:nvSpPr>
            <p:cNvPr id="25" name="Freeform 24"/>
            <p:cNvSpPr>
              <a:spLocks noChangeArrowheads="1"/>
            </p:cNvSpPr>
            <p:nvPr/>
          </p:nvSpPr>
          <p:spPr bwMode="auto">
            <a:xfrm>
              <a:off x="9774318" y="2521357"/>
              <a:ext cx="195517" cy="120761"/>
            </a:xfrm>
            <a:custGeom>
              <a:avLst/>
              <a:gdLst>
                <a:gd name="T0" fmla="*/ 150 w 151"/>
                <a:gd name="T1" fmla="*/ 90 h 91"/>
                <a:gd name="T2" fmla="*/ 150 w 151"/>
                <a:gd name="T3" fmla="*/ 90 h 91"/>
                <a:gd name="T4" fmla="*/ 150 w 151"/>
                <a:gd name="T5" fmla="*/ 74 h 91"/>
                <a:gd name="T6" fmla="*/ 75 w 151"/>
                <a:gd name="T7" fmla="*/ 0 h 91"/>
                <a:gd name="T8" fmla="*/ 0 w 151"/>
                <a:gd name="T9" fmla="*/ 74 h 91"/>
                <a:gd name="T10" fmla="*/ 0 w 151"/>
                <a:gd name="T11" fmla="*/ 90 h 91"/>
              </a:gdLst>
              <a:ahLst/>
              <a:cxnLst>
                <a:cxn ang="0">
                  <a:pos x="T0" y="T1"/>
                </a:cxn>
                <a:cxn ang="0">
                  <a:pos x="T2" y="T3"/>
                </a:cxn>
                <a:cxn ang="0">
                  <a:pos x="T4" y="T5"/>
                </a:cxn>
                <a:cxn ang="0">
                  <a:pos x="T6" y="T7"/>
                </a:cxn>
                <a:cxn ang="0">
                  <a:pos x="T8" y="T9"/>
                </a:cxn>
                <a:cxn ang="0">
                  <a:pos x="T10" y="T11"/>
                </a:cxn>
              </a:cxnLst>
              <a:rect l="0" t="0" r="r" b="b"/>
              <a:pathLst>
                <a:path w="151" h="91">
                  <a:moveTo>
                    <a:pt x="150" y="90"/>
                  </a:moveTo>
                  <a:lnTo>
                    <a:pt x="150" y="90"/>
                  </a:lnTo>
                  <a:cubicBezTo>
                    <a:pt x="150" y="82"/>
                    <a:pt x="150" y="82"/>
                    <a:pt x="150" y="74"/>
                  </a:cubicBezTo>
                  <a:cubicBezTo>
                    <a:pt x="150" y="37"/>
                    <a:pt x="112" y="0"/>
                    <a:pt x="75" y="0"/>
                  </a:cubicBezTo>
                  <a:cubicBezTo>
                    <a:pt x="30" y="0"/>
                    <a:pt x="0" y="37"/>
                    <a:pt x="0" y="74"/>
                  </a:cubicBezTo>
                  <a:cubicBezTo>
                    <a:pt x="0" y="82"/>
                    <a:pt x="0" y="82"/>
                    <a:pt x="0" y="90"/>
                  </a:cubicBezTo>
                </a:path>
              </a:pathLst>
            </a:custGeom>
            <a:noFill/>
            <a:ln w="50800" cap="flat">
              <a:solidFill>
                <a:schemeClr val="bg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sz="4800" dirty="0">
                <a:latin typeface="Montserrat Light" charset="0"/>
              </a:endParaRPr>
            </a:p>
          </p:txBody>
        </p:sp>
        <p:sp>
          <p:nvSpPr>
            <p:cNvPr id="26" name="Line 7"/>
            <p:cNvSpPr>
              <a:spLocks noChangeShapeType="1"/>
            </p:cNvSpPr>
            <p:nvPr/>
          </p:nvSpPr>
          <p:spPr bwMode="auto">
            <a:xfrm>
              <a:off x="9872072" y="2642114"/>
              <a:ext cx="5753" cy="97760"/>
            </a:xfrm>
            <a:prstGeom prst="line">
              <a:avLst/>
            </a:prstGeom>
            <a:noFill/>
            <a:ln w="50800" cap="flat">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sz="4800" dirty="0">
                <a:latin typeface="Montserrat Light" charset="0"/>
              </a:endParaRPr>
            </a:p>
          </p:txBody>
        </p:sp>
        <p:sp>
          <p:nvSpPr>
            <p:cNvPr id="27" name="Line 8"/>
            <p:cNvSpPr>
              <a:spLocks noChangeShapeType="1"/>
            </p:cNvSpPr>
            <p:nvPr/>
          </p:nvSpPr>
          <p:spPr bwMode="auto">
            <a:xfrm>
              <a:off x="9872072" y="3642710"/>
              <a:ext cx="5753" cy="97760"/>
            </a:xfrm>
            <a:prstGeom prst="line">
              <a:avLst/>
            </a:prstGeom>
            <a:noFill/>
            <a:ln w="50800" cap="flat">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sz="4800" dirty="0">
                <a:latin typeface="Montserrat Light" charset="0"/>
              </a:endParaRPr>
            </a:p>
          </p:txBody>
        </p:sp>
        <p:sp>
          <p:nvSpPr>
            <p:cNvPr id="28" name="Line 9"/>
            <p:cNvSpPr>
              <a:spLocks noChangeShapeType="1"/>
            </p:cNvSpPr>
            <p:nvPr/>
          </p:nvSpPr>
          <p:spPr bwMode="auto">
            <a:xfrm flipH="1">
              <a:off x="10314866" y="3188422"/>
              <a:ext cx="109260" cy="5749"/>
            </a:xfrm>
            <a:prstGeom prst="line">
              <a:avLst/>
            </a:prstGeom>
            <a:noFill/>
            <a:ln w="50800" cap="flat">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sz="4800" dirty="0">
                <a:latin typeface="Montserrat Light" charset="0"/>
              </a:endParaRPr>
            </a:p>
          </p:txBody>
        </p:sp>
        <p:sp>
          <p:nvSpPr>
            <p:cNvPr id="29" name="Line 10"/>
            <p:cNvSpPr>
              <a:spLocks noChangeShapeType="1"/>
            </p:cNvSpPr>
            <p:nvPr/>
          </p:nvSpPr>
          <p:spPr bwMode="auto">
            <a:xfrm flipH="1">
              <a:off x="9308519" y="3188422"/>
              <a:ext cx="109261" cy="5749"/>
            </a:xfrm>
            <a:prstGeom prst="line">
              <a:avLst/>
            </a:prstGeom>
            <a:noFill/>
            <a:ln w="50800" cap="flat">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sz="4800" dirty="0">
                <a:latin typeface="Montserrat Light" charset="0"/>
              </a:endParaRPr>
            </a:p>
          </p:txBody>
        </p:sp>
      </p:grpSp>
    </p:spTree>
    <p:extLst>
      <p:ext uri="{BB962C8B-B14F-4D97-AF65-F5344CB8AC3E}">
        <p14:creationId xmlns:p14="http://schemas.microsoft.com/office/powerpoint/2010/main" val="2376181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down)">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wipe(down)">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wipe(down)">
                                      <p:cBhvr>
                                        <p:cTn id="17" dur="500"/>
                                        <p:tgtEl>
                                          <p:spTgt spid="5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3"/>
                                        </p:tgtEl>
                                        <p:attrNameLst>
                                          <p:attrName>style.visibility</p:attrName>
                                        </p:attrNameLst>
                                      </p:cBhvr>
                                      <p:to>
                                        <p:strVal val="visible"/>
                                      </p:to>
                                    </p:set>
                                    <p:animEffect transition="in" filter="wipe(down)">
                                      <p:cBhvr>
                                        <p:cTn id="22" dur="500"/>
                                        <p:tgtEl>
                                          <p:spTgt spid="8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9"/>
                                        </p:tgtEl>
                                        <p:attrNameLst>
                                          <p:attrName>style.visibility</p:attrName>
                                        </p:attrNameLst>
                                      </p:cBhvr>
                                      <p:to>
                                        <p:strVal val="visible"/>
                                      </p:to>
                                    </p:set>
                                    <p:animEffect transition="in" filter="wipe(down)">
                                      <p:cBhvr>
                                        <p:cTn id="27" dur="500"/>
                                        <p:tgtEl>
                                          <p:spTgt spid="9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8"/>
                                        </p:tgtEl>
                                        <p:attrNameLst>
                                          <p:attrName>style.visibility</p:attrName>
                                        </p:attrNameLst>
                                      </p:cBhvr>
                                      <p:to>
                                        <p:strVal val="visible"/>
                                      </p:to>
                                    </p:set>
                                    <p:animEffect transition="in" filter="wipe(down)">
                                      <p:cBhvr>
                                        <p:cTn id="32"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3" grpId="0" animBg="1"/>
      <p:bldP spid="83" grpId="0" animBg="1"/>
      <p:bldP spid="99" grpId="0" animBg="1"/>
      <p:bldP spid="1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496" y="438912"/>
            <a:ext cx="6821424" cy="769441"/>
          </a:xfrm>
          <a:prstGeom prst="rect">
            <a:avLst/>
          </a:prstGeom>
          <a:noFill/>
        </p:spPr>
        <p:txBody>
          <a:bodyPr wrap="square" rtlCol="0">
            <a:spAutoFit/>
          </a:bodyPr>
          <a:lstStyle/>
          <a:p>
            <a:r>
              <a:rPr lang="en-US" sz="4400" dirty="0" smtClean="0"/>
              <a:t>Disclosures</a:t>
            </a:r>
            <a:endParaRPr lang="en-US" sz="4400" dirty="0"/>
          </a:p>
        </p:txBody>
      </p:sp>
      <p:sp>
        <p:nvSpPr>
          <p:cNvPr id="3" name="TextBox 2"/>
          <p:cNvSpPr txBox="1"/>
          <p:nvPr/>
        </p:nvSpPr>
        <p:spPr>
          <a:xfrm>
            <a:off x="420624" y="1581912"/>
            <a:ext cx="10570464" cy="584775"/>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t>No relationships to disclose</a:t>
            </a:r>
            <a:endParaRPr lang="en-US" sz="3200" dirty="0"/>
          </a:p>
        </p:txBody>
      </p:sp>
      <p:sp>
        <p:nvSpPr>
          <p:cNvPr id="4" name="TextBox 3"/>
          <p:cNvSpPr txBox="1"/>
          <p:nvPr/>
        </p:nvSpPr>
        <p:spPr>
          <a:xfrm>
            <a:off x="633793" y="2814638"/>
            <a:ext cx="11253407" cy="3139321"/>
          </a:xfrm>
          <a:prstGeom prst="rect">
            <a:avLst/>
          </a:prstGeom>
          <a:noFill/>
        </p:spPr>
        <p:txBody>
          <a:bodyPr wrap="square" rtlCol="0">
            <a:spAutoFit/>
          </a:bodyPr>
          <a:lstStyle/>
          <a:p>
            <a:pPr algn="ctr"/>
            <a:r>
              <a:rPr lang="en-US" dirty="0" smtClean="0"/>
              <a:t>About the Presenters:</a:t>
            </a:r>
          </a:p>
          <a:p>
            <a:r>
              <a:rPr lang="en-US" dirty="0" smtClean="0"/>
              <a:t>Eva </a:t>
            </a:r>
            <a:r>
              <a:rPr lang="en-US" dirty="0"/>
              <a:t>Baker, MPH is the co-Director for the Building Bridges Initiative in the Department of Pediatrics and Women's Health at the </a:t>
            </a:r>
            <a:r>
              <a:rPr lang="en-US" dirty="0" err="1"/>
              <a:t>UNT</a:t>
            </a:r>
            <a:r>
              <a:rPr lang="en-US" dirty="0"/>
              <a:t> Health Science Center. Baker's focus is on advocacy for refugee populations in health and social services. Baker’s research is in refugee health disparities, mental health and health literacy. Her current work is in the area of community health worker/natural helper model development, training and implementation, data collection, grant monitoring, and research</a:t>
            </a:r>
            <a:r>
              <a:rPr lang="en-US" dirty="0" smtClean="0"/>
              <a:t>.</a:t>
            </a:r>
          </a:p>
          <a:p>
            <a:endParaRPr lang="en-US" dirty="0"/>
          </a:p>
          <a:p>
            <a:r>
              <a:rPr lang="en-US" dirty="0" smtClean="0"/>
              <a:t>Sara </a:t>
            </a:r>
            <a:r>
              <a:rPr lang="en-US" dirty="0"/>
              <a:t>Onsa, MSc is a Health Educator for the Building Bridges Initiative in the Department of Pediatrics and Women's Health at the </a:t>
            </a:r>
            <a:r>
              <a:rPr lang="en-US" dirty="0" err="1"/>
              <a:t>UNT</a:t>
            </a:r>
            <a:r>
              <a:rPr lang="en-US" dirty="0"/>
              <a:t> Health Science Center. </a:t>
            </a:r>
            <a:r>
              <a:rPr lang="en-US" dirty="0" err="1"/>
              <a:t>Onsa's</a:t>
            </a:r>
            <a:r>
              <a:rPr lang="en-US" dirty="0"/>
              <a:t> passion is to help individuals in improving their lives and their well being</a:t>
            </a:r>
            <a:r>
              <a:rPr lang="en-US" dirty="0" smtClean="0"/>
              <a:t>. </a:t>
            </a:r>
            <a:r>
              <a:rPr lang="en-US" dirty="0" err="1" smtClean="0"/>
              <a:t>Onsa’s</a:t>
            </a:r>
            <a:r>
              <a:rPr lang="en-US" dirty="0" smtClean="0"/>
              <a:t> background is in counseling and education. Currently, </a:t>
            </a:r>
            <a:r>
              <a:rPr lang="en-US" dirty="0"/>
              <a:t>she </a:t>
            </a:r>
            <a:r>
              <a:rPr lang="en-US" dirty="0" smtClean="0"/>
              <a:t>provides </a:t>
            </a:r>
            <a:r>
              <a:rPr lang="en-US" dirty="0"/>
              <a:t>assistance and health education to the refugee community, as well as </a:t>
            </a:r>
            <a:r>
              <a:rPr lang="en-US" dirty="0" smtClean="0"/>
              <a:t>supports </a:t>
            </a:r>
            <a:r>
              <a:rPr lang="en-US" dirty="0"/>
              <a:t>research services for the building bridges program of </a:t>
            </a:r>
            <a:r>
              <a:rPr lang="en-US" dirty="0" smtClean="0"/>
              <a:t>UNTHSC.</a:t>
            </a:r>
            <a:endParaRPr lang="en-US" dirty="0"/>
          </a:p>
        </p:txBody>
      </p:sp>
    </p:spTree>
    <p:extLst>
      <p:ext uri="{BB962C8B-B14F-4D97-AF65-F5344CB8AC3E}">
        <p14:creationId xmlns:p14="http://schemas.microsoft.com/office/powerpoint/2010/main" val="3343522503"/>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5870161" y="639836"/>
            <a:ext cx="101600" cy="3556000"/>
          </a:xfrm>
          <a:prstGeom prst="rect">
            <a:avLst/>
          </a:prstGeom>
          <a:solidFill>
            <a:schemeClr val="accent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dirty="0"/>
          </a:p>
        </p:txBody>
      </p:sp>
      <p:sp>
        <p:nvSpPr>
          <p:cNvPr id="29" name="Rectangle 28"/>
          <p:cNvSpPr/>
          <p:nvPr/>
        </p:nvSpPr>
        <p:spPr bwMode="auto">
          <a:xfrm>
            <a:off x="2153585" y="323274"/>
            <a:ext cx="7170295" cy="876116"/>
          </a:xfrm>
          <a:prstGeom prst="rect">
            <a:avLst/>
          </a:prstGeom>
          <a:solidFill>
            <a:srgbClr val="009900"/>
          </a:solidFill>
          <a:ln w="9525">
            <a:noFill/>
            <a:round/>
            <a:headEnd/>
            <a:tailEnd/>
          </a:ln>
          <a:scene3d>
            <a:camera prst="perspectiveRight"/>
            <a:lightRig rig="threePt" dir="t"/>
          </a:scene3d>
        </p:spPr>
        <p:txBody>
          <a:bodyPr vert="horz" wrap="square" lIns="121920" tIns="60960" rIns="121920" bIns="60960" numCol="1" rtlCol="0" anchor="ctr" anchorCtr="0" compatLnSpc="1">
            <a:prstTxWarp prst="textNoShape">
              <a:avLst/>
            </a:prstTxWarp>
          </a:bodyPr>
          <a:lstStyle/>
          <a:p>
            <a:pPr algn="ctr"/>
            <a:r>
              <a:rPr lang="en-US" sz="4000" b="1" dirty="0">
                <a:solidFill>
                  <a:schemeClr val="bg1"/>
                </a:solidFill>
                <a:latin typeface="+mj-lt"/>
              </a:rPr>
              <a:t>WITH GRATITUDE</a:t>
            </a:r>
          </a:p>
        </p:txBody>
      </p:sp>
      <p:sp>
        <p:nvSpPr>
          <p:cNvPr id="31" name="Footer Text"/>
          <p:cNvSpPr txBox="1"/>
          <p:nvPr/>
        </p:nvSpPr>
        <p:spPr>
          <a:xfrm>
            <a:off x="203201" y="4476043"/>
            <a:ext cx="4910657" cy="1354602"/>
          </a:xfrm>
          <a:prstGeom prst="rect">
            <a:avLst/>
          </a:prstGeom>
          <a:noFill/>
        </p:spPr>
        <p:txBody>
          <a:bodyPr wrap="square" lIns="0" tIns="0" rIns="0" bIns="0" rtlCol="0">
            <a:spAutoFit/>
          </a:bodyPr>
          <a:lstStyle/>
          <a:p>
            <a:r>
              <a:rPr lang="en-US" sz="1467" dirty="0">
                <a:latin typeface="Arial" panose="020B0604020202020204" pitchFamily="34" charset="0"/>
                <a:cs typeface="Arial" panose="020B0604020202020204" pitchFamily="34" charset="0"/>
              </a:rPr>
              <a:t>Amy Raines-Milenkov, </a:t>
            </a:r>
            <a:r>
              <a:rPr lang="en-US" sz="1467" dirty="0" err="1">
                <a:latin typeface="Arial" panose="020B0604020202020204" pitchFamily="34" charset="0"/>
                <a:cs typeface="Arial" panose="020B0604020202020204" pitchFamily="34" charset="0"/>
              </a:rPr>
              <a:t>DrPH</a:t>
            </a:r>
            <a:r>
              <a:rPr lang="en-US" sz="1467" dirty="0">
                <a:latin typeface="Arial" panose="020B0604020202020204" pitchFamily="34" charset="0"/>
                <a:cs typeface="Arial" panose="020B0604020202020204" pitchFamily="34" charset="0"/>
              </a:rPr>
              <a:t>, PI, Director</a:t>
            </a:r>
          </a:p>
          <a:p>
            <a:r>
              <a:rPr lang="en-US" sz="1467" dirty="0">
                <a:latin typeface="Arial" panose="020B0604020202020204" pitchFamily="34" charset="0"/>
                <a:cs typeface="Arial" panose="020B0604020202020204" pitchFamily="34" charset="0"/>
              </a:rPr>
              <a:t>Eva Baker, MPH, Co-Director and Program Manager</a:t>
            </a:r>
          </a:p>
          <a:p>
            <a:r>
              <a:rPr lang="en-US" sz="1467" dirty="0">
                <a:latin typeface="Arial" panose="020B0604020202020204" pitchFamily="34" charset="0"/>
                <a:cs typeface="Arial" panose="020B0604020202020204" pitchFamily="34" charset="0"/>
              </a:rPr>
              <a:t>Martha Felini, PhD, Evaluator</a:t>
            </a:r>
          </a:p>
          <a:p>
            <a:r>
              <a:rPr lang="en-US" sz="1467" dirty="0">
                <a:latin typeface="Arial" panose="020B0604020202020204" pitchFamily="34" charset="0"/>
                <a:cs typeface="Arial" panose="020B0604020202020204" pitchFamily="34" charset="0"/>
              </a:rPr>
              <a:t>Elvis Longanga Diese, Health Educator</a:t>
            </a:r>
          </a:p>
          <a:p>
            <a:r>
              <a:rPr lang="en-US" sz="1467" dirty="0">
                <a:latin typeface="Arial" panose="020B0604020202020204" pitchFamily="34" charset="0"/>
                <a:cs typeface="Arial" panose="020B0604020202020204" pitchFamily="34" charset="0"/>
              </a:rPr>
              <a:t>Sara Onsa, Health Educator</a:t>
            </a:r>
          </a:p>
          <a:p>
            <a:r>
              <a:rPr lang="en-US" sz="1467" dirty="0">
                <a:solidFill>
                  <a:schemeClr val="bg1">
                    <a:lumMod val="50000"/>
                  </a:schemeClr>
                </a:solidFill>
                <a:latin typeface="Arial" panose="020B0604020202020204" pitchFamily="34" charset="0"/>
                <a:cs typeface="Arial" panose="020B0604020202020204" pitchFamily="34" charset="0"/>
              </a:rPr>
              <a:t>	                   </a:t>
            </a:r>
          </a:p>
        </p:txBody>
      </p:sp>
      <p:pic>
        <p:nvPicPr>
          <p:cNvPr id="16" name="Picture 15" descr="BBIlogo.png">
            <a:extLst>
              <a:ext uri="{FF2B5EF4-FFF2-40B4-BE49-F238E27FC236}">
                <a16:creationId xmlns:a16="http://schemas.microsoft.com/office/drawing/2014/main" id="{5E2B4D6A-EF15-457C-B216-4DC54CC911AF}"/>
              </a:ext>
            </a:extLst>
          </p:cNvPr>
          <p:cNvPicPr>
            <a:picLocks noChangeAspect="1"/>
          </p:cNvPicPr>
          <p:nvPr/>
        </p:nvPicPr>
        <p:blipFill>
          <a:blip r:embed="rId3" cstate="print"/>
          <a:stretch>
            <a:fillRect/>
          </a:stretch>
        </p:blipFill>
        <p:spPr>
          <a:xfrm>
            <a:off x="649664" y="5872210"/>
            <a:ext cx="3649829" cy="849732"/>
          </a:xfrm>
          <a:prstGeom prst="rect">
            <a:avLst/>
          </a:prstGeom>
        </p:spPr>
      </p:pic>
      <p:pic>
        <p:nvPicPr>
          <p:cNvPr id="17" name="Picture 16">
            <a:extLst>
              <a:ext uri="{FF2B5EF4-FFF2-40B4-BE49-F238E27FC236}">
                <a16:creationId xmlns:a16="http://schemas.microsoft.com/office/drawing/2014/main" id="{1FF998F4-7AC0-4834-B607-B3FE661BCA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70766" y="5812352"/>
            <a:ext cx="5869092" cy="969448"/>
          </a:xfrm>
          <a:prstGeom prst="rect">
            <a:avLst/>
          </a:prstGeom>
        </p:spPr>
      </p:pic>
      <p:sp>
        <p:nvSpPr>
          <p:cNvPr id="18" name="Footer Text">
            <a:extLst>
              <a:ext uri="{FF2B5EF4-FFF2-40B4-BE49-F238E27FC236}">
                <a16:creationId xmlns:a16="http://schemas.microsoft.com/office/drawing/2014/main" id="{EED8EA14-2D26-4489-B10E-063BFE4C4116}"/>
              </a:ext>
            </a:extLst>
          </p:cNvPr>
          <p:cNvSpPr txBox="1"/>
          <p:nvPr/>
        </p:nvSpPr>
        <p:spPr>
          <a:xfrm>
            <a:off x="4775199" y="4504089"/>
            <a:ext cx="3529351" cy="1354602"/>
          </a:xfrm>
          <a:prstGeom prst="rect">
            <a:avLst/>
          </a:prstGeom>
          <a:noFill/>
        </p:spPr>
        <p:txBody>
          <a:bodyPr wrap="square" lIns="0" tIns="0" rIns="0" bIns="0" rtlCol="0">
            <a:spAutoFit/>
          </a:bodyPr>
          <a:lstStyle/>
          <a:p>
            <a:r>
              <a:rPr lang="en-US" sz="1467" dirty="0">
                <a:latin typeface="Arial" panose="020B0604020202020204" pitchFamily="34" charset="0"/>
                <a:cs typeface="Arial" panose="020B0604020202020204" pitchFamily="34" charset="0"/>
              </a:rPr>
              <a:t>Aisha Ojha, Health Educator</a:t>
            </a:r>
          </a:p>
          <a:p>
            <a:r>
              <a:rPr lang="en-US" sz="1467" dirty="0">
                <a:latin typeface="Arial" panose="020B0604020202020204" pitchFamily="34" charset="0"/>
                <a:cs typeface="Arial" panose="020B0604020202020204" pitchFamily="34" charset="0"/>
              </a:rPr>
              <a:t>Hlawn Iang, Health Educator</a:t>
            </a:r>
          </a:p>
          <a:p>
            <a:r>
              <a:rPr lang="en-US" sz="1467" dirty="0">
                <a:latin typeface="Arial" panose="020B0604020202020204" pitchFamily="34" charset="0"/>
                <a:cs typeface="Arial" panose="020B0604020202020204" pitchFamily="34" charset="0"/>
              </a:rPr>
              <a:t>K Paw, Health Educator</a:t>
            </a:r>
          </a:p>
          <a:p>
            <a:r>
              <a:rPr lang="en-US" sz="1467" dirty="0">
                <a:latin typeface="Arial" panose="020B0604020202020204" pitchFamily="34" charset="0"/>
                <a:cs typeface="Arial" panose="020B0604020202020204" pitchFamily="34" charset="0"/>
              </a:rPr>
              <a:t>Natalie Buhigiro, Health Educator</a:t>
            </a:r>
          </a:p>
          <a:p>
            <a:r>
              <a:rPr lang="en-US" sz="1467" dirty="0">
                <a:latin typeface="Arial" panose="020B0604020202020204" pitchFamily="34" charset="0"/>
                <a:cs typeface="Arial" panose="020B0604020202020204" pitchFamily="34" charset="0"/>
              </a:rPr>
              <a:t>Anab Abdi, Health Educator</a:t>
            </a:r>
          </a:p>
          <a:p>
            <a:r>
              <a:rPr lang="en-US" sz="1467" dirty="0" err="1">
                <a:latin typeface="Arial" panose="020B0604020202020204" pitchFamily="34" charset="0"/>
                <a:cs typeface="Arial" panose="020B0604020202020204" pitchFamily="34" charset="0"/>
              </a:rPr>
              <a:t>Idara</a:t>
            </a:r>
            <a:r>
              <a:rPr lang="en-US" sz="1467" dirty="0">
                <a:latin typeface="Arial" panose="020B0604020202020204" pitchFamily="34" charset="0"/>
                <a:cs typeface="Arial" panose="020B0604020202020204" pitchFamily="34" charset="0"/>
              </a:rPr>
              <a:t> </a:t>
            </a:r>
            <a:r>
              <a:rPr lang="en-US" sz="1467" dirty="0" err="1">
                <a:latin typeface="Arial" panose="020B0604020202020204" pitchFamily="34" charset="0"/>
                <a:cs typeface="Arial" panose="020B0604020202020204" pitchFamily="34" charset="0"/>
              </a:rPr>
              <a:t>Akpan</a:t>
            </a:r>
            <a:r>
              <a:rPr lang="en-US" sz="1467" dirty="0">
                <a:latin typeface="Arial" panose="020B0604020202020204" pitchFamily="34" charset="0"/>
                <a:cs typeface="Arial" panose="020B0604020202020204" pitchFamily="34" charset="0"/>
              </a:rPr>
              <a:t>, Graduate Research Assistant</a:t>
            </a:r>
          </a:p>
        </p:txBody>
      </p:sp>
      <p:sp>
        <p:nvSpPr>
          <p:cNvPr id="19" name="Footer Text">
            <a:extLst>
              <a:ext uri="{FF2B5EF4-FFF2-40B4-BE49-F238E27FC236}">
                <a16:creationId xmlns:a16="http://schemas.microsoft.com/office/drawing/2014/main" id="{6971DA61-B034-4D69-9542-D72B1158DDE3}"/>
              </a:ext>
            </a:extLst>
          </p:cNvPr>
          <p:cNvSpPr txBox="1"/>
          <p:nvPr/>
        </p:nvSpPr>
        <p:spPr>
          <a:xfrm>
            <a:off x="8122928" y="4504089"/>
            <a:ext cx="3865873" cy="1128835"/>
          </a:xfrm>
          <a:prstGeom prst="rect">
            <a:avLst/>
          </a:prstGeom>
          <a:noFill/>
        </p:spPr>
        <p:txBody>
          <a:bodyPr wrap="square" lIns="0" tIns="0" rIns="0" bIns="0" rtlCol="0">
            <a:spAutoFit/>
          </a:bodyPr>
          <a:lstStyle/>
          <a:p>
            <a:r>
              <a:rPr lang="en-US" sz="1467" dirty="0">
                <a:latin typeface="Arial" panose="020B0604020202020204" pitchFamily="34" charset="0"/>
                <a:cs typeface="Arial" panose="020B0604020202020204" pitchFamily="34" charset="0"/>
              </a:rPr>
              <a:t>Lan Yang, Student Biostatistician </a:t>
            </a:r>
          </a:p>
          <a:p>
            <a:r>
              <a:rPr lang="en-US" sz="1467" dirty="0"/>
              <a:t>Radhika Subedi, former Health Educator </a:t>
            </a:r>
          </a:p>
          <a:p>
            <a:r>
              <a:rPr lang="en-US" sz="1467" dirty="0"/>
              <a:t>Halimo Mudey, former Health Educator </a:t>
            </a:r>
          </a:p>
          <a:p>
            <a:r>
              <a:rPr lang="en-US" sz="1467" dirty="0"/>
              <a:t>Laurette Rudasingwa, former Health Educator</a:t>
            </a:r>
          </a:p>
          <a:p>
            <a:r>
              <a:rPr lang="en-US" sz="1467" dirty="0">
                <a:latin typeface="Arial" panose="020B0604020202020204" pitchFamily="34" charset="0"/>
                <a:cs typeface="Arial" panose="020B0604020202020204" pitchFamily="34" charset="0"/>
              </a:rPr>
              <a:t>Emelda Thein, former Health Educator</a:t>
            </a:r>
          </a:p>
        </p:txBody>
      </p:sp>
      <p:sp>
        <p:nvSpPr>
          <p:cNvPr id="10" name="TextBox 9">
            <a:extLst>
              <a:ext uri="{FF2B5EF4-FFF2-40B4-BE49-F238E27FC236}">
                <a16:creationId xmlns:a16="http://schemas.microsoft.com/office/drawing/2014/main" id="{9DC2432C-2A11-41DA-BA69-392CE7714605}"/>
              </a:ext>
            </a:extLst>
          </p:cNvPr>
          <p:cNvSpPr txBox="1"/>
          <p:nvPr/>
        </p:nvSpPr>
        <p:spPr>
          <a:xfrm>
            <a:off x="10188313" y="3952710"/>
            <a:ext cx="1863777" cy="461665"/>
          </a:xfrm>
          <a:prstGeom prst="rect">
            <a:avLst/>
          </a:prstGeom>
          <a:noFill/>
        </p:spPr>
        <p:txBody>
          <a:bodyPr wrap="square" rtlCol="0">
            <a:spAutoFit/>
          </a:bodyPr>
          <a:lstStyle/>
          <a:p>
            <a:r>
              <a:rPr lang="en-US" sz="2400" dirty="0"/>
              <a:t>APHA 2019</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4380" y="1435825"/>
            <a:ext cx="9293902" cy="2897189"/>
          </a:xfrm>
          <a:prstGeom prst="rect">
            <a:avLst/>
          </a:prstGeom>
          <a:ln>
            <a:noFill/>
          </a:ln>
          <a:effectLst>
            <a:softEdge rad="112500"/>
          </a:effectLst>
        </p:spPr>
      </p:pic>
    </p:spTree>
    <p:extLst>
      <p:ext uri="{BB962C8B-B14F-4D97-AF65-F5344CB8AC3E}">
        <p14:creationId xmlns:p14="http://schemas.microsoft.com/office/powerpoint/2010/main" val="3437492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5072693"/>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B65260-DB12-5447-AC9E-D49DA854ED44}"/>
              </a:ext>
            </a:extLst>
          </p:cNvPr>
          <p:cNvSpPr txBox="1">
            <a:spLocks/>
          </p:cNvSpPr>
          <p:nvPr/>
        </p:nvSpPr>
        <p:spPr>
          <a:xfrm>
            <a:off x="203200" y="177800"/>
            <a:ext cx="11878872" cy="99060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2800" dirty="0">
                <a:latin typeface="Helvetica" panose="020B0604020202020204" pitchFamily="34" charset="0"/>
                <a:cs typeface="Helvetica" panose="020B0604020202020204" pitchFamily="34" charset="0"/>
              </a:rPr>
              <a:t>TOP US STATES FOR REFUGEE RESETTLEMENT, 2016</a:t>
            </a:r>
          </a:p>
          <a:p>
            <a:pPr>
              <a:lnSpc>
                <a:spcPct val="150000"/>
              </a:lnSpc>
            </a:pPr>
            <a:endParaRPr lang="en-US" sz="2800" b="1" dirty="0">
              <a:solidFill>
                <a:srgbClr val="167641"/>
              </a:solidFill>
              <a:latin typeface="Helvetica" charset="0"/>
              <a:ea typeface="Helvetica" charset="0"/>
              <a:cs typeface="Helvetica" charset="0"/>
            </a:endParaRPr>
          </a:p>
        </p:txBody>
      </p:sp>
      <p:graphicFrame>
        <p:nvGraphicFramePr>
          <p:cNvPr id="5" name="Chart 4">
            <a:extLst>
              <a:ext uri="{FF2B5EF4-FFF2-40B4-BE49-F238E27FC236}">
                <a16:creationId xmlns:a16="http://schemas.microsoft.com/office/drawing/2014/main" id="{8F62FA90-1732-4F8B-A4C4-2C77CAD2B000}"/>
              </a:ext>
            </a:extLst>
          </p:cNvPr>
          <p:cNvGraphicFramePr>
            <a:graphicFrameLocks/>
          </p:cNvGraphicFramePr>
          <p:nvPr>
            <p:extLst>
              <p:ext uri="{D42A27DB-BD31-4B8C-83A1-F6EECF244321}">
                <p14:modId xmlns:p14="http://schemas.microsoft.com/office/powerpoint/2010/main" val="2672161556"/>
              </p:ext>
            </p:extLst>
          </p:nvPr>
        </p:nvGraphicFramePr>
        <p:xfrm>
          <a:off x="203200" y="1430814"/>
          <a:ext cx="11878872" cy="489503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2057400" y="6200670"/>
            <a:ext cx="4762500" cy="276999"/>
          </a:xfrm>
          <a:prstGeom prst="rect">
            <a:avLst/>
          </a:prstGeom>
          <a:noFill/>
        </p:spPr>
        <p:txBody>
          <a:bodyPr wrap="square" rtlCol="0">
            <a:spAutoFit/>
          </a:bodyPr>
          <a:lstStyle/>
          <a:p>
            <a:r>
              <a:rPr lang="en-US" sz="1200" dirty="0"/>
              <a:t>Source: US Office of Refugee Resettlement</a:t>
            </a:r>
          </a:p>
        </p:txBody>
      </p:sp>
    </p:spTree>
    <p:extLst>
      <p:ext uri="{BB962C8B-B14F-4D97-AF65-F5344CB8AC3E}">
        <p14:creationId xmlns:p14="http://schemas.microsoft.com/office/powerpoint/2010/main" val="826047641"/>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054"/>
          <p:cNvGraphicFramePr/>
          <p:nvPr>
            <p:extLst/>
          </p:nvPr>
        </p:nvGraphicFramePr>
        <p:xfrm>
          <a:off x="1259173" y="1289899"/>
          <a:ext cx="11930287" cy="4476317"/>
        </p:xfrm>
        <a:graphic>
          <a:graphicData uri="http://schemas.openxmlformats.org/drawingml/2006/chart">
            <c:chart xmlns:c="http://schemas.openxmlformats.org/drawingml/2006/chart" xmlns:r="http://schemas.openxmlformats.org/officeDocument/2006/relationships" r:id="rId3"/>
          </a:graphicData>
        </a:graphic>
      </p:graphicFrame>
      <p:sp>
        <p:nvSpPr>
          <p:cNvPr id="3" name="Shape 1055"/>
          <p:cNvSpPr/>
          <p:nvPr/>
        </p:nvSpPr>
        <p:spPr>
          <a:xfrm>
            <a:off x="1514008" y="332622"/>
            <a:ext cx="8479876" cy="654025"/>
          </a:xfrm>
          <a:prstGeom prst="rect">
            <a:avLst/>
          </a:prstGeom>
          <a:ln w="12700">
            <a:miter lim="400000"/>
          </a:ln>
          <a:extLst>
            <a:ext uri="{C572A759-6A51-4108-AA02-DFA0A04FC94B}">
              <ma14:wrappingTextBoxFlag xmlns:ma14="http://schemas.microsoft.com/office/mac/drawingml/2011/main" xmlns="" val="1"/>
            </a:ext>
          </a:extLst>
        </p:spPr>
        <p:txBody>
          <a:bodyPr wrap="square" lIns="19050" tIns="19050" rIns="19050" bIns="19050" anchor="ctr">
            <a:spAutoFit/>
          </a:bodyPr>
          <a:lstStyle>
            <a:lvl1pPr>
              <a:defRPr sz="6000" cap="all">
                <a:latin typeface="Lato Bold"/>
                <a:ea typeface="Lato Bold"/>
                <a:cs typeface="Lato Bold"/>
                <a:sym typeface="Lato Bold"/>
              </a:defRPr>
            </a:lvl1pPr>
          </a:lstStyle>
          <a:p>
            <a:pPr marL="0" marR="0" lvl="0" indent="0" algn="ctr" defTabSz="309563" rtl="0" eaLnBrk="1" fontAlgn="auto" latinLnBrk="0" hangingPunct="0">
              <a:lnSpc>
                <a:spcPct val="100000"/>
              </a:lnSpc>
              <a:spcBef>
                <a:spcPts val="0"/>
              </a:spcBef>
              <a:spcAft>
                <a:spcPts val="0"/>
              </a:spcAft>
              <a:buClrTx/>
              <a:buSzTx/>
              <a:buFontTx/>
              <a:buNone/>
              <a:tabLst/>
              <a:defRPr/>
            </a:pPr>
            <a:r>
              <a:rPr kumimoji="0" lang="en-US" sz="4000" b="0" i="0" u="none" strike="noStrike" kern="0" cap="all" spc="0" normalizeH="0" baseline="0" noProof="0" dirty="0">
                <a:ln>
                  <a:noFill/>
                </a:ln>
                <a:solidFill>
                  <a:srgbClr val="C00000"/>
                </a:solidFill>
                <a:effectLst/>
                <a:uLnTx/>
                <a:uFillTx/>
                <a:latin typeface="Helvetica" panose="020B0604020202020204" pitchFamily="34" charset="0"/>
                <a:cs typeface="Helvetica" panose="020B0604020202020204" pitchFamily="34" charset="0"/>
                <a:sym typeface="Lato Bold"/>
              </a:rPr>
              <a:t>Refugee arrivals in Texas</a:t>
            </a:r>
          </a:p>
        </p:txBody>
      </p:sp>
      <p:sp>
        <p:nvSpPr>
          <p:cNvPr id="5" name="TextBox 4"/>
          <p:cNvSpPr txBox="1"/>
          <p:nvPr/>
        </p:nvSpPr>
        <p:spPr>
          <a:xfrm>
            <a:off x="3225800" y="6096000"/>
            <a:ext cx="5867400" cy="2872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sym typeface="Helvetica Light"/>
              </a:rPr>
              <a:t>Data Source: 2014-2016, Texas Refugee Health Program, 2017</a:t>
            </a:r>
          </a:p>
        </p:txBody>
      </p:sp>
      <p:sp>
        <p:nvSpPr>
          <p:cNvPr id="6" name="TextBox 5">
            <a:extLst>
              <a:ext uri="{FF2B5EF4-FFF2-40B4-BE49-F238E27FC236}">
                <a16:creationId xmlns:a16="http://schemas.microsoft.com/office/drawing/2014/main" id="{4DBA1DC5-17DB-44D0-80D7-0476A37A9BAC}"/>
              </a:ext>
            </a:extLst>
          </p:cNvPr>
          <p:cNvSpPr txBox="1"/>
          <p:nvPr/>
        </p:nvSpPr>
        <p:spPr>
          <a:xfrm rot="16200000">
            <a:off x="-572347" y="2953116"/>
            <a:ext cx="282460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Number of  persons</a:t>
            </a:r>
          </a:p>
        </p:txBody>
      </p:sp>
      <p:cxnSp>
        <p:nvCxnSpPr>
          <p:cNvPr id="8" name="Straight Connector 7">
            <a:extLst>
              <a:ext uri="{FF2B5EF4-FFF2-40B4-BE49-F238E27FC236}">
                <a16:creationId xmlns:a16="http://schemas.microsoft.com/office/drawing/2014/main" id="{328C69FF-C6F0-40E6-8AD2-75A55C5295E8}"/>
              </a:ext>
            </a:extLst>
          </p:cNvPr>
          <p:cNvCxnSpPr/>
          <p:nvPr/>
        </p:nvCxnSpPr>
        <p:spPr>
          <a:xfrm>
            <a:off x="1219200" y="1591159"/>
            <a:ext cx="0" cy="37247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585397"/>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1200" y="1565828"/>
            <a:ext cx="10718800" cy="440120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sng" strike="noStrike" kern="1200" cap="none" spc="0" normalizeH="0" baseline="0" noProof="0" dirty="0">
                <a:ln>
                  <a:noFill/>
                </a:ln>
                <a:solidFill>
                  <a:prstClr val="black"/>
                </a:solidFill>
                <a:effectLst/>
                <a:uLnTx/>
                <a:uFillTx/>
                <a:latin typeface="Calibri"/>
                <a:ea typeface="+mn-ea"/>
                <a:cs typeface="+mn-cs"/>
              </a:rPr>
              <a:t>Goal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To expand the net of </a:t>
            </a:r>
            <a:r>
              <a:rPr kumimoji="0" lang="en-US" sz="4800" b="0" i="0" u="none" strike="noStrike" kern="1200" cap="none" spc="0" normalizeH="0" baseline="0" noProof="0" dirty="0">
                <a:ln>
                  <a:noFill/>
                </a:ln>
                <a:solidFill>
                  <a:srgbClr val="C00000"/>
                </a:solidFill>
                <a:effectLst/>
                <a:uLnTx/>
                <a:uFillTx/>
                <a:latin typeface="Calibri"/>
                <a:ea typeface="+mn-ea"/>
                <a:cs typeface="+mn-cs"/>
              </a:rPr>
              <a:t>breast</a:t>
            </a:r>
            <a:r>
              <a:rPr kumimoji="0" lang="en-US" sz="4800" b="0" i="0" u="none" strike="noStrike" kern="1200" cap="none" spc="0" normalizeH="0" baseline="0" noProof="0" dirty="0">
                <a:ln>
                  <a:noFill/>
                </a:ln>
                <a:solidFill>
                  <a:prstClr val="black"/>
                </a:solidFill>
                <a:effectLst/>
                <a:uLnTx/>
                <a:uFillTx/>
                <a:latin typeface="Calibri"/>
                <a:ea typeface="+mn-ea"/>
                <a:cs typeface="+mn-cs"/>
              </a:rPr>
              <a:t>, </a:t>
            </a:r>
            <a:r>
              <a:rPr kumimoji="0" lang="en-US" sz="4800" b="0" i="0" u="none" strike="noStrike" kern="1200" cap="none" spc="0" normalizeH="0" baseline="0" noProof="0" dirty="0">
                <a:ln>
                  <a:noFill/>
                </a:ln>
                <a:solidFill>
                  <a:srgbClr val="C00000"/>
                </a:solidFill>
                <a:effectLst/>
                <a:uLnTx/>
                <a:uFillTx/>
                <a:latin typeface="Calibri"/>
                <a:ea typeface="+mn-ea"/>
                <a:cs typeface="+mn-cs"/>
              </a:rPr>
              <a:t>cervical</a:t>
            </a:r>
            <a:r>
              <a:rPr kumimoji="0" lang="en-US" sz="4800" b="0" i="0" u="none" strike="noStrike" kern="1200" cap="none" spc="0" normalizeH="0" baseline="0" noProof="0" dirty="0">
                <a:ln>
                  <a:noFill/>
                </a:ln>
                <a:solidFill>
                  <a:prstClr val="black"/>
                </a:solidFill>
                <a:effectLst/>
                <a:uLnTx/>
                <a:uFillTx/>
                <a:latin typeface="Calibri"/>
                <a:ea typeface="+mn-ea"/>
                <a:cs typeface="+mn-cs"/>
              </a:rPr>
              <a:t>, </a:t>
            </a:r>
            <a:r>
              <a:rPr kumimoji="0" lang="en-US" sz="4800" b="0" i="0" u="none" strike="noStrike" kern="1200" cap="none" spc="0" normalizeH="0" baseline="0" noProof="0" dirty="0">
                <a:ln>
                  <a:noFill/>
                </a:ln>
                <a:solidFill>
                  <a:srgbClr val="C00000"/>
                </a:solidFill>
                <a:effectLst/>
                <a:uLnTx/>
                <a:uFillTx/>
                <a:latin typeface="Calibri"/>
                <a:ea typeface="+mn-ea"/>
                <a:cs typeface="+mn-cs"/>
              </a:rPr>
              <a:t>liver</a:t>
            </a:r>
            <a:r>
              <a:rPr kumimoji="0" lang="en-US" sz="4800" b="0" i="0" u="none" strike="noStrike" kern="1200" cap="none" spc="0" normalizeH="0" baseline="0" noProof="0" dirty="0">
                <a:ln>
                  <a:noFill/>
                </a:ln>
                <a:solidFill>
                  <a:prstClr val="black"/>
                </a:solidFill>
                <a:effectLst/>
                <a:uLnTx/>
                <a:uFillTx/>
                <a:latin typeface="Calibri"/>
                <a:ea typeface="+mn-ea"/>
                <a:cs typeface="+mn-cs"/>
              </a:rPr>
              <a:t> and </a:t>
            </a:r>
            <a:r>
              <a:rPr kumimoji="0" lang="en-US" sz="4800" b="0" i="0" u="none" strike="noStrike" kern="1200" cap="none" spc="0" normalizeH="0" baseline="0" noProof="0" dirty="0">
                <a:ln>
                  <a:noFill/>
                </a:ln>
                <a:solidFill>
                  <a:srgbClr val="C00000"/>
                </a:solidFill>
                <a:effectLst/>
                <a:uLnTx/>
                <a:uFillTx/>
                <a:latin typeface="Calibri"/>
                <a:ea typeface="+mn-ea"/>
                <a:cs typeface="+mn-cs"/>
              </a:rPr>
              <a:t>colon cancer </a:t>
            </a:r>
            <a:r>
              <a:rPr kumimoji="0" lang="en-US" sz="4800" b="0" i="0" u="none" strike="noStrike" kern="1200" cap="none" spc="0" normalizeH="0" baseline="0" noProof="0" dirty="0">
                <a:ln>
                  <a:noFill/>
                </a:ln>
                <a:solidFill>
                  <a:prstClr val="black"/>
                </a:solidFill>
                <a:effectLst/>
                <a:uLnTx/>
                <a:uFillTx/>
                <a:latin typeface="Calibri"/>
                <a:ea typeface="+mn-ea"/>
                <a:cs typeface="+mn-cs"/>
              </a:rPr>
              <a:t>prevention activities and clinical services to include refugee and immigrant families in Texas.</a:t>
            </a:r>
          </a:p>
        </p:txBody>
      </p:sp>
      <p:sp>
        <p:nvSpPr>
          <p:cNvPr id="3" name="Shape 1055"/>
          <p:cNvSpPr/>
          <p:nvPr/>
        </p:nvSpPr>
        <p:spPr>
          <a:xfrm>
            <a:off x="711200" y="307222"/>
            <a:ext cx="9382377" cy="654025"/>
          </a:xfrm>
          <a:prstGeom prst="rect">
            <a:avLst/>
          </a:prstGeom>
          <a:ln w="12700">
            <a:miter lim="400000"/>
          </a:ln>
          <a:extLst>
            <a:ext uri="{C572A759-6A51-4108-AA02-DFA0A04FC94B}">
              <ma14:wrappingTextBoxFlag xmlns:ma14="http://schemas.microsoft.com/office/mac/drawingml/2011/main" xmlns="" val="1"/>
            </a:ext>
          </a:extLst>
        </p:spPr>
        <p:txBody>
          <a:bodyPr wrap="none" lIns="19050" tIns="19050" rIns="19050" bIns="19050" anchor="ctr">
            <a:spAutoFit/>
          </a:bodyPr>
          <a:lstStyle>
            <a:lvl1pPr>
              <a:defRPr sz="6000" cap="all">
                <a:latin typeface="Lato Bold"/>
                <a:ea typeface="Lato Bold"/>
                <a:cs typeface="Lato Bold"/>
                <a:sym typeface="Lato Bold"/>
              </a:defRPr>
            </a:lvl1pPr>
          </a:lstStyle>
          <a:p>
            <a:pPr marL="0" marR="0" lvl="0" indent="0" algn="ctr" defTabSz="309563" rtl="0" eaLnBrk="1" fontAlgn="auto" latinLnBrk="0" hangingPunct="0">
              <a:lnSpc>
                <a:spcPct val="100000"/>
              </a:lnSpc>
              <a:spcBef>
                <a:spcPts val="0"/>
              </a:spcBef>
              <a:spcAft>
                <a:spcPts val="0"/>
              </a:spcAft>
              <a:buClrTx/>
              <a:buSzTx/>
              <a:buFontTx/>
              <a:buNone/>
              <a:tabLst/>
              <a:defRPr/>
            </a:pPr>
            <a:r>
              <a:rPr kumimoji="0" lang="en-US" sz="4000" b="0" i="0" u="none" strike="noStrike" kern="0" cap="all" spc="0" normalizeH="0" baseline="0" noProof="0" dirty="0">
                <a:ln>
                  <a:noFill/>
                </a:ln>
                <a:solidFill>
                  <a:srgbClr val="000000"/>
                </a:solidFill>
                <a:effectLst/>
                <a:uLnTx/>
                <a:uFillTx/>
                <a:latin typeface="Helvetica" panose="020B0604020202020204" pitchFamily="34" charset="0"/>
                <a:cs typeface="Helvetica" panose="020B0604020202020204" pitchFamily="34" charset="0"/>
                <a:sym typeface="Lato Bold"/>
              </a:rPr>
              <a:t>CPRIT building bridges program</a:t>
            </a:r>
          </a:p>
        </p:txBody>
      </p:sp>
    </p:spTree>
    <p:extLst>
      <p:ext uri="{BB962C8B-B14F-4D97-AF65-F5344CB8AC3E}">
        <p14:creationId xmlns:p14="http://schemas.microsoft.com/office/powerpoint/2010/main" val="3785060799"/>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4" name="Shape 1144"/>
          <p:cNvSpPr/>
          <p:nvPr/>
        </p:nvSpPr>
        <p:spPr>
          <a:xfrm>
            <a:off x="709932" y="2723687"/>
            <a:ext cx="3069555" cy="209496"/>
          </a:xfrm>
          <a:prstGeom prst="roundRect">
            <a:avLst>
              <a:gd name="adj" fmla="val 0"/>
            </a:avLst>
          </a:prstGeom>
          <a:solidFill>
            <a:srgbClr val="CEDEE2"/>
          </a:solidFill>
          <a:ln w="12700">
            <a:miter lim="400000"/>
          </a:ln>
        </p:spPr>
        <p:txBody>
          <a:bodyPr tIns="45720" bIns="45720" anchor="ctr"/>
          <a:lstStyle/>
          <a:p>
            <a:pPr defTabSz="457189">
              <a:defRPr sz="3600">
                <a:solidFill>
                  <a:srgbClr val="FFFFFF"/>
                </a:solidFill>
                <a:latin typeface="Trebuchet MS"/>
                <a:ea typeface="Trebuchet MS"/>
                <a:cs typeface="Trebuchet MS"/>
                <a:sym typeface="Trebuchet MS"/>
              </a:defRPr>
            </a:pPr>
            <a:endParaRPr dirty="0"/>
          </a:p>
        </p:txBody>
      </p:sp>
      <p:sp>
        <p:nvSpPr>
          <p:cNvPr id="1145" name="Shape 1145"/>
          <p:cNvSpPr/>
          <p:nvPr/>
        </p:nvSpPr>
        <p:spPr>
          <a:xfrm>
            <a:off x="710232" y="2723325"/>
            <a:ext cx="2514176" cy="209384"/>
          </a:xfrm>
          <a:prstGeom prst="roundRect">
            <a:avLst>
              <a:gd name="adj" fmla="val 0"/>
            </a:avLst>
          </a:prstGeom>
          <a:solidFill>
            <a:srgbClr val="53585F"/>
          </a:solidFill>
          <a:ln w="12700">
            <a:miter lim="400000"/>
          </a:ln>
        </p:spPr>
        <p:txBody>
          <a:bodyPr tIns="45720" bIns="45720" anchor="ctr"/>
          <a:lstStyle/>
          <a:p>
            <a:pPr defTabSz="457189">
              <a:defRPr sz="3600">
                <a:solidFill>
                  <a:srgbClr val="FFFFFF"/>
                </a:solidFill>
                <a:latin typeface="Trebuchet MS"/>
                <a:ea typeface="Trebuchet MS"/>
                <a:cs typeface="Trebuchet MS"/>
                <a:sym typeface="Trebuchet MS"/>
              </a:defRPr>
            </a:pPr>
            <a:endParaRPr dirty="0"/>
          </a:p>
        </p:txBody>
      </p:sp>
      <p:sp>
        <p:nvSpPr>
          <p:cNvPr id="1146" name="Shape 1146"/>
          <p:cNvSpPr/>
          <p:nvPr/>
        </p:nvSpPr>
        <p:spPr>
          <a:xfrm>
            <a:off x="709932" y="2101628"/>
            <a:ext cx="2514476" cy="461665"/>
          </a:xfrm>
          <a:prstGeom prst="rect">
            <a:avLst/>
          </a:prstGeom>
          <a:ln w="12700">
            <a:miter lim="400000"/>
          </a:ln>
          <a:extLst>
            <a:ext uri="{C572A759-6A51-4108-AA02-DFA0A04FC94B}">
              <ma14:wrappingTextBoxFlag xmlns="" xmlns:ma14="http://schemas.microsoft.com/office/mac/drawingml/2011/main" val="1"/>
            </a:ext>
          </a:extLst>
        </p:spPr>
        <p:txBody>
          <a:bodyPr wrap="square" tIns="45720" bIns="45720">
            <a:spAutoFit/>
          </a:bodyPr>
          <a:lstStyle>
            <a:lvl1pPr algn="l" defTabSz="914400">
              <a:defRPr sz="3200" cap="all">
                <a:solidFill>
                  <a:srgbClr val="53585F"/>
                </a:solidFill>
                <a:latin typeface="Lato Regular"/>
                <a:ea typeface="Lato Regular"/>
                <a:cs typeface="Lato Regular"/>
                <a:sym typeface="Lato Regular"/>
              </a:defRPr>
            </a:lvl1pPr>
          </a:lstStyle>
          <a:p>
            <a:r>
              <a:rPr lang="en-US" sz="2400" dirty="0" smtClean="0">
                <a:solidFill>
                  <a:srgbClr val="C00000"/>
                </a:solidFill>
              </a:rPr>
              <a:t>768</a:t>
            </a:r>
            <a:r>
              <a:rPr lang="en-US" sz="2400" dirty="0" smtClean="0"/>
              <a:t>  </a:t>
            </a:r>
            <a:r>
              <a:rPr lang="en-US" sz="2400" dirty="0"/>
              <a:t>WOMEN</a:t>
            </a:r>
            <a:endParaRPr sz="2400" dirty="0"/>
          </a:p>
        </p:txBody>
      </p:sp>
      <p:sp>
        <p:nvSpPr>
          <p:cNvPr id="1147" name="Shape 1147"/>
          <p:cNvSpPr/>
          <p:nvPr/>
        </p:nvSpPr>
        <p:spPr>
          <a:xfrm>
            <a:off x="2454551" y="2384591"/>
            <a:ext cx="737992" cy="338554"/>
          </a:xfrm>
          <a:prstGeom prst="rect">
            <a:avLst/>
          </a:prstGeom>
          <a:ln w="12700">
            <a:miter lim="400000"/>
          </a:ln>
          <a:extLst>
            <a:ext uri="{C572A759-6A51-4108-AA02-DFA0A04FC94B}">
              <ma14:wrappingTextBoxFlag xmlns="" xmlns:ma14="http://schemas.microsoft.com/office/mac/drawingml/2011/main" val="1"/>
            </a:ext>
          </a:extLst>
        </p:spPr>
        <p:txBody>
          <a:bodyPr wrap="square" tIns="45720" bIns="45720">
            <a:spAutoFit/>
          </a:bodyPr>
          <a:lstStyle/>
          <a:p>
            <a:pPr algn="r" defTabSz="457189">
              <a:defRPr sz="3200">
                <a:solidFill>
                  <a:srgbClr val="53585F"/>
                </a:solidFill>
                <a:latin typeface="Lato Regular"/>
                <a:ea typeface="Lato Regular"/>
                <a:cs typeface="Lato Regular"/>
                <a:sym typeface="Lato Regular"/>
              </a:defRPr>
            </a:pPr>
            <a:r>
              <a:rPr lang="en-US" sz="1600" dirty="0" smtClean="0">
                <a:solidFill>
                  <a:srgbClr val="C00000"/>
                </a:solidFill>
              </a:rPr>
              <a:t>77%</a:t>
            </a:r>
            <a:endParaRPr sz="1600" baseline="31000" dirty="0">
              <a:solidFill>
                <a:srgbClr val="C00000"/>
              </a:solidFill>
            </a:endParaRPr>
          </a:p>
        </p:txBody>
      </p:sp>
      <p:sp>
        <p:nvSpPr>
          <p:cNvPr id="1149" name="Shape 1149"/>
          <p:cNvSpPr/>
          <p:nvPr/>
        </p:nvSpPr>
        <p:spPr>
          <a:xfrm>
            <a:off x="8338385" y="2954772"/>
            <a:ext cx="3237195" cy="2348913"/>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lgn="l">
              <a:defRPr sz="2400">
                <a:latin typeface="Lato Light"/>
                <a:ea typeface="Lato Light"/>
                <a:cs typeface="Lato Light"/>
                <a:sym typeface="Lato Light"/>
              </a:defRPr>
            </a:lvl1pPr>
          </a:lstStyle>
          <a:p>
            <a:r>
              <a:rPr lang="en-US" sz="2133" dirty="0">
                <a:solidFill>
                  <a:srgbClr val="C00000"/>
                </a:solidFill>
              </a:rPr>
              <a:t>Colon Cancer (50 &amp; older)</a:t>
            </a:r>
          </a:p>
          <a:p>
            <a:endParaRPr lang="en-US" sz="2133" dirty="0"/>
          </a:p>
          <a:p>
            <a:r>
              <a:rPr lang="en-US" sz="2133" dirty="0"/>
              <a:t>Hepatitis B (18 &amp; older)</a:t>
            </a:r>
          </a:p>
          <a:p>
            <a:endParaRPr lang="en-US" sz="2133" dirty="0"/>
          </a:p>
          <a:p>
            <a:r>
              <a:rPr lang="en-US" sz="2133" dirty="0">
                <a:solidFill>
                  <a:srgbClr val="C00000"/>
                </a:solidFill>
              </a:rPr>
              <a:t>HPV Vaccination (14-26)</a:t>
            </a:r>
          </a:p>
          <a:p>
            <a:endParaRPr lang="en-US" sz="2133" dirty="0"/>
          </a:p>
          <a:p>
            <a:endParaRPr sz="2133" dirty="0"/>
          </a:p>
        </p:txBody>
      </p:sp>
      <p:sp>
        <p:nvSpPr>
          <p:cNvPr id="1150" name="Shape 1150"/>
          <p:cNvSpPr/>
          <p:nvPr/>
        </p:nvSpPr>
        <p:spPr>
          <a:xfrm>
            <a:off x="8300299" y="2723687"/>
            <a:ext cx="3069555" cy="209496"/>
          </a:xfrm>
          <a:prstGeom prst="roundRect">
            <a:avLst>
              <a:gd name="adj" fmla="val 0"/>
            </a:avLst>
          </a:prstGeom>
          <a:solidFill>
            <a:srgbClr val="CEDEE2"/>
          </a:solidFill>
          <a:ln w="12700">
            <a:miter lim="400000"/>
          </a:ln>
        </p:spPr>
        <p:txBody>
          <a:bodyPr tIns="45720" bIns="45720" anchor="ctr"/>
          <a:lstStyle/>
          <a:p>
            <a:pPr defTabSz="457189">
              <a:defRPr sz="3600">
                <a:solidFill>
                  <a:srgbClr val="FFFFFF"/>
                </a:solidFill>
                <a:latin typeface="Trebuchet MS"/>
                <a:ea typeface="Trebuchet MS"/>
                <a:cs typeface="Trebuchet MS"/>
                <a:sym typeface="Trebuchet MS"/>
              </a:defRPr>
            </a:pPr>
            <a:endParaRPr dirty="0"/>
          </a:p>
        </p:txBody>
      </p:sp>
      <p:sp>
        <p:nvSpPr>
          <p:cNvPr id="1151" name="Shape 1151"/>
          <p:cNvSpPr/>
          <p:nvPr/>
        </p:nvSpPr>
        <p:spPr>
          <a:xfrm>
            <a:off x="8300600" y="2723325"/>
            <a:ext cx="2570600" cy="209384"/>
          </a:xfrm>
          <a:prstGeom prst="roundRect">
            <a:avLst>
              <a:gd name="adj" fmla="val 0"/>
            </a:avLst>
          </a:prstGeom>
          <a:solidFill>
            <a:srgbClr val="53585F"/>
          </a:solidFill>
          <a:ln w="12700">
            <a:miter lim="400000"/>
          </a:ln>
        </p:spPr>
        <p:txBody>
          <a:bodyPr tIns="45720" bIns="45720" anchor="ctr"/>
          <a:lstStyle/>
          <a:p>
            <a:pPr defTabSz="457189">
              <a:defRPr sz="3600">
                <a:solidFill>
                  <a:srgbClr val="FFFFFF"/>
                </a:solidFill>
                <a:latin typeface="Trebuchet MS"/>
                <a:ea typeface="Trebuchet MS"/>
                <a:cs typeface="Trebuchet MS"/>
                <a:sym typeface="Trebuchet MS"/>
              </a:defRPr>
            </a:pPr>
            <a:endParaRPr dirty="0"/>
          </a:p>
        </p:txBody>
      </p:sp>
      <p:sp>
        <p:nvSpPr>
          <p:cNvPr id="1152" name="Shape 1152"/>
          <p:cNvSpPr/>
          <p:nvPr/>
        </p:nvSpPr>
        <p:spPr>
          <a:xfrm>
            <a:off x="8541969" y="2101628"/>
            <a:ext cx="2323703" cy="461665"/>
          </a:xfrm>
          <a:prstGeom prst="rect">
            <a:avLst/>
          </a:prstGeom>
          <a:ln w="12700">
            <a:miter lim="400000"/>
          </a:ln>
          <a:extLst>
            <a:ext uri="{C572A759-6A51-4108-AA02-DFA0A04FC94B}">
              <ma14:wrappingTextBoxFlag xmlns="" xmlns:ma14="http://schemas.microsoft.com/office/mac/drawingml/2011/main" val="1"/>
            </a:ext>
          </a:extLst>
        </p:spPr>
        <p:txBody>
          <a:bodyPr wrap="square" tIns="45720" bIns="45720">
            <a:spAutoFit/>
          </a:bodyPr>
          <a:lstStyle>
            <a:lvl1pPr algn="l" defTabSz="914400">
              <a:defRPr sz="3200" cap="all">
                <a:solidFill>
                  <a:srgbClr val="53585F"/>
                </a:solidFill>
                <a:latin typeface="Lato Regular"/>
                <a:ea typeface="Lato Regular"/>
                <a:cs typeface="Lato Regular"/>
                <a:sym typeface="Lato Regular"/>
              </a:defRPr>
            </a:lvl1pPr>
          </a:lstStyle>
          <a:p>
            <a:r>
              <a:rPr lang="en-US" sz="2400" dirty="0" smtClean="0">
                <a:solidFill>
                  <a:srgbClr val="C00000"/>
                </a:solidFill>
              </a:rPr>
              <a:t>235</a:t>
            </a:r>
            <a:r>
              <a:rPr lang="en-US" sz="2400" dirty="0" smtClean="0"/>
              <a:t> </a:t>
            </a:r>
            <a:r>
              <a:rPr lang="en-US" sz="2400" dirty="0"/>
              <a:t>MALES</a:t>
            </a:r>
            <a:endParaRPr sz="2400" dirty="0"/>
          </a:p>
        </p:txBody>
      </p:sp>
      <p:sp>
        <p:nvSpPr>
          <p:cNvPr id="1155" name="Shape 1155"/>
          <p:cNvSpPr/>
          <p:nvPr/>
        </p:nvSpPr>
        <p:spPr>
          <a:xfrm>
            <a:off x="695417" y="3041183"/>
            <a:ext cx="3640232" cy="3005375"/>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nchor="ctr">
            <a:spAutoFit/>
          </a:bodyPr>
          <a:lstStyle>
            <a:lvl1pPr algn="l">
              <a:defRPr sz="2400">
                <a:latin typeface="Lato Light"/>
                <a:ea typeface="Lato Light"/>
                <a:cs typeface="Lato Light"/>
                <a:sym typeface="Lato Light"/>
              </a:defRPr>
            </a:lvl1pPr>
          </a:lstStyle>
          <a:p>
            <a:r>
              <a:rPr lang="en-US" sz="2133" dirty="0">
                <a:solidFill>
                  <a:srgbClr val="C00000"/>
                </a:solidFill>
              </a:rPr>
              <a:t>Cervical Cancer (21 &amp; older)</a:t>
            </a:r>
          </a:p>
          <a:p>
            <a:endParaRPr lang="en-US" sz="2133" dirty="0">
              <a:solidFill>
                <a:srgbClr val="C00000"/>
              </a:solidFill>
            </a:endParaRPr>
          </a:p>
          <a:p>
            <a:r>
              <a:rPr lang="en-US" sz="2133" dirty="0"/>
              <a:t>Colon Cancer (50 &amp; older)</a:t>
            </a:r>
          </a:p>
          <a:p>
            <a:endParaRPr lang="en-US" sz="2133" dirty="0"/>
          </a:p>
          <a:p>
            <a:r>
              <a:rPr lang="en-US" sz="2133" dirty="0">
                <a:solidFill>
                  <a:srgbClr val="C00000"/>
                </a:solidFill>
              </a:rPr>
              <a:t>Hepatitis B (18 and older)</a:t>
            </a:r>
          </a:p>
          <a:p>
            <a:endParaRPr lang="en-US" sz="2133" dirty="0"/>
          </a:p>
          <a:p>
            <a:r>
              <a:rPr lang="en-US" sz="2133" dirty="0"/>
              <a:t>Mammogram (40 &amp; older)</a:t>
            </a:r>
          </a:p>
          <a:p>
            <a:endParaRPr lang="en-US" sz="2133" dirty="0"/>
          </a:p>
          <a:p>
            <a:r>
              <a:rPr lang="en-US" sz="2133" dirty="0">
                <a:solidFill>
                  <a:srgbClr val="C00000"/>
                </a:solidFill>
              </a:rPr>
              <a:t>HPV Vaccination (14-26)</a:t>
            </a:r>
          </a:p>
        </p:txBody>
      </p:sp>
      <p:sp>
        <p:nvSpPr>
          <p:cNvPr id="1157" name="Shape 1157"/>
          <p:cNvSpPr/>
          <p:nvPr/>
        </p:nvSpPr>
        <p:spPr>
          <a:xfrm>
            <a:off x="4064000" y="5285726"/>
            <a:ext cx="4337051" cy="1"/>
          </a:xfrm>
          <a:prstGeom prst="line">
            <a:avLst/>
          </a:prstGeom>
          <a:ln w="12700">
            <a:solidFill>
              <a:srgbClr val="A6AAA9"/>
            </a:solidFill>
            <a:miter lim="400000"/>
          </a:ln>
        </p:spPr>
        <p:txBody>
          <a:bodyPr lIns="0" tIns="0" rIns="0" bIns="0"/>
          <a:lstStyle/>
          <a:p>
            <a:pPr defTabSz="228594">
              <a:defRPr sz="1200">
                <a:latin typeface="Helvetica"/>
                <a:ea typeface="Helvetica"/>
                <a:cs typeface="Helvetica"/>
                <a:sym typeface="Helvetica"/>
              </a:defRPr>
            </a:pPr>
            <a:endParaRPr sz="600" dirty="0"/>
          </a:p>
        </p:txBody>
      </p:sp>
      <p:grpSp>
        <p:nvGrpSpPr>
          <p:cNvPr id="1160" name="Group 1160"/>
          <p:cNvGrpSpPr/>
          <p:nvPr/>
        </p:nvGrpSpPr>
        <p:grpSpPr>
          <a:xfrm>
            <a:off x="6605949" y="1979582"/>
            <a:ext cx="1505362" cy="4038778"/>
            <a:chOff x="0" y="0"/>
            <a:chExt cx="1939167" cy="5998039"/>
          </a:xfrm>
        </p:grpSpPr>
        <p:sp>
          <p:nvSpPr>
            <p:cNvPr id="1158" name="Shape 1158"/>
            <p:cNvSpPr/>
            <p:nvPr/>
          </p:nvSpPr>
          <p:spPr>
            <a:xfrm>
              <a:off x="488132" y="-1"/>
              <a:ext cx="962899" cy="969583"/>
            </a:xfrm>
            <a:prstGeom prst="ellipse">
              <a:avLst/>
            </a:prstGeom>
            <a:solidFill>
              <a:srgbClr val="0070C0"/>
            </a:solidFill>
            <a:ln w="12700" cap="flat">
              <a:noFill/>
              <a:miter lim="400000"/>
            </a:ln>
            <a:effectLst/>
          </p:spPr>
          <p:txBody>
            <a:bodyPr wrap="square" lIns="45720" tIns="45720" rIns="45720" bIns="45720" numCol="1" anchor="t">
              <a:noAutofit/>
            </a:bodyPr>
            <a:lstStyle/>
            <a:p>
              <a:pPr defTabSz="457189">
                <a:defRPr sz="3600">
                  <a:solidFill>
                    <a:srgbClr val="AFABAB"/>
                  </a:solidFill>
                  <a:latin typeface="Arial"/>
                  <a:ea typeface="Arial"/>
                  <a:cs typeface="Arial"/>
                  <a:sym typeface="Arial"/>
                </a:defRPr>
              </a:pPr>
              <a:endParaRPr dirty="0"/>
            </a:p>
          </p:txBody>
        </p:sp>
        <p:sp>
          <p:nvSpPr>
            <p:cNvPr id="1159" name="Shape 1159"/>
            <p:cNvSpPr/>
            <p:nvPr/>
          </p:nvSpPr>
          <p:spPr>
            <a:xfrm>
              <a:off x="-1" y="1069883"/>
              <a:ext cx="1939169" cy="4928157"/>
            </a:xfrm>
            <a:custGeom>
              <a:avLst/>
              <a:gdLst/>
              <a:ahLst/>
              <a:cxnLst>
                <a:cxn ang="0">
                  <a:pos x="wd2" y="hd2"/>
                </a:cxn>
                <a:cxn ang="5400000">
                  <a:pos x="wd2" y="hd2"/>
                </a:cxn>
                <a:cxn ang="10800000">
                  <a:pos x="wd2" y="hd2"/>
                </a:cxn>
                <a:cxn ang="16200000">
                  <a:pos x="wd2" y="hd2"/>
                </a:cxn>
              </a:cxnLst>
              <a:rect l="0" t="0" r="r" b="b"/>
              <a:pathLst>
                <a:path w="21600" h="21600" extrusionOk="0">
                  <a:moveTo>
                    <a:pt x="15750" y="0"/>
                  </a:moveTo>
                  <a:cubicBezTo>
                    <a:pt x="10800" y="0"/>
                    <a:pt x="10800" y="0"/>
                    <a:pt x="10800" y="0"/>
                  </a:cubicBezTo>
                  <a:cubicBezTo>
                    <a:pt x="10800" y="0"/>
                    <a:pt x="10800" y="0"/>
                    <a:pt x="10800" y="0"/>
                  </a:cubicBezTo>
                  <a:cubicBezTo>
                    <a:pt x="5850" y="0"/>
                    <a:pt x="5850" y="0"/>
                    <a:pt x="5850" y="0"/>
                  </a:cubicBezTo>
                  <a:cubicBezTo>
                    <a:pt x="2700" y="0"/>
                    <a:pt x="0" y="1062"/>
                    <a:pt x="0" y="2390"/>
                  </a:cubicBezTo>
                  <a:cubicBezTo>
                    <a:pt x="0" y="9561"/>
                    <a:pt x="0" y="9561"/>
                    <a:pt x="0" y="9561"/>
                  </a:cubicBezTo>
                  <a:cubicBezTo>
                    <a:pt x="0" y="9915"/>
                    <a:pt x="675" y="10269"/>
                    <a:pt x="1800" y="10269"/>
                  </a:cubicBezTo>
                  <a:cubicBezTo>
                    <a:pt x="2700" y="10269"/>
                    <a:pt x="3600" y="9915"/>
                    <a:pt x="3600" y="9561"/>
                  </a:cubicBezTo>
                  <a:cubicBezTo>
                    <a:pt x="3600" y="3010"/>
                    <a:pt x="3600" y="3010"/>
                    <a:pt x="3600" y="3010"/>
                  </a:cubicBezTo>
                  <a:cubicBezTo>
                    <a:pt x="3600" y="2921"/>
                    <a:pt x="3600" y="2921"/>
                    <a:pt x="3825" y="2921"/>
                  </a:cubicBezTo>
                  <a:cubicBezTo>
                    <a:pt x="4050" y="2921"/>
                    <a:pt x="4050" y="2921"/>
                    <a:pt x="4050" y="3010"/>
                  </a:cubicBezTo>
                  <a:cubicBezTo>
                    <a:pt x="4050" y="20361"/>
                    <a:pt x="4050" y="20361"/>
                    <a:pt x="4050" y="20361"/>
                  </a:cubicBezTo>
                  <a:cubicBezTo>
                    <a:pt x="4050" y="20980"/>
                    <a:pt x="5400" y="21600"/>
                    <a:pt x="7200" y="21600"/>
                  </a:cubicBezTo>
                  <a:cubicBezTo>
                    <a:pt x="9000" y="21600"/>
                    <a:pt x="10350" y="20980"/>
                    <a:pt x="10350" y="20361"/>
                  </a:cubicBezTo>
                  <a:cubicBezTo>
                    <a:pt x="10350" y="11154"/>
                    <a:pt x="10350" y="11154"/>
                    <a:pt x="10350" y="11154"/>
                  </a:cubicBezTo>
                  <a:cubicBezTo>
                    <a:pt x="10350" y="11066"/>
                    <a:pt x="10575" y="11066"/>
                    <a:pt x="10575" y="11066"/>
                  </a:cubicBezTo>
                  <a:cubicBezTo>
                    <a:pt x="10800" y="11066"/>
                    <a:pt x="10800" y="11066"/>
                    <a:pt x="10800" y="11066"/>
                  </a:cubicBezTo>
                  <a:cubicBezTo>
                    <a:pt x="10800" y="11066"/>
                    <a:pt x="10800" y="11066"/>
                    <a:pt x="10800" y="11066"/>
                  </a:cubicBezTo>
                  <a:cubicBezTo>
                    <a:pt x="11025" y="11066"/>
                    <a:pt x="11025" y="11066"/>
                    <a:pt x="11025" y="11066"/>
                  </a:cubicBezTo>
                  <a:cubicBezTo>
                    <a:pt x="11250" y="11066"/>
                    <a:pt x="11250" y="11066"/>
                    <a:pt x="11250" y="11154"/>
                  </a:cubicBezTo>
                  <a:cubicBezTo>
                    <a:pt x="11250" y="20361"/>
                    <a:pt x="11250" y="20361"/>
                    <a:pt x="11250" y="20361"/>
                  </a:cubicBezTo>
                  <a:cubicBezTo>
                    <a:pt x="11250" y="20980"/>
                    <a:pt x="12600" y="21600"/>
                    <a:pt x="14400" y="21600"/>
                  </a:cubicBezTo>
                  <a:cubicBezTo>
                    <a:pt x="16200" y="21600"/>
                    <a:pt x="17550" y="20980"/>
                    <a:pt x="17550" y="20361"/>
                  </a:cubicBezTo>
                  <a:cubicBezTo>
                    <a:pt x="17550" y="3010"/>
                    <a:pt x="17550" y="3010"/>
                    <a:pt x="17550" y="3010"/>
                  </a:cubicBezTo>
                  <a:cubicBezTo>
                    <a:pt x="17550" y="2921"/>
                    <a:pt x="17550" y="2921"/>
                    <a:pt x="17775" y="2921"/>
                  </a:cubicBezTo>
                  <a:cubicBezTo>
                    <a:pt x="18000" y="2921"/>
                    <a:pt x="18000" y="2921"/>
                    <a:pt x="18000" y="3010"/>
                  </a:cubicBezTo>
                  <a:cubicBezTo>
                    <a:pt x="18000" y="9561"/>
                    <a:pt x="18000" y="9561"/>
                    <a:pt x="18000" y="9561"/>
                  </a:cubicBezTo>
                  <a:cubicBezTo>
                    <a:pt x="18000" y="9915"/>
                    <a:pt x="18900" y="10269"/>
                    <a:pt x="19800" y="10269"/>
                  </a:cubicBezTo>
                  <a:cubicBezTo>
                    <a:pt x="20925" y="10269"/>
                    <a:pt x="21600" y="9915"/>
                    <a:pt x="21600" y="9561"/>
                  </a:cubicBezTo>
                  <a:cubicBezTo>
                    <a:pt x="21600" y="2390"/>
                    <a:pt x="21600" y="2390"/>
                    <a:pt x="21600" y="2390"/>
                  </a:cubicBezTo>
                  <a:cubicBezTo>
                    <a:pt x="21600" y="1062"/>
                    <a:pt x="18900" y="0"/>
                    <a:pt x="15750" y="0"/>
                  </a:cubicBezTo>
                  <a:close/>
                </a:path>
              </a:pathLst>
            </a:custGeom>
            <a:solidFill>
              <a:srgbClr val="0070C0"/>
            </a:solidFill>
            <a:ln w="12700" cap="flat">
              <a:noFill/>
              <a:miter lim="400000"/>
            </a:ln>
            <a:effectLst/>
          </p:spPr>
          <p:txBody>
            <a:bodyPr wrap="square" lIns="45720" tIns="45720" rIns="45720" bIns="45720" numCol="1" anchor="t">
              <a:noAutofit/>
            </a:bodyPr>
            <a:lstStyle/>
            <a:p>
              <a:pPr defTabSz="457189">
                <a:defRPr sz="3600">
                  <a:solidFill>
                    <a:srgbClr val="AFABAB"/>
                  </a:solidFill>
                  <a:latin typeface="Arial"/>
                  <a:ea typeface="Arial"/>
                  <a:cs typeface="Arial"/>
                  <a:sym typeface="Arial"/>
                </a:defRPr>
              </a:pPr>
              <a:endParaRPr dirty="0"/>
            </a:p>
          </p:txBody>
        </p:sp>
      </p:grpSp>
      <p:grpSp>
        <p:nvGrpSpPr>
          <p:cNvPr id="1163" name="Group 1163"/>
          <p:cNvGrpSpPr/>
          <p:nvPr/>
        </p:nvGrpSpPr>
        <p:grpSpPr>
          <a:xfrm>
            <a:off x="4350164" y="1931310"/>
            <a:ext cx="1757130" cy="4115248"/>
            <a:chOff x="0" y="0"/>
            <a:chExt cx="2568072" cy="5994400"/>
          </a:xfrm>
        </p:grpSpPr>
        <p:sp>
          <p:nvSpPr>
            <p:cNvPr id="1161" name="Shape 1161"/>
            <p:cNvSpPr/>
            <p:nvPr/>
          </p:nvSpPr>
          <p:spPr>
            <a:xfrm>
              <a:off x="811325" y="-1"/>
              <a:ext cx="945430" cy="972245"/>
            </a:xfrm>
            <a:prstGeom prst="ellipse">
              <a:avLst/>
            </a:prstGeom>
            <a:solidFill>
              <a:srgbClr val="F34BEB"/>
            </a:solidFill>
            <a:ln w="12700" cap="flat">
              <a:noFill/>
              <a:miter lim="400000"/>
            </a:ln>
            <a:effectLst/>
          </p:spPr>
          <p:txBody>
            <a:bodyPr wrap="square" lIns="45720" tIns="45720" rIns="45720" bIns="45720" numCol="1" anchor="t">
              <a:noAutofit/>
            </a:bodyPr>
            <a:lstStyle/>
            <a:p>
              <a:pPr defTabSz="457189">
                <a:defRPr sz="3600">
                  <a:solidFill>
                    <a:srgbClr val="AFABAB"/>
                  </a:solidFill>
                  <a:latin typeface="Arial"/>
                  <a:ea typeface="Arial"/>
                  <a:cs typeface="Arial"/>
                  <a:sym typeface="Arial"/>
                </a:defRPr>
              </a:pPr>
              <a:endParaRPr dirty="0"/>
            </a:p>
          </p:txBody>
        </p:sp>
        <p:sp>
          <p:nvSpPr>
            <p:cNvPr id="1162" name="Shape 1162"/>
            <p:cNvSpPr/>
            <p:nvPr/>
          </p:nvSpPr>
          <p:spPr>
            <a:xfrm>
              <a:off x="0" y="1072824"/>
              <a:ext cx="2568073" cy="4921576"/>
            </a:xfrm>
            <a:custGeom>
              <a:avLst/>
              <a:gdLst/>
              <a:ahLst/>
              <a:cxnLst>
                <a:cxn ang="0">
                  <a:pos x="wd2" y="hd2"/>
                </a:cxn>
                <a:cxn ang="5400000">
                  <a:pos x="wd2" y="hd2"/>
                </a:cxn>
                <a:cxn ang="10800000">
                  <a:pos x="wd2" y="hd2"/>
                </a:cxn>
                <a:cxn ang="16200000">
                  <a:pos x="wd2" y="hd2"/>
                </a:cxn>
              </a:cxnLst>
              <a:rect l="0" t="0" r="r" b="b"/>
              <a:pathLst>
                <a:path w="21600" h="21600" extrusionOk="0">
                  <a:moveTo>
                    <a:pt x="18369" y="2044"/>
                  </a:moveTo>
                  <a:cubicBezTo>
                    <a:pt x="18028" y="889"/>
                    <a:pt x="16157" y="0"/>
                    <a:pt x="14117" y="0"/>
                  </a:cubicBezTo>
                  <a:cubicBezTo>
                    <a:pt x="10885" y="0"/>
                    <a:pt x="10885" y="0"/>
                    <a:pt x="10885" y="0"/>
                  </a:cubicBezTo>
                  <a:cubicBezTo>
                    <a:pt x="7654" y="0"/>
                    <a:pt x="7654" y="0"/>
                    <a:pt x="7654" y="0"/>
                  </a:cubicBezTo>
                  <a:cubicBezTo>
                    <a:pt x="5613" y="0"/>
                    <a:pt x="3572" y="889"/>
                    <a:pt x="3231" y="2044"/>
                  </a:cubicBezTo>
                  <a:cubicBezTo>
                    <a:pt x="0" y="9333"/>
                    <a:pt x="0" y="9333"/>
                    <a:pt x="0" y="9333"/>
                  </a:cubicBezTo>
                  <a:cubicBezTo>
                    <a:pt x="0" y="9511"/>
                    <a:pt x="170" y="9689"/>
                    <a:pt x="340" y="9867"/>
                  </a:cubicBezTo>
                  <a:cubicBezTo>
                    <a:pt x="510" y="9956"/>
                    <a:pt x="850" y="10044"/>
                    <a:pt x="1191" y="10133"/>
                  </a:cubicBezTo>
                  <a:cubicBezTo>
                    <a:pt x="1191" y="10133"/>
                    <a:pt x="1361" y="10133"/>
                    <a:pt x="1361" y="10133"/>
                  </a:cubicBezTo>
                  <a:cubicBezTo>
                    <a:pt x="2041" y="10133"/>
                    <a:pt x="2551" y="9867"/>
                    <a:pt x="2551" y="9600"/>
                  </a:cubicBezTo>
                  <a:cubicBezTo>
                    <a:pt x="5272" y="2933"/>
                    <a:pt x="5272" y="2933"/>
                    <a:pt x="5272" y="2933"/>
                  </a:cubicBezTo>
                  <a:cubicBezTo>
                    <a:pt x="5272" y="2933"/>
                    <a:pt x="5272" y="2933"/>
                    <a:pt x="5272" y="2933"/>
                  </a:cubicBezTo>
                  <a:cubicBezTo>
                    <a:pt x="5272" y="2844"/>
                    <a:pt x="5272" y="2844"/>
                    <a:pt x="5272" y="2844"/>
                  </a:cubicBezTo>
                  <a:cubicBezTo>
                    <a:pt x="5272" y="2844"/>
                    <a:pt x="5272" y="2844"/>
                    <a:pt x="5272" y="2844"/>
                  </a:cubicBezTo>
                  <a:cubicBezTo>
                    <a:pt x="5443" y="2844"/>
                    <a:pt x="5443" y="2756"/>
                    <a:pt x="5613" y="2756"/>
                  </a:cubicBezTo>
                  <a:cubicBezTo>
                    <a:pt x="5613" y="2756"/>
                    <a:pt x="5613" y="2756"/>
                    <a:pt x="5783" y="2844"/>
                  </a:cubicBezTo>
                  <a:cubicBezTo>
                    <a:pt x="5783" y="2844"/>
                    <a:pt x="5783" y="2844"/>
                    <a:pt x="5783" y="2933"/>
                  </a:cubicBezTo>
                  <a:cubicBezTo>
                    <a:pt x="5783" y="3022"/>
                    <a:pt x="5783" y="3022"/>
                    <a:pt x="5783" y="3022"/>
                  </a:cubicBezTo>
                  <a:cubicBezTo>
                    <a:pt x="5272" y="4000"/>
                    <a:pt x="1871" y="12089"/>
                    <a:pt x="1531" y="13244"/>
                  </a:cubicBezTo>
                  <a:cubicBezTo>
                    <a:pt x="7313" y="13244"/>
                    <a:pt x="7313" y="13244"/>
                    <a:pt x="7313" y="13244"/>
                  </a:cubicBezTo>
                  <a:cubicBezTo>
                    <a:pt x="7483" y="13244"/>
                    <a:pt x="7483" y="13244"/>
                    <a:pt x="7483" y="13333"/>
                  </a:cubicBezTo>
                  <a:cubicBezTo>
                    <a:pt x="7483" y="20889"/>
                    <a:pt x="7483" y="20889"/>
                    <a:pt x="7483" y="20889"/>
                  </a:cubicBezTo>
                  <a:cubicBezTo>
                    <a:pt x="7483" y="21244"/>
                    <a:pt x="8164" y="21600"/>
                    <a:pt x="9014" y="21600"/>
                  </a:cubicBezTo>
                  <a:cubicBezTo>
                    <a:pt x="9865" y="21600"/>
                    <a:pt x="10545" y="21244"/>
                    <a:pt x="10545" y="20889"/>
                  </a:cubicBezTo>
                  <a:cubicBezTo>
                    <a:pt x="10545" y="13333"/>
                    <a:pt x="10545" y="13333"/>
                    <a:pt x="10545" y="13333"/>
                  </a:cubicBezTo>
                  <a:cubicBezTo>
                    <a:pt x="10545" y="13244"/>
                    <a:pt x="10715" y="13244"/>
                    <a:pt x="10715" y="13244"/>
                  </a:cubicBezTo>
                  <a:cubicBezTo>
                    <a:pt x="10885" y="13244"/>
                    <a:pt x="10885" y="13244"/>
                    <a:pt x="10885" y="13244"/>
                  </a:cubicBezTo>
                  <a:cubicBezTo>
                    <a:pt x="10885" y="13244"/>
                    <a:pt x="10885" y="13244"/>
                    <a:pt x="10885" y="13244"/>
                  </a:cubicBezTo>
                  <a:cubicBezTo>
                    <a:pt x="11055" y="13244"/>
                    <a:pt x="11055" y="13244"/>
                    <a:pt x="11055" y="13333"/>
                  </a:cubicBezTo>
                  <a:cubicBezTo>
                    <a:pt x="11055" y="20889"/>
                    <a:pt x="11055" y="20889"/>
                    <a:pt x="11055" y="20889"/>
                  </a:cubicBezTo>
                  <a:cubicBezTo>
                    <a:pt x="11055" y="21244"/>
                    <a:pt x="11735" y="21600"/>
                    <a:pt x="12586" y="21600"/>
                  </a:cubicBezTo>
                  <a:cubicBezTo>
                    <a:pt x="13436" y="21600"/>
                    <a:pt x="14117" y="21244"/>
                    <a:pt x="14117" y="20889"/>
                  </a:cubicBezTo>
                  <a:cubicBezTo>
                    <a:pt x="14117" y="13333"/>
                    <a:pt x="14117" y="13333"/>
                    <a:pt x="14117" y="13333"/>
                  </a:cubicBezTo>
                  <a:cubicBezTo>
                    <a:pt x="14117" y="13244"/>
                    <a:pt x="14287" y="13244"/>
                    <a:pt x="14287" y="13244"/>
                  </a:cubicBezTo>
                  <a:cubicBezTo>
                    <a:pt x="20239" y="13244"/>
                    <a:pt x="20239" y="13244"/>
                    <a:pt x="20239" y="13244"/>
                  </a:cubicBezTo>
                  <a:cubicBezTo>
                    <a:pt x="19729" y="12089"/>
                    <a:pt x="16328" y="4000"/>
                    <a:pt x="15987" y="3022"/>
                  </a:cubicBezTo>
                  <a:cubicBezTo>
                    <a:pt x="15987" y="2933"/>
                    <a:pt x="15987" y="2933"/>
                    <a:pt x="15987" y="2933"/>
                  </a:cubicBezTo>
                  <a:cubicBezTo>
                    <a:pt x="15987" y="2844"/>
                    <a:pt x="15987" y="2844"/>
                    <a:pt x="15987" y="2844"/>
                  </a:cubicBezTo>
                  <a:cubicBezTo>
                    <a:pt x="15987" y="2756"/>
                    <a:pt x="15987" y="2756"/>
                    <a:pt x="16157" y="2756"/>
                  </a:cubicBezTo>
                  <a:cubicBezTo>
                    <a:pt x="16328" y="2756"/>
                    <a:pt x="16328" y="2844"/>
                    <a:pt x="16328" y="2844"/>
                  </a:cubicBezTo>
                  <a:cubicBezTo>
                    <a:pt x="16328" y="2844"/>
                    <a:pt x="16328" y="2844"/>
                    <a:pt x="16328" y="2844"/>
                  </a:cubicBezTo>
                  <a:cubicBezTo>
                    <a:pt x="16328" y="2933"/>
                    <a:pt x="16328" y="2933"/>
                    <a:pt x="16328" y="2933"/>
                  </a:cubicBezTo>
                  <a:cubicBezTo>
                    <a:pt x="16328" y="2933"/>
                    <a:pt x="16328" y="2933"/>
                    <a:pt x="16328" y="2933"/>
                  </a:cubicBezTo>
                  <a:cubicBezTo>
                    <a:pt x="19049" y="9600"/>
                    <a:pt x="19049" y="9600"/>
                    <a:pt x="19049" y="9600"/>
                  </a:cubicBezTo>
                  <a:cubicBezTo>
                    <a:pt x="19219" y="9867"/>
                    <a:pt x="19729" y="10133"/>
                    <a:pt x="20409" y="10133"/>
                  </a:cubicBezTo>
                  <a:cubicBezTo>
                    <a:pt x="20409" y="10133"/>
                    <a:pt x="20409" y="10133"/>
                    <a:pt x="20580" y="10133"/>
                  </a:cubicBezTo>
                  <a:cubicBezTo>
                    <a:pt x="20920" y="10044"/>
                    <a:pt x="21260" y="9956"/>
                    <a:pt x="21430" y="9867"/>
                  </a:cubicBezTo>
                  <a:cubicBezTo>
                    <a:pt x="21600" y="9689"/>
                    <a:pt x="21600" y="9511"/>
                    <a:pt x="21600" y="9333"/>
                  </a:cubicBezTo>
                  <a:lnTo>
                    <a:pt x="18369" y="2044"/>
                  </a:lnTo>
                  <a:close/>
                </a:path>
              </a:pathLst>
            </a:custGeom>
            <a:solidFill>
              <a:srgbClr val="F34BEB"/>
            </a:solidFill>
            <a:ln w="12700" cap="flat">
              <a:noFill/>
              <a:miter lim="400000"/>
            </a:ln>
            <a:effectLst/>
          </p:spPr>
          <p:txBody>
            <a:bodyPr wrap="square" lIns="45720" tIns="45720" rIns="45720" bIns="45720" numCol="1" anchor="t">
              <a:noAutofit/>
            </a:bodyPr>
            <a:lstStyle/>
            <a:p>
              <a:pPr defTabSz="457189">
                <a:defRPr sz="3600">
                  <a:solidFill>
                    <a:srgbClr val="AFABAB"/>
                  </a:solidFill>
                  <a:latin typeface="Arial"/>
                  <a:ea typeface="Arial"/>
                  <a:cs typeface="Arial"/>
                  <a:sym typeface="Arial"/>
                </a:defRPr>
              </a:pPr>
              <a:endParaRPr dirty="0"/>
            </a:p>
          </p:txBody>
        </p:sp>
      </p:grpSp>
      <p:sp>
        <p:nvSpPr>
          <p:cNvPr id="1164" name="Shape 1164"/>
          <p:cNvSpPr/>
          <p:nvPr/>
        </p:nvSpPr>
        <p:spPr>
          <a:xfrm>
            <a:off x="1" y="345262"/>
            <a:ext cx="12191999" cy="543739"/>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nchor="ctr">
            <a:spAutoFit/>
          </a:bodyPr>
          <a:lstStyle>
            <a:lvl1pPr>
              <a:defRPr sz="6000" cap="all">
                <a:latin typeface="Lato Bold"/>
                <a:ea typeface="Lato Bold"/>
                <a:cs typeface="Lato Bold"/>
                <a:sym typeface="Lato Bold"/>
              </a:defRPr>
            </a:lvl1pPr>
          </a:lstStyle>
          <a:p>
            <a:pPr algn="ctr"/>
            <a:r>
              <a:rPr lang="en-US" sz="3200" dirty="0">
                <a:latin typeface="Helvetica" panose="020B0604020202020204" pitchFamily="34" charset="0"/>
                <a:cs typeface="Helvetica" panose="020B0604020202020204" pitchFamily="34" charset="0"/>
              </a:rPr>
              <a:t>Participants and Screenings/Vaccinations</a:t>
            </a:r>
            <a:endParaRPr sz="3200" dirty="0">
              <a:latin typeface="Helvetica" panose="020B0604020202020204" pitchFamily="34" charset="0"/>
              <a:cs typeface="Helvetica" panose="020B0604020202020204" pitchFamily="34" charset="0"/>
            </a:endParaRPr>
          </a:p>
        </p:txBody>
      </p:sp>
      <p:sp>
        <p:nvSpPr>
          <p:cNvPr id="1165" name="Shape 1165"/>
          <p:cNvSpPr/>
          <p:nvPr/>
        </p:nvSpPr>
        <p:spPr>
          <a:xfrm>
            <a:off x="5850801" y="1072885"/>
            <a:ext cx="502375" cy="0"/>
          </a:xfrm>
          <a:prstGeom prst="line">
            <a:avLst/>
          </a:prstGeom>
          <a:ln w="25400">
            <a:solidFill>
              <a:srgbClr val="53585F"/>
            </a:solidFill>
            <a:miter lim="400000"/>
          </a:ln>
        </p:spPr>
        <p:txBody>
          <a:bodyPr lIns="25400" tIns="25400" rIns="25400" bIns="25400" anchor="ctr"/>
          <a:lstStyle/>
          <a:p>
            <a:pPr>
              <a:defRPr sz="3200"/>
            </a:pPr>
            <a:endParaRPr sz="1600" dirty="0"/>
          </a:p>
        </p:txBody>
      </p:sp>
      <p:sp>
        <p:nvSpPr>
          <p:cNvPr id="24" name="Shape 1147"/>
          <p:cNvSpPr/>
          <p:nvPr/>
        </p:nvSpPr>
        <p:spPr>
          <a:xfrm>
            <a:off x="10833807" y="2416101"/>
            <a:ext cx="737992" cy="338554"/>
          </a:xfrm>
          <a:prstGeom prst="rect">
            <a:avLst/>
          </a:prstGeom>
          <a:ln w="12700">
            <a:miter lim="400000"/>
          </a:ln>
          <a:extLst>
            <a:ext uri="{C572A759-6A51-4108-AA02-DFA0A04FC94B}">
              <ma14:wrappingTextBoxFlag xmlns="" xmlns:ma14="http://schemas.microsoft.com/office/mac/drawingml/2011/main" val="1"/>
            </a:ext>
          </a:extLst>
        </p:spPr>
        <p:txBody>
          <a:bodyPr wrap="square" tIns="45720" bIns="45720">
            <a:spAutoFit/>
          </a:bodyPr>
          <a:lstStyle/>
          <a:p>
            <a:pPr algn="r" defTabSz="457189">
              <a:defRPr sz="3200">
                <a:solidFill>
                  <a:srgbClr val="53585F"/>
                </a:solidFill>
                <a:latin typeface="Lato Regular"/>
                <a:ea typeface="Lato Regular"/>
                <a:cs typeface="Lato Regular"/>
                <a:sym typeface="Lato Regular"/>
              </a:defRPr>
            </a:pPr>
            <a:r>
              <a:rPr lang="en-US" sz="1600" dirty="0" smtClean="0">
                <a:solidFill>
                  <a:srgbClr val="C00000"/>
                </a:solidFill>
              </a:rPr>
              <a:t>23%</a:t>
            </a:r>
            <a:endParaRPr sz="1600" baseline="31000" dirty="0">
              <a:solidFill>
                <a:srgbClr val="C00000"/>
              </a:solidFill>
            </a:endParaRPr>
          </a:p>
        </p:txBody>
      </p:sp>
      <p:sp>
        <p:nvSpPr>
          <p:cNvPr id="2" name="TextBox 1"/>
          <p:cNvSpPr txBox="1"/>
          <p:nvPr/>
        </p:nvSpPr>
        <p:spPr>
          <a:xfrm>
            <a:off x="3779488" y="1295401"/>
            <a:ext cx="4246913" cy="461665"/>
          </a:xfrm>
          <a:prstGeom prst="rect">
            <a:avLst/>
          </a:prstGeom>
          <a:noFill/>
        </p:spPr>
        <p:txBody>
          <a:bodyPr wrap="square" rtlCol="0">
            <a:spAutoFit/>
          </a:bodyPr>
          <a:lstStyle/>
          <a:p>
            <a:r>
              <a:rPr lang="en-US" sz="2400" dirty="0" smtClean="0">
                <a:solidFill>
                  <a:srgbClr val="C00000"/>
                </a:solidFill>
              </a:rPr>
              <a:t>1003 </a:t>
            </a:r>
            <a:r>
              <a:rPr lang="en-US" sz="2400" dirty="0" smtClean="0"/>
              <a:t>enrolled </a:t>
            </a:r>
            <a:r>
              <a:rPr lang="en-US" sz="2400" dirty="0"/>
              <a:t>as of Sep. 2019</a:t>
            </a:r>
          </a:p>
        </p:txBody>
      </p:sp>
    </p:spTree>
    <p:extLst>
      <p:ext uri="{BB962C8B-B14F-4D97-AF65-F5344CB8AC3E}">
        <p14:creationId xmlns:p14="http://schemas.microsoft.com/office/powerpoint/2010/main" val="408610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64"/>
                                        </p:tgtEl>
                                        <p:attrNameLst>
                                          <p:attrName>style.visibility</p:attrName>
                                        </p:attrNameLst>
                                      </p:cBhvr>
                                      <p:to>
                                        <p:strVal val="visible"/>
                                      </p:to>
                                    </p:set>
                                    <p:animEffect transition="in" filter="circle(in)">
                                      <p:cBhvr>
                                        <p:cTn id="7" dur="2000"/>
                                        <p:tgtEl>
                                          <p:spTgt spid="116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63"/>
                                        </p:tgtEl>
                                        <p:attrNameLst>
                                          <p:attrName>style.visibility</p:attrName>
                                        </p:attrNameLst>
                                      </p:cBhvr>
                                      <p:to>
                                        <p:strVal val="visible"/>
                                      </p:to>
                                    </p:set>
                                    <p:animEffect transition="in" filter="wipe(down)">
                                      <p:cBhvr>
                                        <p:cTn id="17" dur="500"/>
                                        <p:tgtEl>
                                          <p:spTgt spid="116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46"/>
                                        </p:tgtEl>
                                        <p:attrNameLst>
                                          <p:attrName>style.visibility</p:attrName>
                                        </p:attrNameLst>
                                      </p:cBhvr>
                                      <p:to>
                                        <p:strVal val="visible"/>
                                      </p:to>
                                    </p:set>
                                    <p:animEffect transition="in" filter="wipe(down)">
                                      <p:cBhvr>
                                        <p:cTn id="22" dur="500"/>
                                        <p:tgtEl>
                                          <p:spTgt spid="114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47"/>
                                        </p:tgtEl>
                                        <p:attrNameLst>
                                          <p:attrName>style.visibility</p:attrName>
                                        </p:attrNameLst>
                                      </p:cBhvr>
                                      <p:to>
                                        <p:strVal val="visible"/>
                                      </p:to>
                                    </p:set>
                                    <p:animEffect transition="in" filter="wipe(down)">
                                      <p:cBhvr>
                                        <p:cTn id="27" dur="500"/>
                                        <p:tgtEl>
                                          <p:spTgt spid="114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155">
                                            <p:txEl>
                                              <p:pRg st="0" end="0"/>
                                            </p:txEl>
                                          </p:spTgt>
                                        </p:tgtEl>
                                        <p:attrNameLst>
                                          <p:attrName>style.visibility</p:attrName>
                                        </p:attrNameLst>
                                      </p:cBhvr>
                                      <p:to>
                                        <p:strVal val="visible"/>
                                      </p:to>
                                    </p:set>
                                    <p:animEffect transition="in" filter="wipe(down)">
                                      <p:cBhvr>
                                        <p:cTn id="32" dur="500"/>
                                        <p:tgtEl>
                                          <p:spTgt spid="115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155">
                                            <p:txEl>
                                              <p:pRg st="2" end="2"/>
                                            </p:txEl>
                                          </p:spTgt>
                                        </p:tgtEl>
                                        <p:attrNameLst>
                                          <p:attrName>style.visibility</p:attrName>
                                        </p:attrNameLst>
                                      </p:cBhvr>
                                      <p:to>
                                        <p:strVal val="visible"/>
                                      </p:to>
                                    </p:set>
                                    <p:animEffect transition="in" filter="wipe(down)">
                                      <p:cBhvr>
                                        <p:cTn id="37" dur="500"/>
                                        <p:tgtEl>
                                          <p:spTgt spid="115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155">
                                            <p:txEl>
                                              <p:pRg st="4" end="4"/>
                                            </p:txEl>
                                          </p:spTgt>
                                        </p:tgtEl>
                                        <p:attrNameLst>
                                          <p:attrName>style.visibility</p:attrName>
                                        </p:attrNameLst>
                                      </p:cBhvr>
                                      <p:to>
                                        <p:strVal val="visible"/>
                                      </p:to>
                                    </p:set>
                                    <p:animEffect transition="in" filter="wipe(down)">
                                      <p:cBhvr>
                                        <p:cTn id="42" dur="500"/>
                                        <p:tgtEl>
                                          <p:spTgt spid="1155">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155">
                                            <p:txEl>
                                              <p:pRg st="6" end="6"/>
                                            </p:txEl>
                                          </p:spTgt>
                                        </p:tgtEl>
                                        <p:attrNameLst>
                                          <p:attrName>style.visibility</p:attrName>
                                        </p:attrNameLst>
                                      </p:cBhvr>
                                      <p:to>
                                        <p:strVal val="visible"/>
                                      </p:to>
                                    </p:set>
                                    <p:animEffect transition="in" filter="wipe(down)">
                                      <p:cBhvr>
                                        <p:cTn id="47" dur="500"/>
                                        <p:tgtEl>
                                          <p:spTgt spid="1155">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1155">
                                            <p:txEl>
                                              <p:pRg st="8" end="8"/>
                                            </p:txEl>
                                          </p:spTgt>
                                        </p:tgtEl>
                                        <p:attrNameLst>
                                          <p:attrName>style.visibility</p:attrName>
                                        </p:attrNameLst>
                                      </p:cBhvr>
                                      <p:to>
                                        <p:strVal val="visible"/>
                                      </p:to>
                                    </p:set>
                                    <p:animEffect transition="in" filter="wipe(down)">
                                      <p:cBhvr>
                                        <p:cTn id="52" dur="500"/>
                                        <p:tgtEl>
                                          <p:spTgt spid="1155">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1160"/>
                                        </p:tgtEl>
                                        <p:attrNameLst>
                                          <p:attrName>style.visibility</p:attrName>
                                        </p:attrNameLst>
                                      </p:cBhvr>
                                      <p:to>
                                        <p:strVal val="visible"/>
                                      </p:to>
                                    </p:set>
                                    <p:animEffect transition="in" filter="wipe(down)">
                                      <p:cBhvr>
                                        <p:cTn id="57" dur="500"/>
                                        <p:tgtEl>
                                          <p:spTgt spid="116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1152">
                                            <p:txEl>
                                              <p:pRg st="0" end="0"/>
                                            </p:txEl>
                                          </p:spTgt>
                                        </p:tgtEl>
                                        <p:attrNameLst>
                                          <p:attrName>style.visibility</p:attrName>
                                        </p:attrNameLst>
                                      </p:cBhvr>
                                      <p:to>
                                        <p:strVal val="visible"/>
                                      </p:to>
                                    </p:set>
                                    <p:animEffect transition="in" filter="wipe(down)">
                                      <p:cBhvr>
                                        <p:cTn id="62" dur="500"/>
                                        <p:tgtEl>
                                          <p:spTgt spid="1152">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down)">
                                      <p:cBhvr>
                                        <p:cTn id="67" dur="500"/>
                                        <p:tgtEl>
                                          <p:spTgt spid="2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1149">
                                            <p:txEl>
                                              <p:pRg st="0" end="0"/>
                                            </p:txEl>
                                          </p:spTgt>
                                        </p:tgtEl>
                                        <p:attrNameLst>
                                          <p:attrName>style.visibility</p:attrName>
                                        </p:attrNameLst>
                                      </p:cBhvr>
                                      <p:to>
                                        <p:strVal val="visible"/>
                                      </p:to>
                                    </p:set>
                                    <p:animEffect transition="in" filter="wipe(down)">
                                      <p:cBhvr>
                                        <p:cTn id="72" dur="500"/>
                                        <p:tgtEl>
                                          <p:spTgt spid="1149">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1149">
                                            <p:txEl>
                                              <p:pRg st="2" end="2"/>
                                            </p:txEl>
                                          </p:spTgt>
                                        </p:tgtEl>
                                        <p:attrNameLst>
                                          <p:attrName>style.visibility</p:attrName>
                                        </p:attrNameLst>
                                      </p:cBhvr>
                                      <p:to>
                                        <p:strVal val="visible"/>
                                      </p:to>
                                    </p:set>
                                    <p:animEffect transition="in" filter="wipe(down)">
                                      <p:cBhvr>
                                        <p:cTn id="77" dur="500"/>
                                        <p:tgtEl>
                                          <p:spTgt spid="1149">
                                            <p:txEl>
                                              <p:pRg st="2" end="2"/>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1149">
                                            <p:txEl>
                                              <p:pRg st="4" end="4"/>
                                            </p:txEl>
                                          </p:spTgt>
                                        </p:tgtEl>
                                        <p:attrNameLst>
                                          <p:attrName>style.visibility</p:attrName>
                                        </p:attrNameLst>
                                      </p:cBhvr>
                                      <p:to>
                                        <p:strVal val="visible"/>
                                      </p:to>
                                    </p:set>
                                    <p:animEffect transition="in" filter="wipe(down)">
                                      <p:cBhvr>
                                        <p:cTn id="82" dur="500"/>
                                        <p:tgtEl>
                                          <p:spTgt spid="114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 grpId="0" animBg="1"/>
      <p:bldP spid="1147" grpId="0" animBg="1"/>
      <p:bldP spid="1164" grpId="0" animBg="1"/>
      <p:bldP spid="24" grpId="0" animBg="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3085638"/>
              </p:ext>
            </p:extLst>
          </p:nvPr>
        </p:nvGraphicFramePr>
        <p:xfrm>
          <a:off x="6208294" y="27297"/>
          <a:ext cx="5952542" cy="6496336"/>
        </p:xfrm>
        <a:graphic>
          <a:graphicData uri="http://schemas.openxmlformats.org/drawingml/2006/table">
            <a:tbl>
              <a:tblPr firstRow="1" bandRow="1">
                <a:tableStyleId>{5C22544A-7EE6-4342-B048-85BDC9FD1C3A}</a:tableStyleId>
              </a:tblPr>
              <a:tblGrid>
                <a:gridCol w="1859785">
                  <a:extLst>
                    <a:ext uri="{9D8B030D-6E8A-4147-A177-3AD203B41FA5}">
                      <a16:colId xmlns:a16="http://schemas.microsoft.com/office/drawing/2014/main" val="1585963301"/>
                    </a:ext>
                  </a:extLst>
                </a:gridCol>
                <a:gridCol w="843669">
                  <a:extLst>
                    <a:ext uri="{9D8B030D-6E8A-4147-A177-3AD203B41FA5}">
                      <a16:colId xmlns:a16="http://schemas.microsoft.com/office/drawing/2014/main" val="4182731993"/>
                    </a:ext>
                  </a:extLst>
                </a:gridCol>
                <a:gridCol w="210227">
                  <a:extLst>
                    <a:ext uri="{9D8B030D-6E8A-4147-A177-3AD203B41FA5}">
                      <a16:colId xmlns:a16="http://schemas.microsoft.com/office/drawing/2014/main" val="2527278211"/>
                    </a:ext>
                  </a:extLst>
                </a:gridCol>
                <a:gridCol w="1947988">
                  <a:extLst>
                    <a:ext uri="{9D8B030D-6E8A-4147-A177-3AD203B41FA5}">
                      <a16:colId xmlns:a16="http://schemas.microsoft.com/office/drawing/2014/main" val="3163325699"/>
                    </a:ext>
                  </a:extLst>
                </a:gridCol>
                <a:gridCol w="311677">
                  <a:extLst>
                    <a:ext uri="{9D8B030D-6E8A-4147-A177-3AD203B41FA5}">
                      <a16:colId xmlns:a16="http://schemas.microsoft.com/office/drawing/2014/main" val="1998593776"/>
                    </a:ext>
                  </a:extLst>
                </a:gridCol>
                <a:gridCol w="779196">
                  <a:extLst>
                    <a:ext uri="{9D8B030D-6E8A-4147-A177-3AD203B41FA5}">
                      <a16:colId xmlns:a16="http://schemas.microsoft.com/office/drawing/2014/main" val="815004100"/>
                    </a:ext>
                  </a:extLst>
                </a:gridCol>
              </a:tblGrid>
              <a:tr h="870293">
                <a:tc>
                  <a:txBody>
                    <a:bodyPr/>
                    <a:lstStyle/>
                    <a:p>
                      <a:pPr algn="ctr"/>
                      <a:r>
                        <a:rPr lang="en-US" sz="2000" dirty="0">
                          <a:solidFill>
                            <a:srgbClr val="FFFF00"/>
                          </a:solidFill>
                        </a:rPr>
                        <a:t>Age, years</a:t>
                      </a:r>
                    </a:p>
                  </a:txBody>
                  <a:tcPr anchor="ctr">
                    <a:solidFill>
                      <a:schemeClr val="accent1">
                        <a:lumMod val="50000"/>
                      </a:schemeClr>
                    </a:solidFill>
                  </a:tcPr>
                </a:tc>
                <a:tc>
                  <a:txBody>
                    <a:bodyPr/>
                    <a:lstStyle/>
                    <a:p>
                      <a:pPr algn="ctr"/>
                      <a:r>
                        <a:rPr lang="en-US" sz="2000" dirty="0">
                          <a:solidFill>
                            <a:srgbClr val="FFFF00"/>
                          </a:solidFill>
                        </a:rPr>
                        <a:t>Total</a:t>
                      </a:r>
                    </a:p>
                  </a:txBody>
                  <a:tcPr anchor="ctr">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endParaRPr lang="en-US" sz="1400" dirty="0"/>
                    </a:p>
                  </a:txBody>
                  <a:tcPr anchor="ctr">
                    <a:lnB w="12700" cap="flat" cmpd="sng" algn="ctr">
                      <a:noFill/>
                      <a:prstDash val="solid"/>
                      <a:round/>
                      <a:headEnd type="none" w="med" len="med"/>
                      <a:tailEnd type="none" w="med" len="med"/>
                    </a:lnB>
                    <a:solidFill>
                      <a:schemeClr val="accent1">
                        <a:lumMod val="50000"/>
                      </a:schemeClr>
                    </a:solidFill>
                  </a:tcPr>
                </a:tc>
                <a:tc>
                  <a:txBody>
                    <a:bodyPr/>
                    <a:lstStyle/>
                    <a:p>
                      <a:pPr algn="ctr"/>
                      <a:r>
                        <a:rPr lang="en-US" sz="2000" dirty="0">
                          <a:solidFill>
                            <a:srgbClr val="FFFF00"/>
                          </a:solidFill>
                        </a:rPr>
                        <a:t>Female</a:t>
                      </a:r>
                    </a:p>
                    <a:p>
                      <a:pPr algn="ctr"/>
                      <a:r>
                        <a:rPr lang="en-US" sz="1400" dirty="0">
                          <a:solidFill>
                            <a:srgbClr val="FFFF00"/>
                          </a:solidFill>
                        </a:rPr>
                        <a:t>(n=798)</a:t>
                      </a:r>
                    </a:p>
                  </a:txBody>
                  <a:tcPr anchor="ctr">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endParaRPr lang="en-US" sz="1400" dirty="0"/>
                    </a:p>
                  </a:txBody>
                  <a:tcPr anchor="ctr">
                    <a:lnB w="12700" cap="flat" cmpd="sng" algn="ctr">
                      <a:noFill/>
                      <a:prstDash val="solid"/>
                      <a:round/>
                      <a:headEnd type="none" w="med" len="med"/>
                      <a:tailEnd type="none" w="med" len="med"/>
                    </a:lnB>
                    <a:solidFill>
                      <a:schemeClr val="accent1">
                        <a:lumMod val="50000"/>
                      </a:schemeClr>
                    </a:solidFill>
                  </a:tcPr>
                </a:tc>
                <a:tc>
                  <a:txBody>
                    <a:bodyPr/>
                    <a:lstStyle/>
                    <a:p>
                      <a:pPr algn="ctr"/>
                      <a:r>
                        <a:rPr lang="en-US" sz="2000" dirty="0">
                          <a:solidFill>
                            <a:srgbClr val="FFFF00"/>
                          </a:solidFill>
                        </a:rPr>
                        <a:t>Male</a:t>
                      </a:r>
                    </a:p>
                    <a:p>
                      <a:pPr algn="ctr"/>
                      <a:r>
                        <a:rPr lang="en-US" sz="1400" dirty="0">
                          <a:solidFill>
                            <a:srgbClr val="FFFF00"/>
                          </a:solidFill>
                        </a:rPr>
                        <a:t>(n=185)</a:t>
                      </a:r>
                    </a:p>
                  </a:txBody>
                  <a:tcPr anchor="ctr">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24450606"/>
                  </a:ext>
                </a:extLst>
              </a:tr>
              <a:tr h="652644">
                <a:tc>
                  <a:txBody>
                    <a:bodyPr/>
                    <a:lstStyle/>
                    <a:p>
                      <a:pPr algn="l"/>
                      <a:r>
                        <a:rPr lang="en-US" sz="1800" dirty="0"/>
                        <a:t>Age Range </a:t>
                      </a:r>
                      <a:br>
                        <a:rPr lang="en-US" sz="1800" dirty="0"/>
                      </a:br>
                      <a:r>
                        <a:rPr lang="en-US" sz="1800" dirty="0"/>
                        <a:t>(min-max)</a:t>
                      </a:r>
                    </a:p>
                  </a:txBody>
                  <a:tcPr anchor="ctr"/>
                </a:tc>
                <a:tc>
                  <a:txBody>
                    <a:bodyPr/>
                    <a:lstStyle/>
                    <a:p>
                      <a:pPr algn="ctr"/>
                      <a:r>
                        <a:rPr lang="en-US" sz="1800" dirty="0"/>
                        <a:t>18-89</a:t>
                      </a:r>
                    </a:p>
                  </a:txBody>
                  <a:tcPr anchor="ctr">
                    <a:lnT w="12700" cap="flat" cmpd="sng" algn="ctr">
                      <a:solidFill>
                        <a:schemeClr val="tx1"/>
                      </a:solidFill>
                      <a:prstDash val="solid"/>
                      <a:round/>
                      <a:headEnd type="none" w="med" len="med"/>
                      <a:tailEnd type="none" w="med" len="med"/>
                    </a:lnT>
                  </a:tcPr>
                </a:tc>
                <a:tc>
                  <a:txBody>
                    <a:bodyPr/>
                    <a:lstStyle/>
                    <a:p>
                      <a:pPr algn="ctr"/>
                      <a:endParaRPr lang="en-US" sz="1800" dirty="0"/>
                    </a:p>
                  </a:txBody>
                  <a:tcPr anchor="ctr">
                    <a:lnT w="12700" cap="flat" cmpd="sng" algn="ctr">
                      <a:noFill/>
                      <a:prstDash val="solid"/>
                      <a:round/>
                      <a:headEnd type="none" w="med" len="med"/>
                      <a:tailEnd type="none" w="med" len="med"/>
                    </a:lnT>
                  </a:tcPr>
                </a:tc>
                <a:tc>
                  <a:txBody>
                    <a:bodyPr/>
                    <a:lstStyle/>
                    <a:p>
                      <a:pPr algn="ctr"/>
                      <a:r>
                        <a:rPr lang="en-US" sz="1800" dirty="0"/>
                        <a:t>18-89 </a:t>
                      </a:r>
                    </a:p>
                  </a:txBody>
                  <a:tcPr anchor="ctr">
                    <a:lnT w="12700" cap="flat" cmpd="sng" algn="ctr">
                      <a:solidFill>
                        <a:schemeClr val="tx1"/>
                      </a:solidFill>
                      <a:prstDash val="solid"/>
                      <a:round/>
                      <a:headEnd type="none" w="med" len="med"/>
                      <a:tailEnd type="none" w="med" len="med"/>
                    </a:lnT>
                  </a:tcPr>
                </a:tc>
                <a:tc>
                  <a:txBody>
                    <a:bodyPr/>
                    <a:lstStyle/>
                    <a:p>
                      <a:pPr algn="ctr"/>
                      <a:endParaRPr lang="en-US" sz="1800" dirty="0"/>
                    </a:p>
                  </a:txBody>
                  <a:tcPr anchor="ctr">
                    <a:lnT w="12700" cap="flat" cmpd="sng" algn="ctr">
                      <a:noFill/>
                      <a:prstDash val="solid"/>
                      <a:round/>
                      <a:headEnd type="none" w="med" len="med"/>
                      <a:tailEnd type="none" w="med" len="med"/>
                    </a:lnT>
                  </a:tcPr>
                </a:tc>
                <a:tc>
                  <a:txBody>
                    <a:bodyPr/>
                    <a:lstStyle/>
                    <a:p>
                      <a:pPr algn="ctr"/>
                      <a:r>
                        <a:rPr lang="en-US" sz="1800" dirty="0"/>
                        <a:t>19-88</a:t>
                      </a: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736640310"/>
                  </a:ext>
                </a:extLst>
              </a:tr>
              <a:tr h="652644">
                <a:tc>
                  <a:txBody>
                    <a:bodyPr/>
                    <a:lstStyle/>
                    <a:p>
                      <a:pPr algn="l"/>
                      <a:r>
                        <a:rPr lang="en-US" sz="1800" dirty="0"/>
                        <a:t>Average / Mode Age</a:t>
                      </a:r>
                    </a:p>
                  </a:txBody>
                  <a:tcPr anchor="ctr"/>
                </a:tc>
                <a:tc>
                  <a:txBody>
                    <a:bodyPr/>
                    <a:lstStyle/>
                    <a:p>
                      <a:pPr algn="ctr"/>
                      <a:r>
                        <a:rPr lang="en-US" sz="1800" dirty="0"/>
                        <a:t>41/31</a:t>
                      </a:r>
                    </a:p>
                  </a:txBody>
                  <a:tcPr anchor="ctr"/>
                </a:tc>
                <a:tc>
                  <a:txBody>
                    <a:bodyPr/>
                    <a:lstStyle/>
                    <a:p>
                      <a:pPr algn="ctr"/>
                      <a:endParaRPr lang="en-US" sz="1800" dirty="0"/>
                    </a:p>
                  </a:txBody>
                  <a:tcPr anchor="ctr"/>
                </a:tc>
                <a:tc>
                  <a:txBody>
                    <a:bodyPr/>
                    <a:lstStyle/>
                    <a:p>
                      <a:pPr algn="ctr"/>
                      <a:r>
                        <a:rPr lang="en-US" sz="1800" dirty="0"/>
                        <a:t>39 /31</a:t>
                      </a:r>
                    </a:p>
                  </a:txBody>
                  <a:tcPr anchor="ctr"/>
                </a:tc>
                <a:tc>
                  <a:txBody>
                    <a:bodyPr/>
                    <a:lstStyle/>
                    <a:p>
                      <a:pPr algn="ctr"/>
                      <a:endParaRPr lang="en-US" sz="1800" dirty="0"/>
                    </a:p>
                  </a:txBody>
                  <a:tcPr anchor="ctr"/>
                </a:tc>
                <a:tc>
                  <a:txBody>
                    <a:bodyPr/>
                    <a:lstStyle/>
                    <a:p>
                      <a:pPr algn="ctr"/>
                      <a:r>
                        <a:rPr lang="en-US" sz="1800" dirty="0"/>
                        <a:t>45 /27</a:t>
                      </a:r>
                    </a:p>
                  </a:txBody>
                  <a:tcPr anchor="ctr"/>
                </a:tc>
                <a:extLst>
                  <a:ext uri="{0D108BD9-81ED-4DB2-BD59-A6C34878D82A}">
                    <a16:rowId xmlns:a16="http://schemas.microsoft.com/office/drawing/2014/main" val="2116067261"/>
                  </a:ext>
                </a:extLst>
              </a:tr>
              <a:tr h="4228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Health Insurance</a:t>
                      </a:r>
                    </a:p>
                  </a:txBody>
                  <a:tcPr anchor="ctr"/>
                </a:tc>
                <a:tc>
                  <a:txBody>
                    <a:bodyPr/>
                    <a:lstStyle/>
                    <a:p>
                      <a:pPr algn="ctr"/>
                      <a:endParaRPr lang="en-US" sz="1800" dirty="0"/>
                    </a:p>
                  </a:txBody>
                  <a:tcPr anchor="ctr"/>
                </a:tc>
                <a:tc>
                  <a:txBody>
                    <a:bodyPr/>
                    <a:lstStyle/>
                    <a:p>
                      <a:pPr algn="ctr"/>
                      <a:endParaRPr lang="en-US" sz="1800" dirty="0"/>
                    </a:p>
                  </a:txBody>
                  <a:tcPr anchor="ctr"/>
                </a:tc>
                <a:tc gridSpan="3">
                  <a:txBody>
                    <a:bodyPr/>
                    <a:lstStyle/>
                    <a:p>
                      <a:pPr algn="ctr"/>
                      <a:endParaRPr lang="en-US" sz="1800" dirty="0"/>
                    </a:p>
                  </a:txBody>
                  <a:tcPr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45205841"/>
                  </a:ext>
                </a:extLst>
              </a:tr>
              <a:tr h="652644">
                <a:tc>
                  <a:txBody>
                    <a:bodyPr/>
                    <a:lstStyle/>
                    <a:p>
                      <a:pPr algn="l"/>
                      <a:r>
                        <a:rPr lang="en-US" sz="1800" dirty="0"/>
                        <a:t>No Health Insurance</a:t>
                      </a:r>
                    </a:p>
                  </a:txBody>
                  <a:tcPr anchor="ctr"/>
                </a:tc>
                <a:tc>
                  <a:txBody>
                    <a:bodyPr/>
                    <a:lstStyle/>
                    <a:p>
                      <a:pPr algn="ctr"/>
                      <a:r>
                        <a:rPr lang="en-US" sz="1800" dirty="0">
                          <a:latin typeface="+mn-lt"/>
                          <a:cs typeface="Calibri" panose="020F0502020204030204" pitchFamily="34" charset="0"/>
                        </a:rPr>
                        <a:t>51%</a:t>
                      </a:r>
                    </a:p>
                    <a:p>
                      <a:pPr algn="ctr"/>
                      <a:r>
                        <a:rPr lang="en-US" sz="1200" dirty="0"/>
                        <a:t>(498/974)</a:t>
                      </a:r>
                    </a:p>
                  </a:txBody>
                  <a:tcPr anchor="ctr"/>
                </a:tc>
                <a:tc>
                  <a:txBody>
                    <a:bodyPr/>
                    <a:lstStyle/>
                    <a:p>
                      <a:pPr algn="ctr"/>
                      <a:endParaRPr lang="en-US" sz="1800" dirty="0"/>
                    </a:p>
                  </a:txBody>
                  <a:tcPr anchor="ctr"/>
                </a:tc>
                <a:tc>
                  <a:txBody>
                    <a:bodyPr/>
                    <a:lstStyle/>
                    <a:p>
                      <a:pPr algn="ctr"/>
                      <a:r>
                        <a:rPr lang="en-US" sz="1800" dirty="0"/>
                        <a:t>53% </a:t>
                      </a:r>
                    </a:p>
                    <a:p>
                      <a:pPr algn="ctr"/>
                      <a:r>
                        <a:rPr lang="en-US" sz="1200" dirty="0"/>
                        <a:t>(423/792)</a:t>
                      </a:r>
                    </a:p>
                  </a:txBody>
                  <a:tcPr anchor="ctr"/>
                </a:tc>
                <a:tc>
                  <a:txBody>
                    <a:bodyPr/>
                    <a:lstStyle/>
                    <a:p>
                      <a:pPr algn="ctr"/>
                      <a:endParaRPr lang="en-US" sz="1800" dirty="0"/>
                    </a:p>
                  </a:txBody>
                  <a:tcPr anchor="ctr"/>
                </a:tc>
                <a:tc>
                  <a:txBody>
                    <a:bodyPr/>
                    <a:lstStyle/>
                    <a:p>
                      <a:pPr algn="ctr"/>
                      <a:r>
                        <a:rPr lang="en-US" sz="1800" dirty="0"/>
                        <a:t>41%</a:t>
                      </a:r>
                    </a:p>
                    <a:p>
                      <a:pPr algn="ctr"/>
                      <a:r>
                        <a:rPr lang="en-US" sz="1200" dirty="0"/>
                        <a:t>(75/182)</a:t>
                      </a:r>
                    </a:p>
                  </a:txBody>
                  <a:tcPr anchor="ctr"/>
                </a:tc>
                <a:extLst>
                  <a:ext uri="{0D108BD9-81ED-4DB2-BD59-A6C34878D82A}">
                    <a16:rowId xmlns:a16="http://schemas.microsoft.com/office/drawing/2014/main" val="1401456623"/>
                  </a:ext>
                </a:extLst>
              </a:tr>
              <a:tr h="422824">
                <a:tc>
                  <a:txBody>
                    <a:bodyPr/>
                    <a:lstStyle/>
                    <a:p>
                      <a:pPr algn="l"/>
                      <a:r>
                        <a:rPr lang="en-US" sz="1800" dirty="0"/>
                        <a:t>Formal Education</a:t>
                      </a:r>
                    </a:p>
                  </a:txBody>
                  <a:tcPr anchor="ctr"/>
                </a:tc>
                <a:tc>
                  <a:txBody>
                    <a:bodyPr/>
                    <a:lstStyle/>
                    <a:p>
                      <a:pPr algn="ctr"/>
                      <a:endParaRPr lang="en-US" sz="1800" dirty="0"/>
                    </a:p>
                  </a:txBody>
                  <a:tcPr anchor="ctr"/>
                </a:tc>
                <a:tc>
                  <a:txBody>
                    <a:bodyPr/>
                    <a:lstStyle/>
                    <a:p>
                      <a:pPr algn="ctr"/>
                      <a:endParaRPr lang="en-US" sz="1800" dirty="0"/>
                    </a:p>
                  </a:txBody>
                  <a:tcPr anchor="ctr"/>
                </a:tc>
                <a:tc gridSpan="3">
                  <a:txBody>
                    <a:bodyPr/>
                    <a:lstStyle/>
                    <a:p>
                      <a:pPr algn="ctr"/>
                      <a:endParaRPr lang="en-US" sz="1800" dirty="0"/>
                    </a:p>
                  </a:txBody>
                  <a:tcPr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36456729"/>
                  </a:ext>
                </a:extLst>
              </a:tr>
              <a:tr h="516149">
                <a:tc>
                  <a:txBody>
                    <a:bodyPr/>
                    <a:lstStyle/>
                    <a:p>
                      <a:pPr algn="l"/>
                      <a:r>
                        <a:rPr lang="en-US" sz="1800" dirty="0"/>
                        <a:t>Average years</a:t>
                      </a:r>
                    </a:p>
                  </a:txBody>
                  <a:tcPr anchor="ctr"/>
                </a:tc>
                <a:tc>
                  <a:txBody>
                    <a:bodyPr/>
                    <a:lstStyle/>
                    <a:p>
                      <a:pPr algn="ctr"/>
                      <a:r>
                        <a:rPr lang="en-US" sz="1800" dirty="0"/>
                        <a:t>7</a:t>
                      </a:r>
                    </a:p>
                  </a:txBody>
                  <a:tcPr anchor="ctr"/>
                </a:tc>
                <a:tc>
                  <a:txBody>
                    <a:bodyPr/>
                    <a:lstStyle/>
                    <a:p>
                      <a:pPr algn="ctr"/>
                      <a:endParaRPr lang="en-US" sz="1800" dirty="0"/>
                    </a:p>
                  </a:txBody>
                  <a:tcPr anchor="ctr"/>
                </a:tc>
                <a:tc>
                  <a:txBody>
                    <a:bodyPr/>
                    <a:lstStyle/>
                    <a:p>
                      <a:pPr algn="ctr"/>
                      <a:r>
                        <a:rPr lang="en-US" sz="1800" dirty="0"/>
                        <a:t>7</a:t>
                      </a:r>
                    </a:p>
                  </a:txBody>
                  <a:tcPr anchor="ctr"/>
                </a:tc>
                <a:tc>
                  <a:txBody>
                    <a:bodyPr/>
                    <a:lstStyle/>
                    <a:p>
                      <a:pPr algn="ctr"/>
                      <a:endParaRPr lang="en-US" sz="1800" dirty="0"/>
                    </a:p>
                  </a:txBody>
                  <a:tcPr anchor="ctr"/>
                </a:tc>
                <a:tc>
                  <a:txBody>
                    <a:bodyPr/>
                    <a:lstStyle/>
                    <a:p>
                      <a:pPr algn="ctr"/>
                      <a:r>
                        <a:rPr lang="en-US" sz="1800" dirty="0"/>
                        <a:t>7.2</a:t>
                      </a:r>
                    </a:p>
                  </a:txBody>
                  <a:tcPr anchor="ctr"/>
                </a:tc>
                <a:extLst>
                  <a:ext uri="{0D108BD9-81ED-4DB2-BD59-A6C34878D82A}">
                    <a16:rowId xmlns:a16="http://schemas.microsoft.com/office/drawing/2014/main" val="149888206"/>
                  </a:ext>
                </a:extLst>
              </a:tr>
              <a:tr h="422824">
                <a:tc>
                  <a:txBody>
                    <a:bodyPr/>
                    <a:lstStyle/>
                    <a:p>
                      <a:pPr algn="l"/>
                      <a:r>
                        <a:rPr lang="en-US" sz="1800" dirty="0"/>
                        <a:t>Literacy</a:t>
                      </a:r>
                    </a:p>
                  </a:txBody>
                  <a:tcPr anchor="ctr"/>
                </a:tc>
                <a:tc>
                  <a:txBody>
                    <a:bodyPr/>
                    <a:lstStyle/>
                    <a:p>
                      <a:pPr algn="ctr"/>
                      <a:endParaRPr lang="en-US" sz="1800" dirty="0"/>
                    </a:p>
                  </a:txBody>
                  <a:tcPr anchor="ctr"/>
                </a:tc>
                <a:tc>
                  <a:txBody>
                    <a:bodyPr/>
                    <a:lstStyle/>
                    <a:p>
                      <a:pPr algn="ctr"/>
                      <a:endParaRPr lang="en-US" sz="1800" dirty="0"/>
                    </a:p>
                  </a:txBody>
                  <a:tcPr anchor="ctr"/>
                </a:tc>
                <a:tc gridSpan="3">
                  <a:txBody>
                    <a:bodyPr/>
                    <a:lstStyle/>
                    <a:p>
                      <a:pPr algn="ctr"/>
                      <a:endParaRPr lang="en-US" sz="1800" dirty="0"/>
                    </a:p>
                  </a:txBody>
                  <a:tcPr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25656114"/>
                  </a:ext>
                </a:extLst>
              </a:tr>
              <a:tr h="730333">
                <a:tc>
                  <a:txBody>
                    <a:bodyPr/>
                    <a:lstStyle/>
                    <a:p>
                      <a:pPr algn="l"/>
                      <a:r>
                        <a:rPr lang="en-US" sz="1800" dirty="0"/>
                        <a:t>Speaks</a:t>
                      </a:r>
                      <a:r>
                        <a:rPr lang="en-US" sz="1800" baseline="0" dirty="0"/>
                        <a:t> English</a:t>
                      </a:r>
                    </a:p>
                    <a:p>
                      <a:pPr algn="l"/>
                      <a:r>
                        <a:rPr lang="en-US" sz="1800" baseline="0" dirty="0"/>
                        <a:t>(Well/Very Well)</a:t>
                      </a:r>
                      <a:endParaRPr lang="en-US" sz="1800" dirty="0"/>
                    </a:p>
                  </a:txBody>
                  <a:tcPr anchor="ctr"/>
                </a:tc>
                <a:tc>
                  <a:txBody>
                    <a:bodyPr/>
                    <a:lstStyle/>
                    <a:p>
                      <a:pPr algn="ctr"/>
                      <a:r>
                        <a:rPr lang="en-US" sz="1800" dirty="0"/>
                        <a:t>25%</a:t>
                      </a:r>
                    </a:p>
                    <a:p>
                      <a:pPr algn="ctr"/>
                      <a:r>
                        <a:rPr lang="en-US" sz="1200" dirty="0"/>
                        <a:t>(240/975)</a:t>
                      </a:r>
                    </a:p>
                  </a:txBody>
                  <a:tcPr anchor="ctr"/>
                </a:tc>
                <a:tc>
                  <a:txBody>
                    <a:bodyPr/>
                    <a:lstStyle/>
                    <a:p>
                      <a:pPr algn="ctr"/>
                      <a:endParaRPr lang="en-US" sz="1800" dirty="0"/>
                    </a:p>
                  </a:txBody>
                  <a:tcPr anchor="ctr"/>
                </a:tc>
                <a:tc>
                  <a:txBody>
                    <a:bodyPr/>
                    <a:lstStyle/>
                    <a:p>
                      <a:pPr algn="ctr"/>
                      <a:r>
                        <a:rPr lang="en-US" sz="1800" dirty="0"/>
                        <a:t>24%</a:t>
                      </a:r>
                    </a:p>
                    <a:p>
                      <a:pPr algn="ctr"/>
                      <a:r>
                        <a:rPr lang="en-US" sz="1200" dirty="0"/>
                        <a:t>(191/792)</a:t>
                      </a:r>
                    </a:p>
                  </a:txBody>
                  <a:tcPr anchor="ctr"/>
                </a:tc>
                <a:tc>
                  <a:txBody>
                    <a:bodyPr/>
                    <a:lstStyle/>
                    <a:p>
                      <a:pPr algn="ctr"/>
                      <a:endParaRPr lang="en-US" sz="1800" dirty="0"/>
                    </a:p>
                  </a:txBody>
                  <a:tcPr anchor="ctr"/>
                </a:tc>
                <a:tc>
                  <a:txBody>
                    <a:bodyPr/>
                    <a:lstStyle/>
                    <a:p>
                      <a:pPr algn="ctr"/>
                      <a:r>
                        <a:rPr lang="en-US" sz="1800" dirty="0"/>
                        <a:t>26%</a:t>
                      </a:r>
                    </a:p>
                    <a:p>
                      <a:pPr algn="ctr"/>
                      <a:r>
                        <a:rPr lang="en-US" sz="1200" dirty="0"/>
                        <a:t>(49/183)</a:t>
                      </a:r>
                    </a:p>
                  </a:txBody>
                  <a:tcPr anchor="ctr"/>
                </a:tc>
                <a:extLst>
                  <a:ext uri="{0D108BD9-81ED-4DB2-BD59-A6C34878D82A}">
                    <a16:rowId xmlns:a16="http://schemas.microsoft.com/office/drawing/2014/main" val="3792481980"/>
                  </a:ext>
                </a:extLst>
              </a:tr>
              <a:tr h="422824">
                <a:tc>
                  <a:txBody>
                    <a:bodyPr/>
                    <a:lstStyle/>
                    <a:p>
                      <a:pPr algn="l"/>
                      <a:r>
                        <a:rPr lang="en-US" sz="1800" dirty="0"/>
                        <a:t>US Residence</a:t>
                      </a:r>
                    </a:p>
                  </a:txBody>
                  <a:tcPr anchor="ctr"/>
                </a:tc>
                <a:tc>
                  <a:txBody>
                    <a:bodyPr/>
                    <a:lstStyle/>
                    <a:p>
                      <a:pPr algn="ctr"/>
                      <a:endParaRPr lang="en-US" sz="1800" dirty="0"/>
                    </a:p>
                  </a:txBody>
                  <a:tcPr anchor="ctr"/>
                </a:tc>
                <a:tc>
                  <a:txBody>
                    <a:bodyPr/>
                    <a:lstStyle/>
                    <a:p>
                      <a:pPr algn="ctr"/>
                      <a:endParaRPr lang="en-US" sz="1800" dirty="0"/>
                    </a:p>
                  </a:txBody>
                  <a:tcPr anchor="ctr"/>
                </a:tc>
                <a:tc gridSpan="3">
                  <a:txBody>
                    <a:bodyPr/>
                    <a:lstStyle/>
                    <a:p>
                      <a:pPr algn="ctr"/>
                      <a:endParaRPr lang="en-US" sz="1800" dirty="0"/>
                    </a:p>
                  </a:txBody>
                  <a:tcPr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4951999"/>
                  </a:ext>
                </a:extLst>
              </a:tr>
              <a:tr h="730333">
                <a:tc>
                  <a:txBody>
                    <a:bodyPr/>
                    <a:lstStyle/>
                    <a:p>
                      <a:pPr algn="l"/>
                      <a:r>
                        <a:rPr lang="en-US" sz="1800" dirty="0"/>
                        <a:t>Average years </a:t>
                      </a:r>
                    </a:p>
                    <a:p>
                      <a:pPr algn="l"/>
                      <a:r>
                        <a:rPr lang="en-US" sz="1800" dirty="0"/>
                        <a:t>(min-max)</a:t>
                      </a:r>
                    </a:p>
                  </a:txBody>
                  <a:tcPr anchor="ctr"/>
                </a:tc>
                <a:tc>
                  <a:txBody>
                    <a:bodyPr/>
                    <a:lstStyle/>
                    <a:p>
                      <a:pPr algn="ctr"/>
                      <a:r>
                        <a:rPr lang="en-US" sz="1800" dirty="0"/>
                        <a:t>5</a:t>
                      </a:r>
                    </a:p>
                    <a:p>
                      <a:pPr algn="ctr"/>
                      <a:r>
                        <a:rPr lang="en-US" sz="1800" dirty="0"/>
                        <a:t>(0-28)</a:t>
                      </a:r>
                    </a:p>
                  </a:txBody>
                  <a:tcPr anchor="ctr"/>
                </a:tc>
                <a:tc>
                  <a:txBody>
                    <a:bodyPr/>
                    <a:lstStyle/>
                    <a:p>
                      <a:pPr algn="ctr"/>
                      <a:endParaRPr lang="en-US" sz="1800" dirty="0"/>
                    </a:p>
                  </a:txBody>
                  <a:tcPr anchor="ctr"/>
                </a:tc>
                <a:tc>
                  <a:txBody>
                    <a:bodyPr/>
                    <a:lstStyle/>
                    <a:p>
                      <a:pPr algn="ctr"/>
                      <a:r>
                        <a:rPr lang="en-US" sz="1800" dirty="0"/>
                        <a:t>5 </a:t>
                      </a:r>
                    </a:p>
                    <a:p>
                      <a:pPr algn="ctr"/>
                      <a:r>
                        <a:rPr lang="en-US" sz="1800" dirty="0"/>
                        <a:t>(0-28)</a:t>
                      </a:r>
                    </a:p>
                  </a:txBody>
                  <a:tcPr anchor="ctr"/>
                </a:tc>
                <a:tc>
                  <a:txBody>
                    <a:bodyPr/>
                    <a:lstStyle/>
                    <a:p>
                      <a:pPr algn="ctr"/>
                      <a:endParaRPr lang="en-US" sz="1800" dirty="0"/>
                    </a:p>
                  </a:txBody>
                  <a:tcPr anchor="ctr"/>
                </a:tc>
                <a:tc>
                  <a:txBody>
                    <a:bodyPr/>
                    <a:lstStyle/>
                    <a:p>
                      <a:pPr algn="ctr"/>
                      <a:r>
                        <a:rPr lang="en-US" sz="1800" dirty="0"/>
                        <a:t>5</a:t>
                      </a:r>
                    </a:p>
                    <a:p>
                      <a:pPr algn="ctr"/>
                      <a:r>
                        <a:rPr lang="en-US" sz="1800" dirty="0"/>
                        <a:t>(0-28)</a:t>
                      </a:r>
                    </a:p>
                  </a:txBody>
                  <a:tcPr anchor="ctr"/>
                </a:tc>
                <a:extLst>
                  <a:ext uri="{0D108BD9-81ED-4DB2-BD59-A6C34878D82A}">
                    <a16:rowId xmlns:a16="http://schemas.microsoft.com/office/drawing/2014/main" val="504204599"/>
                  </a:ext>
                </a:extLst>
              </a:tr>
            </a:tbl>
          </a:graphicData>
        </a:graphic>
      </p:graphicFrame>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214203"/>
            <a:ext cx="6208294" cy="5309429"/>
          </a:xfrm>
          <a:prstGeom prst="rect">
            <a:avLst/>
          </a:prstGeom>
        </p:spPr>
      </p:pic>
      <p:sp>
        <p:nvSpPr>
          <p:cNvPr id="4" name="Rectangle 3"/>
          <p:cNvSpPr/>
          <p:nvPr/>
        </p:nvSpPr>
        <p:spPr>
          <a:xfrm>
            <a:off x="358994" y="260139"/>
            <a:ext cx="5712165" cy="830997"/>
          </a:xfrm>
          <a:prstGeom prst="rect">
            <a:avLst/>
          </a:prstGeom>
        </p:spPr>
        <p:txBody>
          <a:bodyPr wrap="square">
            <a:spAutoFit/>
          </a:bodyPr>
          <a:lstStyle/>
          <a:p>
            <a:pPr algn="ctr"/>
            <a:r>
              <a:rPr lang="en-US" sz="2400" dirty="0"/>
              <a:t>Characteristics of Participants</a:t>
            </a:r>
            <a:r>
              <a:rPr lang="en-US" sz="2400" dirty="0">
                <a:solidFill>
                  <a:srgbClr val="FF0000"/>
                </a:solidFill>
              </a:rPr>
              <a:t>, 2014 – Sep. 2019 (</a:t>
            </a:r>
            <a:r>
              <a:rPr lang="en-US" sz="2400" dirty="0" smtClean="0">
                <a:solidFill>
                  <a:srgbClr val="FF0000"/>
                </a:solidFill>
              </a:rPr>
              <a:t>n=1003)</a:t>
            </a:r>
            <a:endParaRPr lang="en-US" sz="2400" dirty="0">
              <a:solidFill>
                <a:srgbClr val="FF0000"/>
              </a:solidFill>
            </a:endParaRPr>
          </a:p>
        </p:txBody>
      </p:sp>
    </p:spTree>
    <p:extLst>
      <p:ext uri="{BB962C8B-B14F-4D97-AF65-F5344CB8AC3E}">
        <p14:creationId xmlns:p14="http://schemas.microsoft.com/office/powerpoint/2010/main" val="3094793626"/>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descr="Image may contain: 7 people, people smiling, people stan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3553" y="1364105"/>
            <a:ext cx="7375925" cy="5231566"/>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2685172" y="170750"/>
            <a:ext cx="6669454" cy="92333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r>
              <a:rPr lang="en-US" sz="5400" dirty="0"/>
              <a:t>Building Bridges Model</a:t>
            </a:r>
          </a:p>
        </p:txBody>
      </p:sp>
    </p:spTree>
    <p:extLst>
      <p:ext uri="{BB962C8B-B14F-4D97-AF65-F5344CB8AC3E}">
        <p14:creationId xmlns:p14="http://schemas.microsoft.com/office/powerpoint/2010/main" val="1218535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761131" y="1277032"/>
            <a:ext cx="2739550" cy="1635688"/>
            <a:chOff x="3827852" y="1180"/>
            <a:chExt cx="2839343" cy="1635688"/>
          </a:xfrm>
          <a:scene3d>
            <a:camera prst="orthographicFront">
              <a:rot lat="0" lon="0" rev="0"/>
            </a:camera>
            <a:lightRig rig="soft" dir="t">
              <a:rot lat="0" lon="0" rev="0"/>
            </a:lightRig>
          </a:scene3d>
        </p:grpSpPr>
        <p:sp>
          <p:nvSpPr>
            <p:cNvPr id="3" name="Oval 2"/>
            <p:cNvSpPr/>
            <p:nvPr/>
          </p:nvSpPr>
          <p:spPr>
            <a:xfrm>
              <a:off x="3827852" y="1180"/>
              <a:ext cx="2839343" cy="1635688"/>
            </a:xfrm>
            <a:prstGeom prst="ellipse">
              <a:avLst/>
            </a:prstGeom>
            <a:solidFill>
              <a:srgbClr val="0070C0"/>
            </a:solid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Oval 4"/>
            <p:cNvSpPr txBox="1"/>
            <p:nvPr/>
          </p:nvSpPr>
          <p:spPr>
            <a:xfrm>
              <a:off x="4243664" y="240721"/>
              <a:ext cx="2007719" cy="1156606"/>
            </a:xfrm>
            <a:prstGeom prst="rect">
              <a:avLst/>
            </a:prstGeom>
            <a:ln>
              <a:noFill/>
            </a:ln>
            <a:effectLst>
              <a:outerShdw blurRad="107950" dist="12700" dir="5400000" algn="ctr">
                <a:srgbClr val="000000"/>
              </a:outerShdw>
            </a:effectLst>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2000" kern="1200" dirty="0" smtClean="0"/>
                <a:t>Trauma Informed Screenings</a:t>
              </a:r>
              <a:endParaRPr lang="en-US" sz="2000" kern="1200" dirty="0"/>
            </a:p>
          </p:txBody>
        </p:sp>
      </p:grpSp>
      <p:grpSp>
        <p:nvGrpSpPr>
          <p:cNvPr id="5" name="Group 4"/>
          <p:cNvGrpSpPr/>
          <p:nvPr/>
        </p:nvGrpSpPr>
        <p:grpSpPr>
          <a:xfrm>
            <a:off x="7416868" y="3015892"/>
            <a:ext cx="2514871" cy="1635688"/>
            <a:chOff x="6414084" y="1613196"/>
            <a:chExt cx="2514871" cy="1635688"/>
          </a:xfrm>
          <a:scene3d>
            <a:camera prst="orthographicFront">
              <a:rot lat="0" lon="0" rev="0"/>
            </a:camera>
            <a:lightRig rig="soft" dir="t">
              <a:rot lat="0" lon="0" rev="0"/>
            </a:lightRig>
          </a:scene3d>
        </p:grpSpPr>
        <p:sp>
          <p:nvSpPr>
            <p:cNvPr id="6" name="Oval 5"/>
            <p:cNvSpPr/>
            <p:nvPr/>
          </p:nvSpPr>
          <p:spPr>
            <a:xfrm>
              <a:off x="6414084" y="1613196"/>
              <a:ext cx="2514871" cy="1635688"/>
            </a:xfrm>
            <a:prstGeom prst="ellipse">
              <a:avLst/>
            </a:prstGeom>
            <a:solidFill>
              <a:srgbClr val="FFC000"/>
            </a:solid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Oval 4"/>
            <p:cNvSpPr txBox="1"/>
            <p:nvPr/>
          </p:nvSpPr>
          <p:spPr>
            <a:xfrm>
              <a:off x="6782378" y="1852737"/>
              <a:ext cx="1778283" cy="1156606"/>
            </a:xfrm>
            <a:prstGeom prst="rect">
              <a:avLst/>
            </a:prstGeom>
            <a:ln>
              <a:noFill/>
            </a:ln>
            <a:effectLst>
              <a:outerShdw blurRad="107950" dist="12700" dir="5400000" algn="ctr">
                <a:srgbClr val="000000"/>
              </a:outerShdw>
            </a:effectLst>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2000" kern="1200" dirty="0" smtClean="0"/>
                <a:t>Lay Health Educator Outreach and Education</a:t>
              </a:r>
              <a:endParaRPr lang="en-US" sz="2000" kern="1200" dirty="0"/>
            </a:p>
          </p:txBody>
        </p:sp>
      </p:grpSp>
      <p:grpSp>
        <p:nvGrpSpPr>
          <p:cNvPr id="8" name="Group 7"/>
          <p:cNvGrpSpPr/>
          <p:nvPr/>
        </p:nvGrpSpPr>
        <p:grpSpPr>
          <a:xfrm>
            <a:off x="5152105" y="3045868"/>
            <a:ext cx="1947379" cy="1635688"/>
            <a:chOff x="4635842" y="1863489"/>
            <a:chExt cx="1635688" cy="1635688"/>
          </a:xfrm>
          <a:solidFill>
            <a:srgbClr val="FF0000"/>
          </a:solidFill>
          <a:scene3d>
            <a:camera prst="orthographicFront">
              <a:rot lat="0" lon="0" rev="0"/>
            </a:camera>
            <a:lightRig rig="soft" dir="t">
              <a:rot lat="0" lon="0" rev="0"/>
            </a:lightRig>
          </a:scene3d>
        </p:grpSpPr>
        <p:sp>
          <p:nvSpPr>
            <p:cNvPr id="9" name="Oval 8"/>
            <p:cNvSpPr/>
            <p:nvPr/>
          </p:nvSpPr>
          <p:spPr>
            <a:xfrm>
              <a:off x="4635842" y="1863489"/>
              <a:ext cx="1635688" cy="1635688"/>
            </a:xfrm>
            <a:prstGeom prst="ellipse">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Oval 4"/>
            <p:cNvSpPr txBox="1"/>
            <p:nvPr/>
          </p:nvSpPr>
          <p:spPr>
            <a:xfrm>
              <a:off x="4875383" y="2103030"/>
              <a:ext cx="1156606" cy="1156606"/>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2000" kern="1200" dirty="0" smtClean="0"/>
                <a:t>Participant</a:t>
              </a:r>
              <a:endParaRPr lang="en-US" sz="2000" kern="1200" dirty="0"/>
            </a:p>
          </p:txBody>
        </p:sp>
      </p:grpSp>
      <p:grpSp>
        <p:nvGrpSpPr>
          <p:cNvPr id="11" name="Group 10"/>
          <p:cNvGrpSpPr/>
          <p:nvPr/>
        </p:nvGrpSpPr>
        <p:grpSpPr>
          <a:xfrm>
            <a:off x="2264528" y="2972876"/>
            <a:ext cx="2656244" cy="1721709"/>
            <a:chOff x="1823339" y="1650177"/>
            <a:chExt cx="2656244" cy="1721709"/>
          </a:xfrm>
          <a:solidFill>
            <a:srgbClr val="F34BEB"/>
          </a:solidFill>
          <a:scene3d>
            <a:camera prst="orthographicFront">
              <a:rot lat="0" lon="0" rev="0"/>
            </a:camera>
            <a:lightRig rig="soft" dir="t">
              <a:rot lat="0" lon="0" rev="0"/>
            </a:lightRig>
          </a:scene3d>
        </p:grpSpPr>
        <p:sp>
          <p:nvSpPr>
            <p:cNvPr id="12" name="Oval 11"/>
            <p:cNvSpPr/>
            <p:nvPr/>
          </p:nvSpPr>
          <p:spPr>
            <a:xfrm>
              <a:off x="1823339" y="1650177"/>
              <a:ext cx="2656244" cy="1721709"/>
            </a:xfrm>
            <a:prstGeom prst="ellipse">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Oval 4"/>
            <p:cNvSpPr txBox="1"/>
            <p:nvPr/>
          </p:nvSpPr>
          <p:spPr>
            <a:xfrm>
              <a:off x="2212337" y="1902315"/>
              <a:ext cx="1878248" cy="1217433"/>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2000" kern="1200" dirty="0" smtClean="0"/>
                <a:t>Community Advisors &amp; Collaboration</a:t>
              </a:r>
              <a:endParaRPr lang="en-US" sz="2000" kern="1200" dirty="0"/>
            </a:p>
          </p:txBody>
        </p:sp>
      </p:grpSp>
      <p:grpSp>
        <p:nvGrpSpPr>
          <p:cNvPr id="14" name="Group 13"/>
          <p:cNvGrpSpPr/>
          <p:nvPr/>
        </p:nvGrpSpPr>
        <p:grpSpPr>
          <a:xfrm>
            <a:off x="4761131" y="4829693"/>
            <a:ext cx="2669738" cy="1635688"/>
            <a:chOff x="4074839" y="3689941"/>
            <a:chExt cx="2669738" cy="1635688"/>
          </a:xfrm>
          <a:solidFill>
            <a:srgbClr val="99FF33"/>
          </a:solidFill>
          <a:scene3d>
            <a:camera prst="orthographicFront">
              <a:rot lat="0" lon="0" rev="0"/>
            </a:camera>
            <a:lightRig rig="soft" dir="t">
              <a:rot lat="0" lon="0" rev="0"/>
            </a:lightRig>
          </a:scene3d>
        </p:grpSpPr>
        <p:sp>
          <p:nvSpPr>
            <p:cNvPr id="15" name="Oval 14"/>
            <p:cNvSpPr/>
            <p:nvPr/>
          </p:nvSpPr>
          <p:spPr>
            <a:xfrm>
              <a:off x="4074839" y="3689941"/>
              <a:ext cx="2669738" cy="1635688"/>
            </a:xfrm>
            <a:prstGeom prst="ellipse">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Oval 4"/>
            <p:cNvSpPr txBox="1"/>
            <p:nvPr/>
          </p:nvSpPr>
          <p:spPr>
            <a:xfrm>
              <a:off x="4465813" y="3929482"/>
              <a:ext cx="1887790" cy="1156606"/>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2000" kern="1200" dirty="0" smtClean="0">
                  <a:solidFill>
                    <a:schemeClr val="tx1"/>
                  </a:solidFill>
                </a:rPr>
                <a:t>Health Provider Education </a:t>
              </a:r>
              <a:endParaRPr lang="en-US" sz="2000" kern="1200" dirty="0">
                <a:solidFill>
                  <a:schemeClr val="tx1"/>
                </a:solidFill>
              </a:endParaRPr>
            </a:p>
          </p:txBody>
        </p:sp>
      </p:grpSp>
      <p:sp>
        <p:nvSpPr>
          <p:cNvPr id="17" name="Rectangle 16"/>
          <p:cNvSpPr/>
          <p:nvPr/>
        </p:nvSpPr>
        <p:spPr>
          <a:xfrm>
            <a:off x="3120028" y="351236"/>
            <a:ext cx="5951950" cy="830997"/>
          </a:xfrm>
          <a:prstGeom prst="rect">
            <a:avLst/>
          </a:prstGeom>
        </p:spPr>
        <p:txBody>
          <a:bodyPr wrap="none">
            <a:spAutoFit/>
          </a:bodyPr>
          <a:lstStyle/>
          <a:p>
            <a:pPr algn="ctr"/>
            <a:r>
              <a:rPr lang="en-US" sz="4800" dirty="0"/>
              <a:t>Building Bridges Model</a:t>
            </a:r>
          </a:p>
        </p:txBody>
      </p:sp>
    </p:spTree>
    <p:extLst>
      <p:ext uri="{BB962C8B-B14F-4D97-AF65-F5344CB8AC3E}">
        <p14:creationId xmlns:p14="http://schemas.microsoft.com/office/powerpoint/2010/main" val="95539727"/>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BOR Template - 09.16.16" id="{EA2903A9-FE61-472C-9F4C-3C0060019213}" vid="{EC28813E-255C-469A-B259-56CC48310B34}"/>
    </a:ext>
  </a:extLst>
</a:theme>
</file>

<file path=ppt/theme/theme2.xml><?xml version="1.0" encoding="utf-8"?>
<a:theme xmlns:a="http://schemas.openxmlformats.org/drawingml/2006/main" name="1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BOR Template - 09.16.16" id="{EA2903A9-FE61-472C-9F4C-3C0060019213}" vid="{EC28813E-255C-469A-B259-56CC48310B34}"/>
    </a:ext>
  </a:extLst>
</a:theme>
</file>

<file path=ppt/theme/theme3.xml><?xml version="1.0" encoding="utf-8"?>
<a:theme xmlns:a="http://schemas.openxmlformats.org/drawingml/2006/main" name="2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BOR Template - 09.16.16" id="{EA2903A9-FE61-472C-9F4C-3C0060019213}" vid="{EC28813E-255C-469A-B259-56CC48310B34}"/>
    </a:ext>
  </a:extLst>
</a:theme>
</file>

<file path=ppt/theme/theme4.xml><?xml version="1.0" encoding="utf-8"?>
<a:theme xmlns:a="http://schemas.openxmlformats.org/drawingml/2006/main" name="3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BOR Template - 09.16.16" id="{EA2903A9-FE61-472C-9F4C-3C0060019213}" vid="{EC28813E-255C-469A-B259-56CC48310B34}"/>
    </a:ext>
  </a:extLst>
</a:theme>
</file>

<file path=ppt/theme/theme5.xml><?xml version="1.0" encoding="utf-8"?>
<a:theme xmlns:a="http://schemas.openxmlformats.org/drawingml/2006/main" name="4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BOR Template - 09.16.16" id="{EA2903A9-FE61-472C-9F4C-3C0060019213}" vid="{EC28813E-255C-469A-B259-56CC48310B34}"/>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2016 UNT System Template[1]</Template>
  <TotalTime>14662</TotalTime>
  <Words>1436</Words>
  <Application>Microsoft Office PowerPoint</Application>
  <PresentationFormat>Widescreen</PresentationFormat>
  <Paragraphs>375</Paragraphs>
  <Slides>21</Slides>
  <Notes>12</Notes>
  <HiddenSlides>0</HiddenSlides>
  <MMClips>0</MMClips>
  <ScaleCrop>false</ScaleCrop>
  <HeadingPairs>
    <vt:vector size="6" baseType="variant">
      <vt:variant>
        <vt:lpstr>Fonts Used</vt:lpstr>
      </vt:variant>
      <vt:variant>
        <vt:i4>15</vt:i4>
      </vt:variant>
      <vt:variant>
        <vt:lpstr>Theme</vt:lpstr>
      </vt:variant>
      <vt:variant>
        <vt:i4>5</vt:i4>
      </vt:variant>
      <vt:variant>
        <vt:lpstr>Slide Titles</vt:lpstr>
      </vt:variant>
      <vt:variant>
        <vt:i4>21</vt:i4>
      </vt:variant>
    </vt:vector>
  </HeadingPairs>
  <TitlesOfParts>
    <vt:vector size="41" baseType="lpstr">
      <vt:lpstr>Arial</vt:lpstr>
      <vt:lpstr>Arial</vt:lpstr>
      <vt:lpstr>Calibri</vt:lpstr>
      <vt:lpstr>Calibri Light</vt:lpstr>
      <vt:lpstr>Century Gothic</vt:lpstr>
      <vt:lpstr>FontAwesome</vt:lpstr>
      <vt:lpstr>Helvetica</vt:lpstr>
      <vt:lpstr>Helvetica Light</vt:lpstr>
      <vt:lpstr>Lato Bold</vt:lpstr>
      <vt:lpstr>Lato Light</vt:lpstr>
      <vt:lpstr>Lato Regular</vt:lpstr>
      <vt:lpstr>Mangal</vt:lpstr>
      <vt:lpstr>Montserrat Light</vt:lpstr>
      <vt:lpstr>Times New Roman</vt:lpstr>
      <vt:lpstr>Trebuchet MS</vt:lpstr>
      <vt:lpstr>Office Theme</vt:lpstr>
      <vt:lpstr>1_Office Theme</vt:lpstr>
      <vt:lpstr>2_Office Theme</vt:lpstr>
      <vt:lpstr>3_Office Theme</vt:lpstr>
      <vt:lpstr>4_Office Theme</vt:lpstr>
      <vt:lpstr>Building Bridges to Cancer Prevention:  Cervical and breast screening among a multicultural refugee population before and after a community-based intervention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Taylor, Charles</dc:creator>
  <cp:lastModifiedBy>Evangeline Baker</cp:lastModifiedBy>
  <cp:revision>205</cp:revision>
  <cp:lastPrinted>2019-10-29T19:42:12Z</cp:lastPrinted>
  <dcterms:created xsi:type="dcterms:W3CDTF">2017-07-25T22:13:05Z</dcterms:created>
  <dcterms:modified xsi:type="dcterms:W3CDTF">2019-10-30T16:55:57Z</dcterms:modified>
</cp:coreProperties>
</file>