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8632" rtl="0" eaLnBrk="1" latinLnBrk="0" hangingPunct="1">
      <a:defRPr sz="8700" kern="1200">
        <a:solidFill>
          <a:schemeClr val="tx1"/>
        </a:solidFill>
        <a:latin typeface="+mn-lt"/>
        <a:ea typeface="+mn-ea"/>
        <a:cs typeface="+mn-cs"/>
      </a:defRPr>
    </a:lvl1pPr>
    <a:lvl2pPr marL="2194317" algn="l" defTabSz="4388632" rtl="0" eaLnBrk="1" latinLnBrk="0" hangingPunct="1">
      <a:defRPr sz="8700" kern="1200">
        <a:solidFill>
          <a:schemeClr val="tx1"/>
        </a:solidFill>
        <a:latin typeface="+mn-lt"/>
        <a:ea typeface="+mn-ea"/>
        <a:cs typeface="+mn-cs"/>
      </a:defRPr>
    </a:lvl2pPr>
    <a:lvl3pPr marL="4388632" algn="l" defTabSz="4388632" rtl="0" eaLnBrk="1" latinLnBrk="0" hangingPunct="1">
      <a:defRPr sz="8700" kern="1200">
        <a:solidFill>
          <a:schemeClr val="tx1"/>
        </a:solidFill>
        <a:latin typeface="+mn-lt"/>
        <a:ea typeface="+mn-ea"/>
        <a:cs typeface="+mn-cs"/>
      </a:defRPr>
    </a:lvl3pPr>
    <a:lvl4pPr marL="6582948" algn="l" defTabSz="4388632" rtl="0" eaLnBrk="1" latinLnBrk="0" hangingPunct="1">
      <a:defRPr sz="8700" kern="1200">
        <a:solidFill>
          <a:schemeClr val="tx1"/>
        </a:solidFill>
        <a:latin typeface="+mn-lt"/>
        <a:ea typeface="+mn-ea"/>
        <a:cs typeface="+mn-cs"/>
      </a:defRPr>
    </a:lvl4pPr>
    <a:lvl5pPr marL="8777265" algn="l" defTabSz="4388632" rtl="0" eaLnBrk="1" latinLnBrk="0" hangingPunct="1">
      <a:defRPr sz="8700" kern="1200">
        <a:solidFill>
          <a:schemeClr val="tx1"/>
        </a:solidFill>
        <a:latin typeface="+mn-lt"/>
        <a:ea typeface="+mn-ea"/>
        <a:cs typeface="+mn-cs"/>
      </a:defRPr>
    </a:lvl5pPr>
    <a:lvl6pPr marL="10971582" algn="l" defTabSz="4388632" rtl="0" eaLnBrk="1" latinLnBrk="0" hangingPunct="1">
      <a:defRPr sz="8700" kern="1200">
        <a:solidFill>
          <a:schemeClr val="tx1"/>
        </a:solidFill>
        <a:latin typeface="+mn-lt"/>
        <a:ea typeface="+mn-ea"/>
        <a:cs typeface="+mn-cs"/>
      </a:defRPr>
    </a:lvl6pPr>
    <a:lvl7pPr marL="13165897" algn="l" defTabSz="4388632" rtl="0" eaLnBrk="1" latinLnBrk="0" hangingPunct="1">
      <a:defRPr sz="8700" kern="1200">
        <a:solidFill>
          <a:schemeClr val="tx1"/>
        </a:solidFill>
        <a:latin typeface="+mn-lt"/>
        <a:ea typeface="+mn-ea"/>
        <a:cs typeface="+mn-cs"/>
      </a:defRPr>
    </a:lvl7pPr>
    <a:lvl8pPr marL="15360213" algn="l" defTabSz="4388632" rtl="0" eaLnBrk="1" latinLnBrk="0" hangingPunct="1">
      <a:defRPr sz="8700" kern="1200">
        <a:solidFill>
          <a:schemeClr val="tx1"/>
        </a:solidFill>
        <a:latin typeface="+mn-lt"/>
        <a:ea typeface="+mn-ea"/>
        <a:cs typeface="+mn-cs"/>
      </a:defRPr>
    </a:lvl8pPr>
    <a:lvl9pPr marL="17554529" algn="l" defTabSz="4388632"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854"/>
    <a:srgbClr val="D0AC8E"/>
    <a:srgbClr val="60C659"/>
    <a:srgbClr val="5486D1"/>
    <a:srgbClr val="FFFFFF"/>
    <a:srgbClr val="7ACE6F"/>
    <a:srgbClr val="007E47"/>
    <a:srgbClr val="9AD889"/>
    <a:srgbClr val="3B79C4"/>
    <a:srgbClr val="008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95" autoAdjust="0"/>
  </p:normalViewPr>
  <p:slideViewPr>
    <p:cSldViewPr>
      <p:cViewPr varScale="1">
        <p:scale>
          <a:sx n="23" d="100"/>
          <a:sy n="23" d="100"/>
        </p:scale>
        <p:origin x="1626" y="1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3C954-89B9-4E13-9533-6A6C61EDE5C6}" type="doc">
      <dgm:prSet loTypeId="urn:microsoft.com/office/officeart/2005/8/layout/matrix3" loCatId="matrix" qsTypeId="urn:microsoft.com/office/officeart/2005/8/quickstyle/simple1" qsCatId="simple" csTypeId="urn:microsoft.com/office/officeart/2005/8/colors/accent6_3" csCatId="accent6" phldr="1"/>
      <dgm:spPr/>
      <dgm:t>
        <a:bodyPr/>
        <a:lstStyle/>
        <a:p>
          <a:endParaRPr lang="en-US"/>
        </a:p>
      </dgm:t>
    </dgm:pt>
    <dgm:pt modelId="{575710F3-DD04-4D00-A215-1D2878B2E207}">
      <dgm:prSet phldrT="[Text]"/>
      <dgm:spPr/>
      <dgm:t>
        <a:bodyPr/>
        <a:lstStyle/>
        <a:p>
          <a:r>
            <a:rPr lang="en-US" dirty="0" smtClean="0"/>
            <a:t>Musculoskeletal Ultrasound</a:t>
          </a:r>
          <a:endParaRPr lang="en-US" dirty="0"/>
        </a:p>
      </dgm:t>
    </dgm:pt>
    <dgm:pt modelId="{92AC88C7-E588-4BAA-87C9-2B4CDD4241D0}" type="parTrans" cxnId="{DCABB128-4E66-4DFA-B4DC-ABC40782A3FF}">
      <dgm:prSet/>
      <dgm:spPr/>
      <dgm:t>
        <a:bodyPr/>
        <a:lstStyle/>
        <a:p>
          <a:endParaRPr lang="en-US"/>
        </a:p>
      </dgm:t>
    </dgm:pt>
    <dgm:pt modelId="{08D99681-428F-4119-B00D-78ABE42ED6AC}" type="sibTrans" cxnId="{DCABB128-4E66-4DFA-B4DC-ABC40782A3FF}">
      <dgm:prSet/>
      <dgm:spPr/>
      <dgm:t>
        <a:bodyPr/>
        <a:lstStyle/>
        <a:p>
          <a:endParaRPr lang="en-US"/>
        </a:p>
      </dgm:t>
    </dgm:pt>
    <dgm:pt modelId="{30E65A4D-0F17-4DBB-91E1-58D6AD94C6A4}">
      <dgm:prSet phldrT="[Text]"/>
      <dgm:spPr/>
      <dgm:t>
        <a:bodyPr/>
        <a:lstStyle/>
        <a:p>
          <a:r>
            <a:rPr lang="en-US" dirty="0" smtClean="0"/>
            <a:t>Extracorporeal Shockwave Therapy</a:t>
          </a:r>
          <a:endParaRPr lang="en-US" dirty="0"/>
        </a:p>
      </dgm:t>
    </dgm:pt>
    <dgm:pt modelId="{A8C60186-CCF2-47A6-976C-1C3E75D0D3E7}" type="parTrans" cxnId="{ED382AC5-62D6-4009-81E8-A3C44C2018D0}">
      <dgm:prSet/>
      <dgm:spPr/>
      <dgm:t>
        <a:bodyPr/>
        <a:lstStyle/>
        <a:p>
          <a:endParaRPr lang="en-US"/>
        </a:p>
      </dgm:t>
    </dgm:pt>
    <dgm:pt modelId="{82B81879-98DD-403F-8CE5-CDF4CC6B67BD}" type="sibTrans" cxnId="{ED382AC5-62D6-4009-81E8-A3C44C2018D0}">
      <dgm:prSet/>
      <dgm:spPr/>
      <dgm:t>
        <a:bodyPr/>
        <a:lstStyle/>
        <a:p>
          <a:endParaRPr lang="en-US"/>
        </a:p>
      </dgm:t>
    </dgm:pt>
    <dgm:pt modelId="{096C8F0C-A4CD-453F-834E-90A1A290FFEB}">
      <dgm:prSet phldrT="[Text]"/>
      <dgm:spPr/>
      <dgm:t>
        <a:bodyPr/>
        <a:lstStyle/>
        <a:p>
          <a:r>
            <a:rPr lang="en-US" dirty="0" smtClean="0"/>
            <a:t>Platelet Rich Plasma with Releasate</a:t>
          </a:r>
          <a:endParaRPr lang="en-US" dirty="0"/>
        </a:p>
      </dgm:t>
    </dgm:pt>
    <dgm:pt modelId="{62798919-8948-48CC-94DA-DC06FE5B187F}" type="parTrans" cxnId="{69BB6048-06A1-49A9-A895-6EF2B09EA8CF}">
      <dgm:prSet/>
      <dgm:spPr/>
      <dgm:t>
        <a:bodyPr/>
        <a:lstStyle/>
        <a:p>
          <a:endParaRPr lang="en-US"/>
        </a:p>
      </dgm:t>
    </dgm:pt>
    <dgm:pt modelId="{0ED43B5D-9A10-4D06-8ADA-4535E3AC0B7D}" type="sibTrans" cxnId="{69BB6048-06A1-49A9-A895-6EF2B09EA8CF}">
      <dgm:prSet/>
      <dgm:spPr/>
      <dgm:t>
        <a:bodyPr/>
        <a:lstStyle/>
        <a:p>
          <a:endParaRPr lang="en-US"/>
        </a:p>
      </dgm:t>
    </dgm:pt>
    <dgm:pt modelId="{63CBCFB0-F67B-41EF-8272-C7F22FBCDB52}">
      <dgm:prSet phldrT="[Text]"/>
      <dgm:spPr/>
      <dgm:t>
        <a:bodyPr/>
        <a:lstStyle/>
        <a:p>
          <a:r>
            <a:rPr lang="en-US" dirty="0" smtClean="0"/>
            <a:t>Rehabilitation</a:t>
          </a:r>
          <a:endParaRPr lang="en-US" dirty="0"/>
        </a:p>
      </dgm:t>
    </dgm:pt>
    <dgm:pt modelId="{8298CEAC-4401-42EB-A1D9-3502747FB5F9}" type="parTrans" cxnId="{31385059-07BE-484B-ADC4-33B373F68ACC}">
      <dgm:prSet/>
      <dgm:spPr/>
      <dgm:t>
        <a:bodyPr/>
        <a:lstStyle/>
        <a:p>
          <a:endParaRPr lang="en-US"/>
        </a:p>
      </dgm:t>
    </dgm:pt>
    <dgm:pt modelId="{ABCE739B-55B5-4639-9262-C9A7FFF77503}" type="sibTrans" cxnId="{31385059-07BE-484B-ADC4-33B373F68ACC}">
      <dgm:prSet/>
      <dgm:spPr/>
      <dgm:t>
        <a:bodyPr/>
        <a:lstStyle/>
        <a:p>
          <a:endParaRPr lang="en-US"/>
        </a:p>
      </dgm:t>
    </dgm:pt>
    <dgm:pt modelId="{38D4BCCD-10BB-44A5-91DF-DD88AD1103E9}" type="pres">
      <dgm:prSet presAssocID="{5D03C954-89B9-4E13-9533-6A6C61EDE5C6}" presName="matrix" presStyleCnt="0">
        <dgm:presLayoutVars>
          <dgm:chMax val="1"/>
          <dgm:dir/>
          <dgm:resizeHandles val="exact"/>
        </dgm:presLayoutVars>
      </dgm:prSet>
      <dgm:spPr/>
      <dgm:t>
        <a:bodyPr/>
        <a:lstStyle/>
        <a:p>
          <a:endParaRPr lang="en-US"/>
        </a:p>
      </dgm:t>
    </dgm:pt>
    <dgm:pt modelId="{BD031ADA-68A1-4EA3-9427-F294D2703B85}" type="pres">
      <dgm:prSet presAssocID="{5D03C954-89B9-4E13-9533-6A6C61EDE5C6}" presName="diamond" presStyleLbl="bgShp" presStyleIdx="0" presStyleCnt="1"/>
      <dgm:spPr/>
    </dgm:pt>
    <dgm:pt modelId="{1F42C3DA-18F0-4535-9EA0-49C8E99B37C1}" type="pres">
      <dgm:prSet presAssocID="{5D03C954-89B9-4E13-9533-6A6C61EDE5C6}" presName="quad1" presStyleLbl="node1" presStyleIdx="0" presStyleCnt="4">
        <dgm:presLayoutVars>
          <dgm:chMax val="0"/>
          <dgm:chPref val="0"/>
          <dgm:bulletEnabled val="1"/>
        </dgm:presLayoutVars>
      </dgm:prSet>
      <dgm:spPr/>
      <dgm:t>
        <a:bodyPr/>
        <a:lstStyle/>
        <a:p>
          <a:endParaRPr lang="en-US"/>
        </a:p>
      </dgm:t>
    </dgm:pt>
    <dgm:pt modelId="{0680D98C-51D7-4AA2-8FB3-E12C95C133AC}" type="pres">
      <dgm:prSet presAssocID="{5D03C954-89B9-4E13-9533-6A6C61EDE5C6}" presName="quad2" presStyleLbl="node1" presStyleIdx="1" presStyleCnt="4">
        <dgm:presLayoutVars>
          <dgm:chMax val="0"/>
          <dgm:chPref val="0"/>
          <dgm:bulletEnabled val="1"/>
        </dgm:presLayoutVars>
      </dgm:prSet>
      <dgm:spPr/>
      <dgm:t>
        <a:bodyPr/>
        <a:lstStyle/>
        <a:p>
          <a:endParaRPr lang="en-US"/>
        </a:p>
      </dgm:t>
    </dgm:pt>
    <dgm:pt modelId="{60906724-9F25-41F1-BB57-FE6B5FAFC879}" type="pres">
      <dgm:prSet presAssocID="{5D03C954-89B9-4E13-9533-6A6C61EDE5C6}" presName="quad3" presStyleLbl="node1" presStyleIdx="2" presStyleCnt="4">
        <dgm:presLayoutVars>
          <dgm:chMax val="0"/>
          <dgm:chPref val="0"/>
          <dgm:bulletEnabled val="1"/>
        </dgm:presLayoutVars>
      </dgm:prSet>
      <dgm:spPr/>
      <dgm:t>
        <a:bodyPr/>
        <a:lstStyle/>
        <a:p>
          <a:endParaRPr lang="en-US"/>
        </a:p>
      </dgm:t>
    </dgm:pt>
    <dgm:pt modelId="{E3B4196E-D6FD-4CFC-810B-79DDB175B4BB}" type="pres">
      <dgm:prSet presAssocID="{5D03C954-89B9-4E13-9533-6A6C61EDE5C6}" presName="quad4" presStyleLbl="node1" presStyleIdx="3" presStyleCnt="4">
        <dgm:presLayoutVars>
          <dgm:chMax val="0"/>
          <dgm:chPref val="0"/>
          <dgm:bulletEnabled val="1"/>
        </dgm:presLayoutVars>
      </dgm:prSet>
      <dgm:spPr/>
      <dgm:t>
        <a:bodyPr/>
        <a:lstStyle/>
        <a:p>
          <a:endParaRPr lang="en-US"/>
        </a:p>
      </dgm:t>
    </dgm:pt>
  </dgm:ptLst>
  <dgm:cxnLst>
    <dgm:cxn modelId="{DCABB128-4E66-4DFA-B4DC-ABC40782A3FF}" srcId="{5D03C954-89B9-4E13-9533-6A6C61EDE5C6}" destId="{575710F3-DD04-4D00-A215-1D2878B2E207}" srcOrd="0" destOrd="0" parTransId="{92AC88C7-E588-4BAA-87C9-2B4CDD4241D0}" sibTransId="{08D99681-428F-4119-B00D-78ABE42ED6AC}"/>
    <dgm:cxn modelId="{ED382AC5-62D6-4009-81E8-A3C44C2018D0}" srcId="{5D03C954-89B9-4E13-9533-6A6C61EDE5C6}" destId="{30E65A4D-0F17-4DBB-91E1-58D6AD94C6A4}" srcOrd="1" destOrd="0" parTransId="{A8C60186-CCF2-47A6-976C-1C3E75D0D3E7}" sibTransId="{82B81879-98DD-403F-8CE5-CDF4CC6B67BD}"/>
    <dgm:cxn modelId="{D48598DE-607E-45A6-B76C-A212BE882696}" type="presOf" srcId="{096C8F0C-A4CD-453F-834E-90A1A290FFEB}" destId="{60906724-9F25-41F1-BB57-FE6B5FAFC879}" srcOrd="0" destOrd="0" presId="urn:microsoft.com/office/officeart/2005/8/layout/matrix3"/>
    <dgm:cxn modelId="{31385059-07BE-484B-ADC4-33B373F68ACC}" srcId="{5D03C954-89B9-4E13-9533-6A6C61EDE5C6}" destId="{63CBCFB0-F67B-41EF-8272-C7F22FBCDB52}" srcOrd="3" destOrd="0" parTransId="{8298CEAC-4401-42EB-A1D9-3502747FB5F9}" sibTransId="{ABCE739B-55B5-4639-9262-C9A7FFF77503}"/>
    <dgm:cxn modelId="{4F4275EC-BE95-4DDA-BD84-4DA8E8F8405B}" type="presOf" srcId="{5D03C954-89B9-4E13-9533-6A6C61EDE5C6}" destId="{38D4BCCD-10BB-44A5-91DF-DD88AD1103E9}" srcOrd="0" destOrd="0" presId="urn:microsoft.com/office/officeart/2005/8/layout/matrix3"/>
    <dgm:cxn modelId="{69BB6048-06A1-49A9-A895-6EF2B09EA8CF}" srcId="{5D03C954-89B9-4E13-9533-6A6C61EDE5C6}" destId="{096C8F0C-A4CD-453F-834E-90A1A290FFEB}" srcOrd="2" destOrd="0" parTransId="{62798919-8948-48CC-94DA-DC06FE5B187F}" sibTransId="{0ED43B5D-9A10-4D06-8ADA-4535E3AC0B7D}"/>
    <dgm:cxn modelId="{A8407704-3B23-4016-B850-CE56F5FD8734}" type="presOf" srcId="{575710F3-DD04-4D00-A215-1D2878B2E207}" destId="{1F42C3DA-18F0-4535-9EA0-49C8E99B37C1}" srcOrd="0" destOrd="0" presId="urn:microsoft.com/office/officeart/2005/8/layout/matrix3"/>
    <dgm:cxn modelId="{79E520BD-61F6-4284-A50F-4EF9F1AAB016}" type="presOf" srcId="{63CBCFB0-F67B-41EF-8272-C7F22FBCDB52}" destId="{E3B4196E-D6FD-4CFC-810B-79DDB175B4BB}" srcOrd="0" destOrd="0" presId="urn:microsoft.com/office/officeart/2005/8/layout/matrix3"/>
    <dgm:cxn modelId="{4BEBC893-4846-4BC7-887E-56B1E62D4D60}" type="presOf" srcId="{30E65A4D-0F17-4DBB-91E1-58D6AD94C6A4}" destId="{0680D98C-51D7-4AA2-8FB3-E12C95C133AC}" srcOrd="0" destOrd="0" presId="urn:microsoft.com/office/officeart/2005/8/layout/matrix3"/>
    <dgm:cxn modelId="{C6E90C14-23BF-4FEB-8598-D222E8FE4318}" type="presParOf" srcId="{38D4BCCD-10BB-44A5-91DF-DD88AD1103E9}" destId="{BD031ADA-68A1-4EA3-9427-F294D2703B85}" srcOrd="0" destOrd="0" presId="urn:microsoft.com/office/officeart/2005/8/layout/matrix3"/>
    <dgm:cxn modelId="{6D6F02D4-82FD-4B2E-8310-952709667FF7}" type="presParOf" srcId="{38D4BCCD-10BB-44A5-91DF-DD88AD1103E9}" destId="{1F42C3DA-18F0-4535-9EA0-49C8E99B37C1}" srcOrd="1" destOrd="0" presId="urn:microsoft.com/office/officeart/2005/8/layout/matrix3"/>
    <dgm:cxn modelId="{DF0DC377-7B22-46FE-9587-99CB97C8D8B2}" type="presParOf" srcId="{38D4BCCD-10BB-44A5-91DF-DD88AD1103E9}" destId="{0680D98C-51D7-4AA2-8FB3-E12C95C133AC}" srcOrd="2" destOrd="0" presId="urn:microsoft.com/office/officeart/2005/8/layout/matrix3"/>
    <dgm:cxn modelId="{C80C258B-8D85-44C5-88F8-7CBF118390B0}" type="presParOf" srcId="{38D4BCCD-10BB-44A5-91DF-DD88AD1103E9}" destId="{60906724-9F25-41F1-BB57-FE6B5FAFC879}" srcOrd="3" destOrd="0" presId="urn:microsoft.com/office/officeart/2005/8/layout/matrix3"/>
    <dgm:cxn modelId="{C978C9E9-F037-4F69-ACB3-C6B476508A8D}" type="presParOf" srcId="{38D4BCCD-10BB-44A5-91DF-DD88AD1103E9}" destId="{E3B4196E-D6FD-4CFC-810B-79DDB175B4B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10D1E-64AD-4DA5-BE78-BB00677AF435}" type="doc">
      <dgm:prSet loTypeId="urn:microsoft.com/office/officeart/2009/3/layout/HorizontalOrganizationChart" loCatId="hierarchy" qsTypeId="urn:microsoft.com/office/officeart/2005/8/quickstyle/simple3" qsCatId="simple" csTypeId="urn:microsoft.com/office/officeart/2005/8/colors/accent6_4" csCatId="accent6" phldr="1"/>
      <dgm:spPr/>
      <dgm:t>
        <a:bodyPr/>
        <a:lstStyle/>
        <a:p>
          <a:endParaRPr lang="en-US"/>
        </a:p>
      </dgm:t>
    </dgm:pt>
    <dgm:pt modelId="{424A107C-5036-4184-9964-17085E7531F2}" type="asst">
      <dgm:prSet phldrT="[Text]"/>
      <dgm:spPr/>
      <dgm:t>
        <a:bodyPr/>
        <a:lstStyle/>
        <a:p>
          <a:r>
            <a:rPr lang="en-US" b="1" u="sng" dirty="0" smtClean="0"/>
            <a:t>March ’22 – Initial Injury</a:t>
          </a:r>
        </a:p>
        <a:p>
          <a:r>
            <a:rPr lang="en-US" dirty="0" smtClean="0"/>
            <a:t>Injury to throwing arm diagnosed as rotator cuff tear vs. tendinitis. Treated with rest and RAMG, but unable to RTP that season. Was able to participate in summer season.</a:t>
          </a:r>
          <a:endParaRPr lang="en-US" dirty="0"/>
        </a:p>
      </dgm:t>
    </dgm:pt>
    <dgm:pt modelId="{B495D6A2-BD7B-4DAE-914D-A357E33009A3}" type="parTrans" cxnId="{7E4BE5AC-7F5A-48B2-8292-156734166D6B}">
      <dgm:prSet/>
      <dgm:spPr/>
      <dgm:t>
        <a:bodyPr/>
        <a:lstStyle/>
        <a:p>
          <a:endParaRPr lang="en-US"/>
        </a:p>
      </dgm:t>
    </dgm:pt>
    <dgm:pt modelId="{D95041D5-299A-4909-9BE0-8DBEA6C4D1BA}" type="sibTrans" cxnId="{7E4BE5AC-7F5A-48B2-8292-156734166D6B}">
      <dgm:prSet/>
      <dgm:spPr/>
      <dgm:t>
        <a:bodyPr/>
        <a:lstStyle/>
        <a:p>
          <a:endParaRPr lang="en-US"/>
        </a:p>
      </dgm:t>
    </dgm:pt>
    <dgm:pt modelId="{81D376E4-8C08-4793-8B72-F173512E1FF3}">
      <dgm:prSet phldrT="[Text]"/>
      <dgm:spPr/>
      <dgm:t>
        <a:bodyPr/>
        <a:lstStyle/>
        <a:p>
          <a:r>
            <a:rPr lang="en-US" b="1" u="sng" dirty="0" smtClean="0"/>
            <a:t>January ‘23 – First Medical Contact</a:t>
          </a:r>
        </a:p>
        <a:p>
          <a:r>
            <a:rPr lang="en-US" dirty="0" smtClean="0"/>
            <a:t>MSKUS remarkable for 25% partial tear of the supraspinatus on the bursal surface at the RTC interval anteriorly. Discussed options, patient elected for Prolotherapy, Platelet Releasate, ESWT x4.</a:t>
          </a:r>
          <a:endParaRPr lang="en-US" dirty="0"/>
        </a:p>
      </dgm:t>
    </dgm:pt>
    <dgm:pt modelId="{3BCEC41C-97CB-4F0F-BD26-C7417E4A57B2}" type="parTrans" cxnId="{26D21977-51D1-42E0-B50C-30F12AAEB814}">
      <dgm:prSet/>
      <dgm:spPr/>
      <dgm:t>
        <a:bodyPr/>
        <a:lstStyle/>
        <a:p>
          <a:endParaRPr lang="en-US"/>
        </a:p>
      </dgm:t>
    </dgm:pt>
    <dgm:pt modelId="{85789FB0-778F-48BA-A2FB-6239040505E2}" type="sibTrans" cxnId="{26D21977-51D1-42E0-B50C-30F12AAEB814}">
      <dgm:prSet/>
      <dgm:spPr/>
      <dgm:t>
        <a:bodyPr/>
        <a:lstStyle/>
        <a:p>
          <a:endParaRPr lang="en-US"/>
        </a:p>
      </dgm:t>
    </dgm:pt>
    <dgm:pt modelId="{EC5DC282-BCCC-41C4-9A39-F11341D4AF32}">
      <dgm:prSet/>
      <dgm:spPr/>
      <dgm:t>
        <a:bodyPr/>
        <a:lstStyle/>
        <a:p>
          <a:r>
            <a:rPr lang="en-US" b="1" u="sng" dirty="0" smtClean="0"/>
            <a:t>December ’22 – Re-Injury</a:t>
          </a:r>
          <a:endParaRPr lang="en-US" b="1" dirty="0" smtClean="0"/>
        </a:p>
        <a:p>
          <a:r>
            <a:rPr lang="en-US" dirty="0" smtClean="0"/>
            <a:t>Aggravated injury. Notes sharp anterior shoulder pain during cocking phase of throwing. Attempted rest and STIM, but pain persisted.</a:t>
          </a:r>
          <a:endParaRPr lang="en-US" dirty="0"/>
        </a:p>
      </dgm:t>
    </dgm:pt>
    <dgm:pt modelId="{25CB4FC7-5DE8-4D92-BE6A-BF14076E4E7E}" type="parTrans" cxnId="{FD5941AB-E58A-4DFA-A38A-361783B7054D}">
      <dgm:prSet/>
      <dgm:spPr/>
      <dgm:t>
        <a:bodyPr/>
        <a:lstStyle/>
        <a:p>
          <a:endParaRPr lang="en-US"/>
        </a:p>
      </dgm:t>
    </dgm:pt>
    <dgm:pt modelId="{E9A71304-2431-4BC5-AD3C-B5309CEECFC5}" type="sibTrans" cxnId="{FD5941AB-E58A-4DFA-A38A-361783B7054D}">
      <dgm:prSet/>
      <dgm:spPr/>
      <dgm:t>
        <a:bodyPr/>
        <a:lstStyle/>
        <a:p>
          <a:endParaRPr lang="en-US"/>
        </a:p>
      </dgm:t>
    </dgm:pt>
    <dgm:pt modelId="{0F5C885A-1A67-4D36-BF80-5C4579AED0F7}">
      <dgm:prSet/>
      <dgm:spPr/>
      <dgm:t>
        <a:bodyPr/>
        <a:lstStyle/>
        <a:p>
          <a:r>
            <a:rPr lang="en-US" b="1" u="sng" dirty="0" smtClean="0"/>
            <a:t>February ‘23 – 4-Weeks Post-Injection</a:t>
          </a:r>
        </a:p>
        <a:p>
          <a:r>
            <a:rPr lang="en-US" dirty="0" smtClean="0"/>
            <a:t>Repeat MSKUS showed dramatic improvement with a 10% tear remaining, new evidence of acute supraspinatus tendinitis and </a:t>
          </a:r>
          <a:r>
            <a:rPr lang="en-US" dirty="0" err="1" smtClean="0"/>
            <a:t>subacromial</a:t>
          </a:r>
          <a:r>
            <a:rPr lang="en-US" dirty="0" smtClean="0"/>
            <a:t> bursitis.</a:t>
          </a:r>
          <a:endParaRPr lang="en-US" dirty="0"/>
        </a:p>
      </dgm:t>
    </dgm:pt>
    <dgm:pt modelId="{E8E693B4-AA54-4D53-A6E6-C0BE45B47A96}" type="parTrans" cxnId="{8B417F4C-1CDD-4E0A-A793-4364C142015B}">
      <dgm:prSet/>
      <dgm:spPr/>
      <dgm:t>
        <a:bodyPr/>
        <a:lstStyle/>
        <a:p>
          <a:endParaRPr lang="en-US"/>
        </a:p>
      </dgm:t>
    </dgm:pt>
    <dgm:pt modelId="{710EE96F-2E10-4DBB-8ECF-B81A60048463}" type="sibTrans" cxnId="{8B417F4C-1CDD-4E0A-A793-4364C142015B}">
      <dgm:prSet/>
      <dgm:spPr/>
      <dgm:t>
        <a:bodyPr/>
        <a:lstStyle/>
        <a:p>
          <a:endParaRPr lang="en-US"/>
        </a:p>
      </dgm:t>
    </dgm:pt>
    <dgm:pt modelId="{DF4C79C7-AF3C-467A-88ED-3703F5FA072A}">
      <dgm:prSet/>
      <dgm:spPr/>
      <dgm:t>
        <a:bodyPr/>
        <a:lstStyle/>
        <a:p>
          <a:r>
            <a:rPr lang="en-US" b="1" u="sng" dirty="0" smtClean="0"/>
            <a:t>February ‘23 – Return to Play</a:t>
          </a:r>
        </a:p>
        <a:p>
          <a:r>
            <a:rPr lang="en-US" dirty="0" smtClean="0"/>
            <a:t>Patient reported 25% improvement of symptoms, given meloxicam PRN. Released with PRICEMM, RAMG, HEP, PT. Patient hit a game-winning homerun on his return.</a:t>
          </a:r>
          <a:endParaRPr lang="en-US" dirty="0"/>
        </a:p>
      </dgm:t>
    </dgm:pt>
    <dgm:pt modelId="{1D633C0C-6027-48BF-AED1-EA2F0945022E}" type="parTrans" cxnId="{7036A673-A477-434D-9A08-A5E911337374}">
      <dgm:prSet/>
      <dgm:spPr/>
      <dgm:t>
        <a:bodyPr/>
        <a:lstStyle/>
        <a:p>
          <a:endParaRPr lang="en-US"/>
        </a:p>
      </dgm:t>
    </dgm:pt>
    <dgm:pt modelId="{1CCDEBCB-AE0A-4072-A7E7-5B304A53F4F8}" type="sibTrans" cxnId="{7036A673-A477-434D-9A08-A5E911337374}">
      <dgm:prSet/>
      <dgm:spPr/>
      <dgm:t>
        <a:bodyPr/>
        <a:lstStyle/>
        <a:p>
          <a:endParaRPr lang="en-US"/>
        </a:p>
      </dgm:t>
    </dgm:pt>
    <dgm:pt modelId="{B7104EAC-731F-48F2-8FC8-CA2A18D360F8}" type="pres">
      <dgm:prSet presAssocID="{D0D10D1E-64AD-4DA5-BE78-BB00677AF435}" presName="hierChild1" presStyleCnt="0">
        <dgm:presLayoutVars>
          <dgm:orgChart val="1"/>
          <dgm:chPref val="1"/>
          <dgm:dir/>
          <dgm:animOne val="branch"/>
          <dgm:animLvl val="lvl"/>
          <dgm:resizeHandles/>
        </dgm:presLayoutVars>
      </dgm:prSet>
      <dgm:spPr/>
      <dgm:t>
        <a:bodyPr/>
        <a:lstStyle/>
        <a:p>
          <a:endParaRPr lang="en-US"/>
        </a:p>
      </dgm:t>
    </dgm:pt>
    <dgm:pt modelId="{754345B7-739C-46AB-B83D-E5E6737C91E4}" type="pres">
      <dgm:prSet presAssocID="{424A107C-5036-4184-9964-17085E7531F2}" presName="hierRoot1" presStyleCnt="0">
        <dgm:presLayoutVars>
          <dgm:hierBranch val="init"/>
        </dgm:presLayoutVars>
      </dgm:prSet>
      <dgm:spPr/>
    </dgm:pt>
    <dgm:pt modelId="{B20BCC3C-29F3-4DF2-9A58-518F5DB8F45F}" type="pres">
      <dgm:prSet presAssocID="{424A107C-5036-4184-9964-17085E7531F2}" presName="rootComposite1" presStyleCnt="0"/>
      <dgm:spPr/>
    </dgm:pt>
    <dgm:pt modelId="{4D32FDAF-27C1-4CE8-9753-8614C430925C}" type="pres">
      <dgm:prSet presAssocID="{424A107C-5036-4184-9964-17085E7531F2}" presName="rootText1" presStyleLbl="node0" presStyleIdx="0" presStyleCnt="2" custScaleY="148896" custLinFactY="-10250" custLinFactNeighborX="1315" custLinFactNeighborY="-100000">
        <dgm:presLayoutVars>
          <dgm:chPref val="3"/>
        </dgm:presLayoutVars>
      </dgm:prSet>
      <dgm:spPr/>
      <dgm:t>
        <a:bodyPr/>
        <a:lstStyle/>
        <a:p>
          <a:endParaRPr lang="en-US"/>
        </a:p>
      </dgm:t>
    </dgm:pt>
    <dgm:pt modelId="{E42AE977-1714-4107-9711-DEDD971E72A3}" type="pres">
      <dgm:prSet presAssocID="{424A107C-5036-4184-9964-17085E7531F2}" presName="rootConnector1" presStyleLbl="asst0" presStyleIdx="0" presStyleCnt="0"/>
      <dgm:spPr/>
      <dgm:t>
        <a:bodyPr/>
        <a:lstStyle/>
        <a:p>
          <a:endParaRPr lang="en-US"/>
        </a:p>
      </dgm:t>
    </dgm:pt>
    <dgm:pt modelId="{B93BBB27-E710-4456-935C-590893C5CCDA}" type="pres">
      <dgm:prSet presAssocID="{424A107C-5036-4184-9964-17085E7531F2}" presName="hierChild2" presStyleCnt="0"/>
      <dgm:spPr/>
    </dgm:pt>
    <dgm:pt modelId="{1AC6000C-9D59-410E-80FB-593C481B5E01}" type="pres">
      <dgm:prSet presAssocID="{3BCEC41C-97CB-4F0F-BD26-C7417E4A57B2}" presName="Name64" presStyleLbl="parChTrans1D2" presStyleIdx="0" presStyleCnt="1"/>
      <dgm:spPr/>
      <dgm:t>
        <a:bodyPr/>
        <a:lstStyle/>
        <a:p>
          <a:endParaRPr lang="en-US"/>
        </a:p>
      </dgm:t>
    </dgm:pt>
    <dgm:pt modelId="{CCC2436C-431D-42C2-9361-EB4554C84F09}" type="pres">
      <dgm:prSet presAssocID="{81D376E4-8C08-4793-8B72-F173512E1FF3}" presName="hierRoot2" presStyleCnt="0">
        <dgm:presLayoutVars>
          <dgm:hierBranch val="init"/>
        </dgm:presLayoutVars>
      </dgm:prSet>
      <dgm:spPr/>
    </dgm:pt>
    <dgm:pt modelId="{FA2C3A60-1502-4B61-B5E9-85880BFB87EE}" type="pres">
      <dgm:prSet presAssocID="{81D376E4-8C08-4793-8B72-F173512E1FF3}" presName="rootComposite" presStyleCnt="0"/>
      <dgm:spPr/>
    </dgm:pt>
    <dgm:pt modelId="{102A7A1B-BD99-4DFB-9B31-F61E84185D89}" type="pres">
      <dgm:prSet presAssocID="{81D376E4-8C08-4793-8B72-F173512E1FF3}" presName="rootText" presStyleLbl="node2" presStyleIdx="0" presStyleCnt="1" custScaleX="101723" custScaleY="175216" custLinFactNeighborX="-488" custLinFactNeighborY="64635">
        <dgm:presLayoutVars>
          <dgm:chPref val="3"/>
        </dgm:presLayoutVars>
      </dgm:prSet>
      <dgm:spPr/>
      <dgm:t>
        <a:bodyPr/>
        <a:lstStyle/>
        <a:p>
          <a:endParaRPr lang="en-US"/>
        </a:p>
      </dgm:t>
    </dgm:pt>
    <dgm:pt modelId="{2E925842-41EA-4532-A337-81FDC93928C3}" type="pres">
      <dgm:prSet presAssocID="{81D376E4-8C08-4793-8B72-F173512E1FF3}" presName="rootConnector" presStyleLbl="node2" presStyleIdx="0" presStyleCnt="1"/>
      <dgm:spPr/>
      <dgm:t>
        <a:bodyPr/>
        <a:lstStyle/>
        <a:p>
          <a:endParaRPr lang="en-US"/>
        </a:p>
      </dgm:t>
    </dgm:pt>
    <dgm:pt modelId="{9662B2DE-6403-449A-B2D0-34F9C575DFF1}" type="pres">
      <dgm:prSet presAssocID="{81D376E4-8C08-4793-8B72-F173512E1FF3}" presName="hierChild4" presStyleCnt="0"/>
      <dgm:spPr/>
    </dgm:pt>
    <dgm:pt modelId="{9FABE2B9-6922-40BD-B2B2-B98590F2978E}" type="pres">
      <dgm:prSet presAssocID="{E8E693B4-AA54-4D53-A6E6-C0BE45B47A96}" presName="Name64" presStyleLbl="parChTrans1D3" presStyleIdx="0" presStyleCnt="2"/>
      <dgm:spPr/>
      <dgm:t>
        <a:bodyPr/>
        <a:lstStyle/>
        <a:p>
          <a:endParaRPr lang="en-US"/>
        </a:p>
      </dgm:t>
    </dgm:pt>
    <dgm:pt modelId="{49386154-798B-48A9-9B5C-26A8360DC8DF}" type="pres">
      <dgm:prSet presAssocID="{0F5C885A-1A67-4D36-BF80-5C4579AED0F7}" presName="hierRoot2" presStyleCnt="0">
        <dgm:presLayoutVars>
          <dgm:hierBranch val="init"/>
        </dgm:presLayoutVars>
      </dgm:prSet>
      <dgm:spPr/>
    </dgm:pt>
    <dgm:pt modelId="{7CD642E3-3007-41AC-8F20-EB97D9B9222D}" type="pres">
      <dgm:prSet presAssocID="{0F5C885A-1A67-4D36-BF80-5C4579AED0F7}" presName="rootComposite" presStyleCnt="0"/>
      <dgm:spPr/>
    </dgm:pt>
    <dgm:pt modelId="{50B84B5C-4AEF-461F-A86E-3C6B83A3DE8D}" type="pres">
      <dgm:prSet presAssocID="{0F5C885A-1A67-4D36-BF80-5C4579AED0F7}" presName="rootText" presStyleLbl="node3" presStyleIdx="0" presStyleCnt="2" custScaleY="156332" custLinFactNeighborX="-430" custLinFactNeighborY="55428">
        <dgm:presLayoutVars>
          <dgm:chPref val="3"/>
        </dgm:presLayoutVars>
      </dgm:prSet>
      <dgm:spPr/>
      <dgm:t>
        <a:bodyPr/>
        <a:lstStyle/>
        <a:p>
          <a:endParaRPr lang="en-US"/>
        </a:p>
      </dgm:t>
    </dgm:pt>
    <dgm:pt modelId="{6787780E-C845-4BA9-B00F-7AE9AD45B2EC}" type="pres">
      <dgm:prSet presAssocID="{0F5C885A-1A67-4D36-BF80-5C4579AED0F7}" presName="rootConnector" presStyleLbl="node3" presStyleIdx="0" presStyleCnt="2"/>
      <dgm:spPr/>
      <dgm:t>
        <a:bodyPr/>
        <a:lstStyle/>
        <a:p>
          <a:endParaRPr lang="en-US"/>
        </a:p>
      </dgm:t>
    </dgm:pt>
    <dgm:pt modelId="{16F97A20-BC91-43CF-9163-63E0D1920AAD}" type="pres">
      <dgm:prSet presAssocID="{0F5C885A-1A67-4D36-BF80-5C4579AED0F7}" presName="hierChild4" presStyleCnt="0"/>
      <dgm:spPr/>
    </dgm:pt>
    <dgm:pt modelId="{5967FCA8-30D3-4C8D-BB37-0A54E304A8E9}" type="pres">
      <dgm:prSet presAssocID="{0F5C885A-1A67-4D36-BF80-5C4579AED0F7}" presName="hierChild5" presStyleCnt="0"/>
      <dgm:spPr/>
    </dgm:pt>
    <dgm:pt modelId="{87E57826-9EF2-48C9-9B0D-5981B0D7D9D3}" type="pres">
      <dgm:prSet presAssocID="{1D633C0C-6027-48BF-AED1-EA2F0945022E}" presName="Name64" presStyleLbl="parChTrans1D3" presStyleIdx="1" presStyleCnt="2"/>
      <dgm:spPr/>
      <dgm:t>
        <a:bodyPr/>
        <a:lstStyle/>
        <a:p>
          <a:endParaRPr lang="en-US"/>
        </a:p>
      </dgm:t>
    </dgm:pt>
    <dgm:pt modelId="{EA0E5F47-50CC-4C62-8CFC-C6CE8CABB5F8}" type="pres">
      <dgm:prSet presAssocID="{DF4C79C7-AF3C-467A-88ED-3703F5FA072A}" presName="hierRoot2" presStyleCnt="0">
        <dgm:presLayoutVars>
          <dgm:hierBranch val="init"/>
        </dgm:presLayoutVars>
      </dgm:prSet>
      <dgm:spPr/>
    </dgm:pt>
    <dgm:pt modelId="{4F86B544-95B8-4FB6-BD14-2A082B48A212}" type="pres">
      <dgm:prSet presAssocID="{DF4C79C7-AF3C-467A-88ED-3703F5FA072A}" presName="rootComposite" presStyleCnt="0"/>
      <dgm:spPr/>
    </dgm:pt>
    <dgm:pt modelId="{C74ED476-C965-4022-BA59-404DCBD8ECEA}" type="pres">
      <dgm:prSet presAssocID="{DF4C79C7-AF3C-467A-88ED-3703F5FA072A}" presName="rootText" presStyleLbl="node3" presStyleIdx="1" presStyleCnt="2" custScaleY="148428" custLinFactNeighborX="-430" custLinFactNeighborY="61955">
        <dgm:presLayoutVars>
          <dgm:chPref val="3"/>
        </dgm:presLayoutVars>
      </dgm:prSet>
      <dgm:spPr/>
      <dgm:t>
        <a:bodyPr/>
        <a:lstStyle/>
        <a:p>
          <a:endParaRPr lang="en-US"/>
        </a:p>
      </dgm:t>
    </dgm:pt>
    <dgm:pt modelId="{C26D94AC-37E3-48FC-BC08-FB7094EFA6ED}" type="pres">
      <dgm:prSet presAssocID="{DF4C79C7-AF3C-467A-88ED-3703F5FA072A}" presName="rootConnector" presStyleLbl="node3" presStyleIdx="1" presStyleCnt="2"/>
      <dgm:spPr/>
      <dgm:t>
        <a:bodyPr/>
        <a:lstStyle/>
        <a:p>
          <a:endParaRPr lang="en-US"/>
        </a:p>
      </dgm:t>
    </dgm:pt>
    <dgm:pt modelId="{65FE88CF-3E2F-4A56-9D9E-F32E9CBBD89D}" type="pres">
      <dgm:prSet presAssocID="{DF4C79C7-AF3C-467A-88ED-3703F5FA072A}" presName="hierChild4" presStyleCnt="0"/>
      <dgm:spPr/>
    </dgm:pt>
    <dgm:pt modelId="{87DFAA2E-4917-462A-A78B-F8FB800E403C}" type="pres">
      <dgm:prSet presAssocID="{DF4C79C7-AF3C-467A-88ED-3703F5FA072A}" presName="hierChild5" presStyleCnt="0"/>
      <dgm:spPr/>
    </dgm:pt>
    <dgm:pt modelId="{18B2BEA9-9755-4500-8D73-150F984A3C47}" type="pres">
      <dgm:prSet presAssocID="{81D376E4-8C08-4793-8B72-F173512E1FF3}" presName="hierChild5" presStyleCnt="0"/>
      <dgm:spPr/>
    </dgm:pt>
    <dgm:pt modelId="{C010D75C-D307-4EEB-BD22-502591874628}" type="pres">
      <dgm:prSet presAssocID="{424A107C-5036-4184-9964-17085E7531F2}" presName="hierChild3" presStyleCnt="0"/>
      <dgm:spPr/>
    </dgm:pt>
    <dgm:pt modelId="{05639342-0ECE-4871-832C-1C2C0AB30AAF}" type="pres">
      <dgm:prSet presAssocID="{EC5DC282-BCCC-41C4-9A39-F11341D4AF32}" presName="hierRoot1" presStyleCnt="0">
        <dgm:presLayoutVars>
          <dgm:hierBranch val="init"/>
        </dgm:presLayoutVars>
      </dgm:prSet>
      <dgm:spPr/>
    </dgm:pt>
    <dgm:pt modelId="{5CCFAB00-B119-44AC-BD7A-15CF59292C92}" type="pres">
      <dgm:prSet presAssocID="{EC5DC282-BCCC-41C4-9A39-F11341D4AF32}" presName="rootComposite1" presStyleCnt="0"/>
      <dgm:spPr/>
    </dgm:pt>
    <dgm:pt modelId="{B5E47DEC-524C-4517-95F0-37E76664C734}" type="pres">
      <dgm:prSet presAssocID="{EC5DC282-BCCC-41C4-9A39-F11341D4AF32}" presName="rootText1" presStyleLbl="node0" presStyleIdx="1" presStyleCnt="2" custScaleY="136724" custLinFactNeighborX="-135" custLinFactNeighborY="9042">
        <dgm:presLayoutVars>
          <dgm:chPref val="3"/>
        </dgm:presLayoutVars>
      </dgm:prSet>
      <dgm:spPr/>
      <dgm:t>
        <a:bodyPr/>
        <a:lstStyle/>
        <a:p>
          <a:endParaRPr lang="en-US"/>
        </a:p>
      </dgm:t>
    </dgm:pt>
    <dgm:pt modelId="{B6CAE966-3692-4EC2-B56B-8F74DAA34CEB}" type="pres">
      <dgm:prSet presAssocID="{EC5DC282-BCCC-41C4-9A39-F11341D4AF32}" presName="rootConnector1" presStyleLbl="node1" presStyleIdx="0" presStyleCnt="0"/>
      <dgm:spPr/>
      <dgm:t>
        <a:bodyPr/>
        <a:lstStyle/>
        <a:p>
          <a:endParaRPr lang="en-US"/>
        </a:p>
      </dgm:t>
    </dgm:pt>
    <dgm:pt modelId="{ED113354-E14A-4CED-9F38-1CF8E1F55781}" type="pres">
      <dgm:prSet presAssocID="{EC5DC282-BCCC-41C4-9A39-F11341D4AF32}" presName="hierChild2" presStyleCnt="0"/>
      <dgm:spPr/>
    </dgm:pt>
    <dgm:pt modelId="{ABA69997-EBC8-4AD6-AA14-97EB00988457}" type="pres">
      <dgm:prSet presAssocID="{EC5DC282-BCCC-41C4-9A39-F11341D4AF32}" presName="hierChild3" presStyleCnt="0"/>
      <dgm:spPr/>
    </dgm:pt>
  </dgm:ptLst>
  <dgm:cxnLst>
    <dgm:cxn modelId="{BA09C3C2-3A0F-47FD-960D-BDC4CFBC83F6}" type="presOf" srcId="{81D376E4-8C08-4793-8B72-F173512E1FF3}" destId="{102A7A1B-BD99-4DFB-9B31-F61E84185D89}" srcOrd="0" destOrd="0" presId="urn:microsoft.com/office/officeart/2009/3/layout/HorizontalOrganizationChart"/>
    <dgm:cxn modelId="{FD5941AB-E58A-4DFA-A38A-361783B7054D}" srcId="{D0D10D1E-64AD-4DA5-BE78-BB00677AF435}" destId="{EC5DC282-BCCC-41C4-9A39-F11341D4AF32}" srcOrd="1" destOrd="0" parTransId="{25CB4FC7-5DE8-4D92-BE6A-BF14076E4E7E}" sibTransId="{E9A71304-2431-4BC5-AD3C-B5309CEECFC5}"/>
    <dgm:cxn modelId="{7E4BE5AC-7F5A-48B2-8292-156734166D6B}" srcId="{D0D10D1E-64AD-4DA5-BE78-BB00677AF435}" destId="{424A107C-5036-4184-9964-17085E7531F2}" srcOrd="0" destOrd="0" parTransId="{B495D6A2-BD7B-4DAE-914D-A357E33009A3}" sibTransId="{D95041D5-299A-4909-9BE0-8DBEA6C4D1BA}"/>
    <dgm:cxn modelId="{8B417F4C-1CDD-4E0A-A793-4364C142015B}" srcId="{81D376E4-8C08-4793-8B72-F173512E1FF3}" destId="{0F5C885A-1A67-4D36-BF80-5C4579AED0F7}" srcOrd="0" destOrd="0" parTransId="{E8E693B4-AA54-4D53-A6E6-C0BE45B47A96}" sibTransId="{710EE96F-2E10-4DBB-8ECF-B81A60048463}"/>
    <dgm:cxn modelId="{13F7EA2B-4FDC-4ACD-8E6D-92AF9AF988AA}" type="presOf" srcId="{DF4C79C7-AF3C-467A-88ED-3703F5FA072A}" destId="{C74ED476-C965-4022-BA59-404DCBD8ECEA}" srcOrd="0" destOrd="0" presId="urn:microsoft.com/office/officeart/2009/3/layout/HorizontalOrganizationChart"/>
    <dgm:cxn modelId="{308087CE-046F-49F4-9C50-5FFB314AE6B6}" type="presOf" srcId="{DF4C79C7-AF3C-467A-88ED-3703F5FA072A}" destId="{C26D94AC-37E3-48FC-BC08-FB7094EFA6ED}" srcOrd="1" destOrd="0" presId="urn:microsoft.com/office/officeart/2009/3/layout/HorizontalOrganizationChart"/>
    <dgm:cxn modelId="{65DEF3A4-9C10-4422-B636-2C67881604A5}" type="presOf" srcId="{EC5DC282-BCCC-41C4-9A39-F11341D4AF32}" destId="{B5E47DEC-524C-4517-95F0-37E76664C734}" srcOrd="0" destOrd="0" presId="urn:microsoft.com/office/officeart/2009/3/layout/HorizontalOrganizationChart"/>
    <dgm:cxn modelId="{DC7FE40E-6467-49BC-81BC-7B483A03F431}" type="presOf" srcId="{3BCEC41C-97CB-4F0F-BD26-C7417E4A57B2}" destId="{1AC6000C-9D59-410E-80FB-593C481B5E01}" srcOrd="0" destOrd="0" presId="urn:microsoft.com/office/officeart/2009/3/layout/HorizontalOrganizationChart"/>
    <dgm:cxn modelId="{B08CE97A-1EED-49EF-8948-481878006800}" type="presOf" srcId="{424A107C-5036-4184-9964-17085E7531F2}" destId="{4D32FDAF-27C1-4CE8-9753-8614C430925C}" srcOrd="0" destOrd="0" presId="urn:microsoft.com/office/officeart/2009/3/layout/HorizontalOrganizationChart"/>
    <dgm:cxn modelId="{37697E89-6AD4-4C69-BA44-BCDE0BFE9266}" type="presOf" srcId="{1D633C0C-6027-48BF-AED1-EA2F0945022E}" destId="{87E57826-9EF2-48C9-9B0D-5981B0D7D9D3}" srcOrd="0" destOrd="0" presId="urn:microsoft.com/office/officeart/2009/3/layout/HorizontalOrganizationChart"/>
    <dgm:cxn modelId="{2A463322-7100-4720-B71C-931625B18D36}" type="presOf" srcId="{81D376E4-8C08-4793-8B72-F173512E1FF3}" destId="{2E925842-41EA-4532-A337-81FDC93928C3}" srcOrd="1" destOrd="0" presId="urn:microsoft.com/office/officeart/2009/3/layout/HorizontalOrganizationChart"/>
    <dgm:cxn modelId="{C472B6B6-710A-42D4-9004-B35B10A27369}" type="presOf" srcId="{424A107C-5036-4184-9964-17085E7531F2}" destId="{E42AE977-1714-4107-9711-DEDD971E72A3}" srcOrd="1" destOrd="0" presId="urn:microsoft.com/office/officeart/2009/3/layout/HorizontalOrganizationChart"/>
    <dgm:cxn modelId="{26D21977-51D1-42E0-B50C-30F12AAEB814}" srcId="{424A107C-5036-4184-9964-17085E7531F2}" destId="{81D376E4-8C08-4793-8B72-F173512E1FF3}" srcOrd="0" destOrd="0" parTransId="{3BCEC41C-97CB-4F0F-BD26-C7417E4A57B2}" sibTransId="{85789FB0-778F-48BA-A2FB-6239040505E2}"/>
    <dgm:cxn modelId="{6F8FC2B7-ACB4-4AD7-8A5B-ABE23394BD64}" type="presOf" srcId="{0F5C885A-1A67-4D36-BF80-5C4579AED0F7}" destId="{6787780E-C845-4BA9-B00F-7AE9AD45B2EC}" srcOrd="1" destOrd="0" presId="urn:microsoft.com/office/officeart/2009/3/layout/HorizontalOrganizationChart"/>
    <dgm:cxn modelId="{CA2E9C1F-B6CE-4A52-893F-7FD22A0E61F9}" type="presOf" srcId="{D0D10D1E-64AD-4DA5-BE78-BB00677AF435}" destId="{B7104EAC-731F-48F2-8FC8-CA2A18D360F8}" srcOrd="0" destOrd="0" presId="urn:microsoft.com/office/officeart/2009/3/layout/HorizontalOrganizationChart"/>
    <dgm:cxn modelId="{2D3D5A04-7230-42FA-B60F-4E4B2C96F78E}" type="presOf" srcId="{0F5C885A-1A67-4D36-BF80-5C4579AED0F7}" destId="{50B84B5C-4AEF-461F-A86E-3C6B83A3DE8D}" srcOrd="0" destOrd="0" presId="urn:microsoft.com/office/officeart/2009/3/layout/HorizontalOrganizationChart"/>
    <dgm:cxn modelId="{493F61CB-DA6E-4B51-8FE3-21D5EE0D88DD}" type="presOf" srcId="{EC5DC282-BCCC-41C4-9A39-F11341D4AF32}" destId="{B6CAE966-3692-4EC2-B56B-8F74DAA34CEB}" srcOrd="1" destOrd="0" presId="urn:microsoft.com/office/officeart/2009/3/layout/HorizontalOrganizationChart"/>
    <dgm:cxn modelId="{876C3B5F-2B53-4146-837D-B116E55FF685}" type="presOf" srcId="{E8E693B4-AA54-4D53-A6E6-C0BE45B47A96}" destId="{9FABE2B9-6922-40BD-B2B2-B98590F2978E}" srcOrd="0" destOrd="0" presId="urn:microsoft.com/office/officeart/2009/3/layout/HorizontalOrganizationChart"/>
    <dgm:cxn modelId="{7036A673-A477-434D-9A08-A5E911337374}" srcId="{81D376E4-8C08-4793-8B72-F173512E1FF3}" destId="{DF4C79C7-AF3C-467A-88ED-3703F5FA072A}" srcOrd="1" destOrd="0" parTransId="{1D633C0C-6027-48BF-AED1-EA2F0945022E}" sibTransId="{1CCDEBCB-AE0A-4072-A7E7-5B304A53F4F8}"/>
    <dgm:cxn modelId="{2E1F84C3-2D30-4697-B81F-5F84FB0507A8}" type="presParOf" srcId="{B7104EAC-731F-48F2-8FC8-CA2A18D360F8}" destId="{754345B7-739C-46AB-B83D-E5E6737C91E4}" srcOrd="0" destOrd="0" presId="urn:microsoft.com/office/officeart/2009/3/layout/HorizontalOrganizationChart"/>
    <dgm:cxn modelId="{C868113A-82A2-4D35-A9D5-10B362594874}" type="presParOf" srcId="{754345B7-739C-46AB-B83D-E5E6737C91E4}" destId="{B20BCC3C-29F3-4DF2-9A58-518F5DB8F45F}" srcOrd="0" destOrd="0" presId="urn:microsoft.com/office/officeart/2009/3/layout/HorizontalOrganizationChart"/>
    <dgm:cxn modelId="{E14C6FEC-F4F8-47B4-BA36-8654DC87C349}" type="presParOf" srcId="{B20BCC3C-29F3-4DF2-9A58-518F5DB8F45F}" destId="{4D32FDAF-27C1-4CE8-9753-8614C430925C}" srcOrd="0" destOrd="0" presId="urn:microsoft.com/office/officeart/2009/3/layout/HorizontalOrganizationChart"/>
    <dgm:cxn modelId="{1E5F3C1A-2777-4163-9E18-4B426108610A}" type="presParOf" srcId="{B20BCC3C-29F3-4DF2-9A58-518F5DB8F45F}" destId="{E42AE977-1714-4107-9711-DEDD971E72A3}" srcOrd="1" destOrd="0" presId="urn:microsoft.com/office/officeart/2009/3/layout/HorizontalOrganizationChart"/>
    <dgm:cxn modelId="{F92428CB-80E3-4299-BE89-2A1991D0285C}" type="presParOf" srcId="{754345B7-739C-46AB-B83D-E5E6737C91E4}" destId="{B93BBB27-E710-4456-935C-590893C5CCDA}" srcOrd="1" destOrd="0" presId="urn:microsoft.com/office/officeart/2009/3/layout/HorizontalOrganizationChart"/>
    <dgm:cxn modelId="{6ED4D7F8-5D60-40BA-9F11-98BE7D83BBFF}" type="presParOf" srcId="{B93BBB27-E710-4456-935C-590893C5CCDA}" destId="{1AC6000C-9D59-410E-80FB-593C481B5E01}" srcOrd="0" destOrd="0" presId="urn:microsoft.com/office/officeart/2009/3/layout/HorizontalOrganizationChart"/>
    <dgm:cxn modelId="{9492B92B-89BE-4C53-8D99-472F5704C05D}" type="presParOf" srcId="{B93BBB27-E710-4456-935C-590893C5CCDA}" destId="{CCC2436C-431D-42C2-9361-EB4554C84F09}" srcOrd="1" destOrd="0" presId="urn:microsoft.com/office/officeart/2009/3/layout/HorizontalOrganizationChart"/>
    <dgm:cxn modelId="{BA7A67D0-BD45-4FE8-B7CF-3D8CBE5DCC3B}" type="presParOf" srcId="{CCC2436C-431D-42C2-9361-EB4554C84F09}" destId="{FA2C3A60-1502-4B61-B5E9-85880BFB87EE}" srcOrd="0" destOrd="0" presId="urn:microsoft.com/office/officeart/2009/3/layout/HorizontalOrganizationChart"/>
    <dgm:cxn modelId="{7E657B60-ACCE-4D02-8B32-7D134A9A63D6}" type="presParOf" srcId="{FA2C3A60-1502-4B61-B5E9-85880BFB87EE}" destId="{102A7A1B-BD99-4DFB-9B31-F61E84185D89}" srcOrd="0" destOrd="0" presId="urn:microsoft.com/office/officeart/2009/3/layout/HorizontalOrganizationChart"/>
    <dgm:cxn modelId="{4293D4B3-7036-45AA-A878-AC0BA15417F5}" type="presParOf" srcId="{FA2C3A60-1502-4B61-B5E9-85880BFB87EE}" destId="{2E925842-41EA-4532-A337-81FDC93928C3}" srcOrd="1" destOrd="0" presId="urn:microsoft.com/office/officeart/2009/3/layout/HorizontalOrganizationChart"/>
    <dgm:cxn modelId="{39F4D93A-0126-4FF0-8E36-E2F4344D4F22}" type="presParOf" srcId="{CCC2436C-431D-42C2-9361-EB4554C84F09}" destId="{9662B2DE-6403-449A-B2D0-34F9C575DFF1}" srcOrd="1" destOrd="0" presId="urn:microsoft.com/office/officeart/2009/3/layout/HorizontalOrganizationChart"/>
    <dgm:cxn modelId="{E18E98DF-BE25-469C-8D85-4D7929B8A204}" type="presParOf" srcId="{9662B2DE-6403-449A-B2D0-34F9C575DFF1}" destId="{9FABE2B9-6922-40BD-B2B2-B98590F2978E}" srcOrd="0" destOrd="0" presId="urn:microsoft.com/office/officeart/2009/3/layout/HorizontalOrganizationChart"/>
    <dgm:cxn modelId="{86381C0A-1DA3-4A97-8176-ABD7851EF97E}" type="presParOf" srcId="{9662B2DE-6403-449A-B2D0-34F9C575DFF1}" destId="{49386154-798B-48A9-9B5C-26A8360DC8DF}" srcOrd="1" destOrd="0" presId="urn:microsoft.com/office/officeart/2009/3/layout/HorizontalOrganizationChart"/>
    <dgm:cxn modelId="{0F767741-52ED-4A67-8246-7B36005091B0}" type="presParOf" srcId="{49386154-798B-48A9-9B5C-26A8360DC8DF}" destId="{7CD642E3-3007-41AC-8F20-EB97D9B9222D}" srcOrd="0" destOrd="0" presId="urn:microsoft.com/office/officeart/2009/3/layout/HorizontalOrganizationChart"/>
    <dgm:cxn modelId="{856FC973-4F8A-4D68-BFEA-C651F4219F14}" type="presParOf" srcId="{7CD642E3-3007-41AC-8F20-EB97D9B9222D}" destId="{50B84B5C-4AEF-461F-A86E-3C6B83A3DE8D}" srcOrd="0" destOrd="0" presId="urn:microsoft.com/office/officeart/2009/3/layout/HorizontalOrganizationChart"/>
    <dgm:cxn modelId="{52D81A07-067C-4700-9205-A64512003FD3}" type="presParOf" srcId="{7CD642E3-3007-41AC-8F20-EB97D9B9222D}" destId="{6787780E-C845-4BA9-B00F-7AE9AD45B2EC}" srcOrd="1" destOrd="0" presId="urn:microsoft.com/office/officeart/2009/3/layout/HorizontalOrganizationChart"/>
    <dgm:cxn modelId="{174E9849-469C-417B-A974-90B47FA57486}" type="presParOf" srcId="{49386154-798B-48A9-9B5C-26A8360DC8DF}" destId="{16F97A20-BC91-43CF-9163-63E0D1920AAD}" srcOrd="1" destOrd="0" presId="urn:microsoft.com/office/officeart/2009/3/layout/HorizontalOrganizationChart"/>
    <dgm:cxn modelId="{1BD3F5A2-3010-4F8D-AFE5-A398D2E1531F}" type="presParOf" srcId="{49386154-798B-48A9-9B5C-26A8360DC8DF}" destId="{5967FCA8-30D3-4C8D-BB37-0A54E304A8E9}" srcOrd="2" destOrd="0" presId="urn:microsoft.com/office/officeart/2009/3/layout/HorizontalOrganizationChart"/>
    <dgm:cxn modelId="{A8E3AC3F-89C7-49D0-A4C7-6A15F5B50B87}" type="presParOf" srcId="{9662B2DE-6403-449A-B2D0-34F9C575DFF1}" destId="{87E57826-9EF2-48C9-9B0D-5981B0D7D9D3}" srcOrd="2" destOrd="0" presId="urn:microsoft.com/office/officeart/2009/3/layout/HorizontalOrganizationChart"/>
    <dgm:cxn modelId="{65AF9B31-E97E-4EBB-8DBC-2917B643F8C4}" type="presParOf" srcId="{9662B2DE-6403-449A-B2D0-34F9C575DFF1}" destId="{EA0E5F47-50CC-4C62-8CFC-C6CE8CABB5F8}" srcOrd="3" destOrd="0" presId="urn:microsoft.com/office/officeart/2009/3/layout/HorizontalOrganizationChart"/>
    <dgm:cxn modelId="{60F2AA94-AC43-4C59-813A-A2ABA96F496A}" type="presParOf" srcId="{EA0E5F47-50CC-4C62-8CFC-C6CE8CABB5F8}" destId="{4F86B544-95B8-4FB6-BD14-2A082B48A212}" srcOrd="0" destOrd="0" presId="urn:microsoft.com/office/officeart/2009/3/layout/HorizontalOrganizationChart"/>
    <dgm:cxn modelId="{ACBF75BC-4BA3-4525-A6BC-8C8E8ED5FC20}" type="presParOf" srcId="{4F86B544-95B8-4FB6-BD14-2A082B48A212}" destId="{C74ED476-C965-4022-BA59-404DCBD8ECEA}" srcOrd="0" destOrd="0" presId="urn:microsoft.com/office/officeart/2009/3/layout/HorizontalOrganizationChart"/>
    <dgm:cxn modelId="{56FE661B-B469-4E27-9741-FF69476DF930}" type="presParOf" srcId="{4F86B544-95B8-4FB6-BD14-2A082B48A212}" destId="{C26D94AC-37E3-48FC-BC08-FB7094EFA6ED}" srcOrd="1" destOrd="0" presId="urn:microsoft.com/office/officeart/2009/3/layout/HorizontalOrganizationChart"/>
    <dgm:cxn modelId="{AA9962F8-0721-4E5E-A2F0-29020BAB623A}" type="presParOf" srcId="{EA0E5F47-50CC-4C62-8CFC-C6CE8CABB5F8}" destId="{65FE88CF-3E2F-4A56-9D9E-F32E9CBBD89D}" srcOrd="1" destOrd="0" presId="urn:microsoft.com/office/officeart/2009/3/layout/HorizontalOrganizationChart"/>
    <dgm:cxn modelId="{BAED3DBE-4AAC-486E-BB9C-C97AF12EC820}" type="presParOf" srcId="{EA0E5F47-50CC-4C62-8CFC-C6CE8CABB5F8}" destId="{87DFAA2E-4917-462A-A78B-F8FB800E403C}" srcOrd="2" destOrd="0" presId="urn:microsoft.com/office/officeart/2009/3/layout/HorizontalOrganizationChart"/>
    <dgm:cxn modelId="{B8BA265E-A97B-4B93-B366-A7269D7233C3}" type="presParOf" srcId="{CCC2436C-431D-42C2-9361-EB4554C84F09}" destId="{18B2BEA9-9755-4500-8D73-150F984A3C47}" srcOrd="2" destOrd="0" presId="urn:microsoft.com/office/officeart/2009/3/layout/HorizontalOrganizationChart"/>
    <dgm:cxn modelId="{778E68A6-B70C-4F32-9886-B9AE8F95ACD3}" type="presParOf" srcId="{754345B7-739C-46AB-B83D-E5E6737C91E4}" destId="{C010D75C-D307-4EEB-BD22-502591874628}" srcOrd="2" destOrd="0" presId="urn:microsoft.com/office/officeart/2009/3/layout/HorizontalOrganizationChart"/>
    <dgm:cxn modelId="{6905C94D-E459-4D17-A4E2-43E4A96CF002}" type="presParOf" srcId="{B7104EAC-731F-48F2-8FC8-CA2A18D360F8}" destId="{05639342-0ECE-4871-832C-1C2C0AB30AAF}" srcOrd="1" destOrd="0" presId="urn:microsoft.com/office/officeart/2009/3/layout/HorizontalOrganizationChart"/>
    <dgm:cxn modelId="{75184969-D21A-4AB7-ACE5-091BD29E4FA2}" type="presParOf" srcId="{05639342-0ECE-4871-832C-1C2C0AB30AAF}" destId="{5CCFAB00-B119-44AC-BD7A-15CF59292C92}" srcOrd="0" destOrd="0" presId="urn:microsoft.com/office/officeart/2009/3/layout/HorizontalOrganizationChart"/>
    <dgm:cxn modelId="{5AF781AA-AD73-4099-AA4D-F37382898726}" type="presParOf" srcId="{5CCFAB00-B119-44AC-BD7A-15CF59292C92}" destId="{B5E47DEC-524C-4517-95F0-37E76664C734}" srcOrd="0" destOrd="0" presId="urn:microsoft.com/office/officeart/2009/3/layout/HorizontalOrganizationChart"/>
    <dgm:cxn modelId="{D60ACB4E-7E2A-4D78-8CEA-4BD22055384A}" type="presParOf" srcId="{5CCFAB00-B119-44AC-BD7A-15CF59292C92}" destId="{B6CAE966-3692-4EC2-B56B-8F74DAA34CEB}" srcOrd="1" destOrd="0" presId="urn:microsoft.com/office/officeart/2009/3/layout/HorizontalOrganizationChart"/>
    <dgm:cxn modelId="{A42EAE44-F96D-47CD-B6E7-3AAA4389E6ED}" type="presParOf" srcId="{05639342-0ECE-4871-832C-1C2C0AB30AAF}" destId="{ED113354-E14A-4CED-9F38-1CF8E1F55781}" srcOrd="1" destOrd="0" presId="urn:microsoft.com/office/officeart/2009/3/layout/HorizontalOrganizationChart"/>
    <dgm:cxn modelId="{09F953E4-899F-4946-8FB5-5D17083C4786}" type="presParOf" srcId="{05639342-0ECE-4871-832C-1C2C0AB30AAF}" destId="{ABA69997-EBC8-4AD6-AA14-97EB00988457}"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31ADA-68A1-4EA3-9427-F294D2703B85}">
      <dsp:nvSpPr>
        <dsp:cNvPr id="0" name=""/>
        <dsp:cNvSpPr/>
      </dsp:nvSpPr>
      <dsp:spPr>
        <a:xfrm>
          <a:off x="1214784" y="0"/>
          <a:ext cx="11997497" cy="11997497"/>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2C3DA-18F0-4535-9EA0-49C8E99B37C1}">
      <dsp:nvSpPr>
        <dsp:cNvPr id="0" name=""/>
        <dsp:cNvSpPr/>
      </dsp:nvSpPr>
      <dsp:spPr>
        <a:xfrm>
          <a:off x="2354547" y="1139762"/>
          <a:ext cx="4679023" cy="4679023"/>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Musculoskeletal Ultrasound</a:t>
          </a:r>
          <a:endParaRPr lang="en-US" sz="4600" kern="1200" dirty="0"/>
        </a:p>
      </dsp:txBody>
      <dsp:txXfrm>
        <a:off x="2582958" y="1368173"/>
        <a:ext cx="4222201" cy="4222201"/>
      </dsp:txXfrm>
    </dsp:sp>
    <dsp:sp modelId="{0680D98C-51D7-4AA2-8FB3-E12C95C133AC}">
      <dsp:nvSpPr>
        <dsp:cNvPr id="0" name=""/>
        <dsp:cNvSpPr/>
      </dsp:nvSpPr>
      <dsp:spPr>
        <a:xfrm>
          <a:off x="7393495" y="1139762"/>
          <a:ext cx="4679023" cy="4679023"/>
        </a:xfrm>
        <a:prstGeom prst="roundRect">
          <a:avLst/>
        </a:prstGeom>
        <a:solidFill>
          <a:schemeClr val="accent6">
            <a:shade val="80000"/>
            <a:hueOff val="-127231"/>
            <a:satOff val="5670"/>
            <a:lumOff val="79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Extracorporeal Shockwave Therapy</a:t>
          </a:r>
          <a:endParaRPr lang="en-US" sz="4600" kern="1200" dirty="0"/>
        </a:p>
      </dsp:txBody>
      <dsp:txXfrm>
        <a:off x="7621906" y="1368173"/>
        <a:ext cx="4222201" cy="4222201"/>
      </dsp:txXfrm>
    </dsp:sp>
    <dsp:sp modelId="{60906724-9F25-41F1-BB57-FE6B5FAFC879}">
      <dsp:nvSpPr>
        <dsp:cNvPr id="0" name=""/>
        <dsp:cNvSpPr/>
      </dsp:nvSpPr>
      <dsp:spPr>
        <a:xfrm>
          <a:off x="2354547" y="6178710"/>
          <a:ext cx="4679023" cy="4679023"/>
        </a:xfrm>
        <a:prstGeom prst="roundRect">
          <a:avLst/>
        </a:prstGeom>
        <a:solidFill>
          <a:schemeClr val="accent6">
            <a:shade val="80000"/>
            <a:hueOff val="-254461"/>
            <a:satOff val="11339"/>
            <a:lumOff val="158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Platelet Rich Plasma with Releasate</a:t>
          </a:r>
          <a:endParaRPr lang="en-US" sz="4600" kern="1200" dirty="0"/>
        </a:p>
      </dsp:txBody>
      <dsp:txXfrm>
        <a:off x="2582958" y="6407121"/>
        <a:ext cx="4222201" cy="4222201"/>
      </dsp:txXfrm>
    </dsp:sp>
    <dsp:sp modelId="{E3B4196E-D6FD-4CFC-810B-79DDB175B4BB}">
      <dsp:nvSpPr>
        <dsp:cNvPr id="0" name=""/>
        <dsp:cNvSpPr/>
      </dsp:nvSpPr>
      <dsp:spPr>
        <a:xfrm>
          <a:off x="7393495" y="6178710"/>
          <a:ext cx="4679023" cy="4679023"/>
        </a:xfrm>
        <a:prstGeom prst="round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Rehabilitation</a:t>
          </a:r>
          <a:endParaRPr lang="en-US" sz="4600" kern="1200" dirty="0"/>
        </a:p>
      </dsp:txBody>
      <dsp:txXfrm>
        <a:off x="7621906" y="6407121"/>
        <a:ext cx="4222201" cy="4222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57826-9EF2-48C9-9B0D-5981B0D7D9D3}">
      <dsp:nvSpPr>
        <dsp:cNvPr id="0" name=""/>
        <dsp:cNvSpPr/>
      </dsp:nvSpPr>
      <dsp:spPr>
        <a:xfrm>
          <a:off x="13169613" y="4654417"/>
          <a:ext cx="1193136" cy="1741297"/>
        </a:xfrm>
        <a:custGeom>
          <a:avLst/>
          <a:gdLst/>
          <a:ahLst/>
          <a:cxnLst/>
          <a:rect l="0" t="0" r="0" b="0"/>
          <a:pathLst>
            <a:path>
              <a:moveTo>
                <a:pt x="0" y="0"/>
              </a:moveTo>
              <a:lnTo>
                <a:pt x="598293" y="0"/>
              </a:lnTo>
              <a:lnTo>
                <a:pt x="598293" y="1741297"/>
              </a:lnTo>
              <a:lnTo>
                <a:pt x="1193136" y="1741297"/>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BE2B9-6922-40BD-B2B2-B98590F2978E}">
      <dsp:nvSpPr>
        <dsp:cNvPr id="0" name=""/>
        <dsp:cNvSpPr/>
      </dsp:nvSpPr>
      <dsp:spPr>
        <a:xfrm>
          <a:off x="13169613" y="2769157"/>
          <a:ext cx="1193136" cy="1885260"/>
        </a:xfrm>
        <a:custGeom>
          <a:avLst/>
          <a:gdLst/>
          <a:ahLst/>
          <a:cxnLst/>
          <a:rect l="0" t="0" r="0" b="0"/>
          <a:pathLst>
            <a:path>
              <a:moveTo>
                <a:pt x="0" y="1885260"/>
              </a:moveTo>
              <a:lnTo>
                <a:pt x="598293" y="1885260"/>
              </a:lnTo>
              <a:lnTo>
                <a:pt x="598293" y="0"/>
              </a:lnTo>
              <a:lnTo>
                <a:pt x="1193136" y="0"/>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C6000C-9D59-410E-80FB-593C481B5E01}">
      <dsp:nvSpPr>
        <dsp:cNvPr id="0" name=""/>
        <dsp:cNvSpPr/>
      </dsp:nvSpPr>
      <dsp:spPr>
        <a:xfrm>
          <a:off x="6036256" y="1481528"/>
          <a:ext cx="1082435" cy="3172888"/>
        </a:xfrm>
        <a:custGeom>
          <a:avLst/>
          <a:gdLst/>
          <a:ahLst/>
          <a:cxnLst/>
          <a:rect l="0" t="0" r="0" b="0"/>
          <a:pathLst>
            <a:path>
              <a:moveTo>
                <a:pt x="0" y="0"/>
              </a:moveTo>
              <a:lnTo>
                <a:pt x="487592" y="0"/>
              </a:lnTo>
              <a:lnTo>
                <a:pt x="487592" y="3172888"/>
              </a:lnTo>
              <a:lnTo>
                <a:pt x="1082435" y="3172888"/>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2FDAF-27C1-4CE8-9753-8614C430925C}">
      <dsp:nvSpPr>
        <dsp:cNvPr id="0" name=""/>
        <dsp:cNvSpPr/>
      </dsp:nvSpPr>
      <dsp:spPr>
        <a:xfrm>
          <a:off x="87826" y="130840"/>
          <a:ext cx="5948430" cy="2701377"/>
        </a:xfrm>
        <a:prstGeom prst="rect">
          <a:avLst/>
        </a:prstGeom>
        <a:gradFill rotWithShape="0">
          <a:gsLst>
            <a:gs pos="0">
              <a:schemeClr val="accent6">
                <a:shade val="60000"/>
                <a:hueOff val="0"/>
                <a:satOff val="0"/>
                <a:lumOff val="0"/>
                <a:alphaOff val="0"/>
                <a:tint val="50000"/>
                <a:satMod val="300000"/>
              </a:schemeClr>
            </a:gs>
            <a:gs pos="35000">
              <a:schemeClr val="accent6">
                <a:shade val="60000"/>
                <a:hueOff val="0"/>
                <a:satOff val="0"/>
                <a:lumOff val="0"/>
                <a:alphaOff val="0"/>
                <a:tint val="37000"/>
                <a:satMod val="300000"/>
              </a:schemeClr>
            </a:gs>
            <a:gs pos="100000">
              <a:schemeClr val="accent6">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u="sng" kern="1200" dirty="0" smtClean="0"/>
            <a:t>March ’22 – Initial Injury</a:t>
          </a:r>
        </a:p>
        <a:p>
          <a:pPr lvl="0" algn="ctr" defTabSz="1289050">
            <a:lnSpc>
              <a:spcPct val="90000"/>
            </a:lnSpc>
            <a:spcBef>
              <a:spcPct val="0"/>
            </a:spcBef>
            <a:spcAft>
              <a:spcPct val="35000"/>
            </a:spcAft>
          </a:pPr>
          <a:r>
            <a:rPr lang="en-US" sz="2900" kern="1200" dirty="0" smtClean="0"/>
            <a:t>Injury to throwing arm diagnosed as rotator cuff tear vs. tendinitis. Treated with rest and RAMG, but unable to RTP that season. Was able to participate in summer season.</a:t>
          </a:r>
          <a:endParaRPr lang="en-US" sz="2900" kern="1200" dirty="0"/>
        </a:p>
      </dsp:txBody>
      <dsp:txXfrm>
        <a:off x="87826" y="130840"/>
        <a:ext cx="5948430" cy="2701377"/>
      </dsp:txXfrm>
    </dsp:sp>
    <dsp:sp modelId="{102A7A1B-BD99-4DFB-9B31-F61E84185D89}">
      <dsp:nvSpPr>
        <dsp:cNvPr id="0" name=""/>
        <dsp:cNvSpPr/>
      </dsp:nvSpPr>
      <dsp:spPr>
        <a:xfrm>
          <a:off x="7118692" y="3064970"/>
          <a:ext cx="6050921" cy="3178893"/>
        </a:xfrm>
        <a:prstGeom prst="rect">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u="sng" kern="1200" dirty="0" smtClean="0"/>
            <a:t>January ‘23 – First Medical Contact</a:t>
          </a:r>
        </a:p>
        <a:p>
          <a:pPr lvl="0" algn="ctr" defTabSz="1289050">
            <a:lnSpc>
              <a:spcPct val="90000"/>
            </a:lnSpc>
            <a:spcBef>
              <a:spcPct val="0"/>
            </a:spcBef>
            <a:spcAft>
              <a:spcPct val="35000"/>
            </a:spcAft>
          </a:pPr>
          <a:r>
            <a:rPr lang="en-US" sz="2900" kern="1200" dirty="0" smtClean="0"/>
            <a:t>MSKUS remarkable for 25% partial tear of the supraspinatus on the bursal surface at the RTC interval anteriorly. Discussed options, patient elected for Prolotherapy, Platelet Releasate, ESWT x4.</a:t>
          </a:r>
          <a:endParaRPr lang="en-US" sz="2900" kern="1200" dirty="0"/>
        </a:p>
      </dsp:txBody>
      <dsp:txXfrm>
        <a:off x="7118692" y="3064970"/>
        <a:ext cx="6050921" cy="3178893"/>
      </dsp:txXfrm>
    </dsp:sp>
    <dsp:sp modelId="{50B84B5C-4AEF-461F-A86E-3C6B83A3DE8D}">
      <dsp:nvSpPr>
        <dsp:cNvPr id="0" name=""/>
        <dsp:cNvSpPr/>
      </dsp:nvSpPr>
      <dsp:spPr>
        <a:xfrm>
          <a:off x="14362750" y="1351013"/>
          <a:ext cx="5948430" cy="2836286"/>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u="sng" kern="1200" dirty="0" smtClean="0"/>
            <a:t>February ‘23 – 4-Weeks Post-Injection</a:t>
          </a:r>
        </a:p>
        <a:p>
          <a:pPr lvl="0" algn="ctr" defTabSz="1289050">
            <a:lnSpc>
              <a:spcPct val="90000"/>
            </a:lnSpc>
            <a:spcBef>
              <a:spcPct val="0"/>
            </a:spcBef>
            <a:spcAft>
              <a:spcPct val="35000"/>
            </a:spcAft>
          </a:pPr>
          <a:r>
            <a:rPr lang="en-US" sz="2900" kern="1200" dirty="0" smtClean="0"/>
            <a:t>Repeat MSKUS showed dramatic improvement with a 10% tear remaining, new evidence of acute supraspinatus tendinitis and </a:t>
          </a:r>
          <a:r>
            <a:rPr lang="en-US" sz="2900" kern="1200" dirty="0" err="1" smtClean="0"/>
            <a:t>subacromial</a:t>
          </a:r>
          <a:r>
            <a:rPr lang="en-US" sz="2900" kern="1200" dirty="0" smtClean="0"/>
            <a:t> bursitis.</a:t>
          </a:r>
          <a:endParaRPr lang="en-US" sz="2900" kern="1200" dirty="0"/>
        </a:p>
      </dsp:txBody>
      <dsp:txXfrm>
        <a:off x="14362750" y="1351013"/>
        <a:ext cx="5948430" cy="2836286"/>
      </dsp:txXfrm>
    </dsp:sp>
    <dsp:sp modelId="{C74ED476-C965-4022-BA59-404DCBD8ECEA}">
      <dsp:nvSpPr>
        <dsp:cNvPr id="0" name=""/>
        <dsp:cNvSpPr/>
      </dsp:nvSpPr>
      <dsp:spPr>
        <a:xfrm>
          <a:off x="14362750" y="5049271"/>
          <a:ext cx="5948430" cy="2692886"/>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u="sng" kern="1200" dirty="0" smtClean="0"/>
            <a:t>February ‘23 – Return to Play</a:t>
          </a:r>
        </a:p>
        <a:p>
          <a:pPr lvl="0" algn="ctr" defTabSz="1289050">
            <a:lnSpc>
              <a:spcPct val="90000"/>
            </a:lnSpc>
            <a:spcBef>
              <a:spcPct val="0"/>
            </a:spcBef>
            <a:spcAft>
              <a:spcPct val="35000"/>
            </a:spcAft>
          </a:pPr>
          <a:r>
            <a:rPr lang="en-US" sz="2900" kern="1200" dirty="0" smtClean="0"/>
            <a:t>Patient reported 25% improvement of symptoms, given meloxicam PRN. Released with PRICEMM, RAMG, HEP, PT. Patient hit a game-winning homerun on his return.</a:t>
          </a:r>
          <a:endParaRPr lang="en-US" sz="2900" kern="1200" dirty="0"/>
        </a:p>
      </dsp:txBody>
      <dsp:txXfrm>
        <a:off x="14362750" y="5049271"/>
        <a:ext cx="5948430" cy="2692886"/>
      </dsp:txXfrm>
    </dsp:sp>
    <dsp:sp modelId="{B5E47DEC-524C-4517-95F0-37E76664C734}">
      <dsp:nvSpPr>
        <dsp:cNvPr id="0" name=""/>
        <dsp:cNvSpPr/>
      </dsp:nvSpPr>
      <dsp:spPr>
        <a:xfrm>
          <a:off x="1574" y="5740051"/>
          <a:ext cx="5948430" cy="2480544"/>
        </a:xfrm>
        <a:prstGeom prst="rect">
          <a:avLst/>
        </a:prstGeom>
        <a:gradFill rotWithShape="0">
          <a:gsLst>
            <a:gs pos="0">
              <a:schemeClr val="accent6">
                <a:shade val="60000"/>
                <a:hueOff val="0"/>
                <a:satOff val="0"/>
                <a:lumOff val="0"/>
                <a:alphaOff val="0"/>
                <a:tint val="50000"/>
                <a:satMod val="300000"/>
              </a:schemeClr>
            </a:gs>
            <a:gs pos="35000">
              <a:schemeClr val="accent6">
                <a:shade val="60000"/>
                <a:hueOff val="0"/>
                <a:satOff val="0"/>
                <a:lumOff val="0"/>
                <a:alphaOff val="0"/>
                <a:tint val="37000"/>
                <a:satMod val="300000"/>
              </a:schemeClr>
            </a:gs>
            <a:gs pos="100000">
              <a:schemeClr val="accent6">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u="sng" kern="1200" dirty="0" smtClean="0"/>
            <a:t>December ’22 – Re-Injury</a:t>
          </a:r>
          <a:endParaRPr lang="en-US" sz="2900" b="1" kern="1200" dirty="0" smtClean="0"/>
        </a:p>
        <a:p>
          <a:pPr lvl="0" algn="ctr" defTabSz="1289050">
            <a:lnSpc>
              <a:spcPct val="90000"/>
            </a:lnSpc>
            <a:spcBef>
              <a:spcPct val="0"/>
            </a:spcBef>
            <a:spcAft>
              <a:spcPct val="35000"/>
            </a:spcAft>
          </a:pPr>
          <a:r>
            <a:rPr lang="en-US" sz="2900" kern="1200" dirty="0" smtClean="0"/>
            <a:t>Aggravated injury. Notes sharp anterior shoulder pain during cocking phase of throwing. Attempted rest and STIM, but pain persisted.</a:t>
          </a:r>
          <a:endParaRPr lang="en-US" sz="2900" kern="1200" dirty="0"/>
        </a:p>
      </dsp:txBody>
      <dsp:txXfrm>
        <a:off x="1574" y="5740051"/>
        <a:ext cx="5948430" cy="248054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17" indent="0" algn="ctr">
              <a:buNone/>
              <a:defRPr>
                <a:solidFill>
                  <a:schemeClr val="tx1">
                    <a:tint val="75000"/>
                  </a:schemeClr>
                </a:solidFill>
              </a:defRPr>
            </a:lvl2pPr>
            <a:lvl3pPr marL="4388632" indent="0" algn="ctr">
              <a:buNone/>
              <a:defRPr>
                <a:solidFill>
                  <a:schemeClr val="tx1">
                    <a:tint val="75000"/>
                  </a:schemeClr>
                </a:solidFill>
              </a:defRPr>
            </a:lvl3pPr>
            <a:lvl4pPr marL="6582948" indent="0" algn="ctr">
              <a:buNone/>
              <a:defRPr>
                <a:solidFill>
                  <a:schemeClr val="tx1">
                    <a:tint val="75000"/>
                  </a:schemeClr>
                </a:solidFill>
              </a:defRPr>
            </a:lvl4pPr>
            <a:lvl5pPr marL="8777265" indent="0" algn="ctr">
              <a:buNone/>
              <a:defRPr>
                <a:solidFill>
                  <a:schemeClr val="tx1">
                    <a:tint val="75000"/>
                  </a:schemeClr>
                </a:solidFill>
              </a:defRPr>
            </a:lvl5pPr>
            <a:lvl6pPr marL="10971582" indent="0" algn="ctr">
              <a:buNone/>
              <a:defRPr>
                <a:solidFill>
                  <a:schemeClr val="tx1">
                    <a:tint val="75000"/>
                  </a:schemeClr>
                </a:solidFill>
              </a:defRPr>
            </a:lvl6pPr>
            <a:lvl7pPr marL="13165897" indent="0" algn="ctr">
              <a:buNone/>
              <a:defRPr>
                <a:solidFill>
                  <a:schemeClr val="tx1">
                    <a:tint val="75000"/>
                  </a:schemeClr>
                </a:solidFill>
              </a:defRPr>
            </a:lvl7pPr>
            <a:lvl8pPr marL="15360213" indent="0" algn="ctr">
              <a:buNone/>
              <a:defRPr>
                <a:solidFill>
                  <a:schemeClr val="tx1">
                    <a:tint val="75000"/>
                  </a:schemeClr>
                </a:solidFill>
              </a:defRPr>
            </a:lvl8pPr>
            <a:lvl9pPr marL="175545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2120D5-8C4F-439B-AD76-D278DC378F3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72990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20D5-8C4F-439B-AD76-D278DC378F3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400193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1838625" y="6324600"/>
            <a:ext cx="53324760"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849103" y="6324600"/>
            <a:ext cx="159258000"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20D5-8C4F-439B-AD76-D278DC378F3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279459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20D5-8C4F-439B-AD76-D278DC378F3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101973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5"/>
            <a:ext cx="37307520" cy="7200899"/>
          </a:xfrm>
        </p:spPr>
        <p:txBody>
          <a:bodyPr anchor="b"/>
          <a:lstStyle>
            <a:lvl1pPr marL="0" indent="0">
              <a:buNone/>
              <a:defRPr sz="9700">
                <a:solidFill>
                  <a:schemeClr val="tx1">
                    <a:tint val="75000"/>
                  </a:schemeClr>
                </a:solidFill>
              </a:defRPr>
            </a:lvl1pPr>
            <a:lvl2pPr marL="2194317" indent="0">
              <a:buNone/>
              <a:defRPr sz="8700">
                <a:solidFill>
                  <a:schemeClr val="tx1">
                    <a:tint val="75000"/>
                  </a:schemeClr>
                </a:solidFill>
              </a:defRPr>
            </a:lvl2pPr>
            <a:lvl3pPr marL="4388632" indent="0">
              <a:buNone/>
              <a:defRPr sz="7700">
                <a:solidFill>
                  <a:schemeClr val="tx1">
                    <a:tint val="75000"/>
                  </a:schemeClr>
                </a:solidFill>
              </a:defRPr>
            </a:lvl3pPr>
            <a:lvl4pPr marL="6582948" indent="0">
              <a:buNone/>
              <a:defRPr sz="6700">
                <a:solidFill>
                  <a:schemeClr val="tx1">
                    <a:tint val="75000"/>
                  </a:schemeClr>
                </a:solidFill>
              </a:defRPr>
            </a:lvl4pPr>
            <a:lvl5pPr marL="8777265" indent="0">
              <a:buNone/>
              <a:defRPr sz="6700">
                <a:solidFill>
                  <a:schemeClr val="tx1">
                    <a:tint val="75000"/>
                  </a:schemeClr>
                </a:solidFill>
              </a:defRPr>
            </a:lvl5pPr>
            <a:lvl6pPr marL="10971582" indent="0">
              <a:buNone/>
              <a:defRPr sz="6700">
                <a:solidFill>
                  <a:schemeClr val="tx1">
                    <a:tint val="75000"/>
                  </a:schemeClr>
                </a:solidFill>
              </a:defRPr>
            </a:lvl6pPr>
            <a:lvl7pPr marL="13165897" indent="0">
              <a:buNone/>
              <a:defRPr sz="6700">
                <a:solidFill>
                  <a:schemeClr val="tx1">
                    <a:tint val="75000"/>
                  </a:schemeClr>
                </a:solidFill>
              </a:defRPr>
            </a:lvl7pPr>
            <a:lvl8pPr marL="15360213" indent="0">
              <a:buNone/>
              <a:defRPr sz="6700">
                <a:solidFill>
                  <a:schemeClr val="tx1">
                    <a:tint val="75000"/>
                  </a:schemeClr>
                </a:solidFill>
              </a:defRPr>
            </a:lvl8pPr>
            <a:lvl9pPr marL="17554529"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120D5-8C4F-439B-AD76-D278DC378F3A}" type="datetimeFigureOut">
              <a:rPr lang="en-US" smtClean="0"/>
              <a:pPr/>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215376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49106" y="36865561"/>
            <a:ext cx="106291377" cy="104279702"/>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872001" y="36865561"/>
            <a:ext cx="106291383" cy="104279702"/>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2120D5-8C4F-439B-AD76-D278DC378F3A}"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353283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2"/>
            <a:ext cx="19392903" cy="3070859"/>
          </a:xfrm>
        </p:spPr>
        <p:txBody>
          <a:bodyPr anchor="b"/>
          <a:lstStyle>
            <a:lvl1pPr marL="0" indent="0">
              <a:buNone/>
              <a:defRPr sz="11500" b="1"/>
            </a:lvl1pPr>
            <a:lvl2pPr marL="2194317" indent="0">
              <a:buNone/>
              <a:defRPr sz="9700" b="1"/>
            </a:lvl2pPr>
            <a:lvl3pPr marL="4388632" indent="0">
              <a:buNone/>
              <a:defRPr sz="8700" b="1"/>
            </a:lvl3pPr>
            <a:lvl4pPr marL="6582948" indent="0">
              <a:buNone/>
              <a:defRPr sz="7700" b="1"/>
            </a:lvl4pPr>
            <a:lvl5pPr marL="8777265" indent="0">
              <a:buNone/>
              <a:defRPr sz="7700" b="1"/>
            </a:lvl5pPr>
            <a:lvl6pPr marL="10971582" indent="0">
              <a:buNone/>
              <a:defRPr sz="7700" b="1"/>
            </a:lvl6pPr>
            <a:lvl7pPr marL="13165897" indent="0">
              <a:buNone/>
              <a:defRPr sz="7700" b="1"/>
            </a:lvl7pPr>
            <a:lvl8pPr marL="15360213" indent="0">
              <a:buNone/>
              <a:defRPr sz="7700" b="1"/>
            </a:lvl8pPr>
            <a:lvl9pPr marL="17554529"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2"/>
            <a:ext cx="19400520" cy="3070859"/>
          </a:xfrm>
        </p:spPr>
        <p:txBody>
          <a:bodyPr anchor="b"/>
          <a:lstStyle>
            <a:lvl1pPr marL="0" indent="0">
              <a:buNone/>
              <a:defRPr sz="11500" b="1"/>
            </a:lvl1pPr>
            <a:lvl2pPr marL="2194317" indent="0">
              <a:buNone/>
              <a:defRPr sz="9700" b="1"/>
            </a:lvl2pPr>
            <a:lvl3pPr marL="4388632" indent="0">
              <a:buNone/>
              <a:defRPr sz="8700" b="1"/>
            </a:lvl3pPr>
            <a:lvl4pPr marL="6582948" indent="0">
              <a:buNone/>
              <a:defRPr sz="7700" b="1"/>
            </a:lvl4pPr>
            <a:lvl5pPr marL="8777265" indent="0">
              <a:buNone/>
              <a:defRPr sz="7700" b="1"/>
            </a:lvl5pPr>
            <a:lvl6pPr marL="10971582" indent="0">
              <a:buNone/>
              <a:defRPr sz="7700" b="1"/>
            </a:lvl6pPr>
            <a:lvl7pPr marL="13165897" indent="0">
              <a:buNone/>
              <a:defRPr sz="7700" b="1"/>
            </a:lvl7pPr>
            <a:lvl8pPr marL="15360213" indent="0">
              <a:buNone/>
              <a:defRPr sz="7700" b="1"/>
            </a:lvl8pPr>
            <a:lvl9pPr marL="17554529"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120D5-8C4F-439B-AD76-D278DC378F3A}" type="datetimeFigureOut">
              <a:rPr lang="en-US" smtClean="0"/>
              <a:pPr/>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967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120D5-8C4F-439B-AD76-D278DC378F3A}" type="datetimeFigureOut">
              <a:rPr lang="en-US" smtClean="0"/>
              <a:pPr/>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291761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120D5-8C4F-439B-AD76-D278DC378F3A}" type="datetimeFigureOut">
              <a:rPr lang="en-US" smtClean="0"/>
              <a:pPr/>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392390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a:t>Click to edit Master title style</a:t>
            </a:r>
          </a:p>
        </p:txBody>
      </p:sp>
      <p:sp>
        <p:nvSpPr>
          <p:cNvPr id="3" name="Content Placeholder 2"/>
          <p:cNvSpPr>
            <a:spLocks noGrp="1"/>
          </p:cNvSpPr>
          <p:nvPr>
            <p:ph idx="1"/>
          </p:nvPr>
        </p:nvSpPr>
        <p:spPr>
          <a:xfrm>
            <a:off x="17160240" y="1310644"/>
            <a:ext cx="24536400" cy="28094942"/>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3" cy="22517102"/>
          </a:xfrm>
        </p:spPr>
        <p:txBody>
          <a:bodyPr/>
          <a:lstStyle>
            <a:lvl1pPr marL="0" indent="0">
              <a:buNone/>
              <a:defRPr sz="6700"/>
            </a:lvl1pPr>
            <a:lvl2pPr marL="2194317" indent="0">
              <a:buNone/>
              <a:defRPr sz="5700"/>
            </a:lvl2pPr>
            <a:lvl3pPr marL="4388632" indent="0">
              <a:buNone/>
              <a:defRPr sz="4800"/>
            </a:lvl3pPr>
            <a:lvl4pPr marL="6582948" indent="0">
              <a:buNone/>
              <a:defRPr sz="4300"/>
            </a:lvl4pPr>
            <a:lvl5pPr marL="8777265" indent="0">
              <a:buNone/>
              <a:defRPr sz="4300"/>
            </a:lvl5pPr>
            <a:lvl6pPr marL="10971582" indent="0">
              <a:buNone/>
              <a:defRPr sz="4300"/>
            </a:lvl6pPr>
            <a:lvl7pPr marL="13165897" indent="0">
              <a:buNone/>
              <a:defRPr sz="4300"/>
            </a:lvl7pPr>
            <a:lvl8pPr marL="15360213" indent="0">
              <a:buNone/>
              <a:defRPr sz="4300"/>
            </a:lvl8pPr>
            <a:lvl9pPr marL="17554529"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E82120D5-8C4F-439B-AD76-D278DC378F3A}"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318771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317" indent="0">
              <a:buNone/>
              <a:defRPr sz="13400"/>
            </a:lvl2pPr>
            <a:lvl3pPr marL="4388632" indent="0">
              <a:buNone/>
              <a:defRPr sz="11500"/>
            </a:lvl3pPr>
            <a:lvl4pPr marL="6582948" indent="0">
              <a:buNone/>
              <a:defRPr sz="9700"/>
            </a:lvl4pPr>
            <a:lvl5pPr marL="8777265" indent="0">
              <a:buNone/>
              <a:defRPr sz="9700"/>
            </a:lvl5pPr>
            <a:lvl6pPr marL="10971582" indent="0">
              <a:buNone/>
              <a:defRPr sz="9700"/>
            </a:lvl6pPr>
            <a:lvl7pPr marL="13165897" indent="0">
              <a:buNone/>
              <a:defRPr sz="9700"/>
            </a:lvl7pPr>
            <a:lvl8pPr marL="15360213" indent="0">
              <a:buNone/>
              <a:defRPr sz="9700"/>
            </a:lvl8pPr>
            <a:lvl9pPr marL="17554529" indent="0">
              <a:buNone/>
              <a:defRPr sz="9700"/>
            </a:lvl9pPr>
          </a:lstStyle>
          <a:p>
            <a:endParaRPr lang="en-US"/>
          </a:p>
        </p:txBody>
      </p:sp>
      <p:sp>
        <p:nvSpPr>
          <p:cNvPr id="4" name="Text Placeholder 3"/>
          <p:cNvSpPr>
            <a:spLocks noGrp="1"/>
          </p:cNvSpPr>
          <p:nvPr>
            <p:ph type="body" sz="half" idx="2"/>
          </p:nvPr>
        </p:nvSpPr>
        <p:spPr>
          <a:xfrm>
            <a:off x="8602983" y="25763222"/>
            <a:ext cx="26334720" cy="3863339"/>
          </a:xfrm>
        </p:spPr>
        <p:txBody>
          <a:bodyPr/>
          <a:lstStyle>
            <a:lvl1pPr marL="0" indent="0">
              <a:buNone/>
              <a:defRPr sz="6700"/>
            </a:lvl1pPr>
            <a:lvl2pPr marL="2194317" indent="0">
              <a:buNone/>
              <a:defRPr sz="5700"/>
            </a:lvl2pPr>
            <a:lvl3pPr marL="4388632" indent="0">
              <a:buNone/>
              <a:defRPr sz="4800"/>
            </a:lvl3pPr>
            <a:lvl4pPr marL="6582948" indent="0">
              <a:buNone/>
              <a:defRPr sz="4300"/>
            </a:lvl4pPr>
            <a:lvl5pPr marL="8777265" indent="0">
              <a:buNone/>
              <a:defRPr sz="4300"/>
            </a:lvl5pPr>
            <a:lvl6pPr marL="10971582" indent="0">
              <a:buNone/>
              <a:defRPr sz="4300"/>
            </a:lvl6pPr>
            <a:lvl7pPr marL="13165897" indent="0">
              <a:buNone/>
              <a:defRPr sz="4300"/>
            </a:lvl7pPr>
            <a:lvl8pPr marL="15360213" indent="0">
              <a:buNone/>
              <a:defRPr sz="4300"/>
            </a:lvl8pPr>
            <a:lvl9pPr marL="17554529"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E82120D5-8C4F-439B-AD76-D278DC378F3A}" type="datetimeFigureOut">
              <a:rPr lang="en-US" smtClean="0"/>
              <a:pPr/>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AC3C9-13C2-47FE-BF06-1862074FCDC3}" type="slidenum">
              <a:rPr lang="en-US" smtClean="0"/>
              <a:pPr/>
              <a:t>‹#›</a:t>
            </a:fld>
            <a:endParaRPr lang="en-US"/>
          </a:p>
        </p:txBody>
      </p:sp>
    </p:spTree>
    <p:extLst>
      <p:ext uri="{BB962C8B-B14F-4D97-AF65-F5344CB8AC3E}">
        <p14:creationId xmlns:p14="http://schemas.microsoft.com/office/powerpoint/2010/main" val="130693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64" tIns="219432" rIns="438864" bIns="219432" rtlCol="0" anchor="ctr">
            <a:normAutofit/>
          </a:bodyPr>
          <a:lstStyle/>
          <a:p>
            <a:r>
              <a:rPr lang="en-US"/>
              <a:t>Click to edit Master title style</a:t>
            </a:r>
          </a:p>
        </p:txBody>
      </p:sp>
      <p:sp>
        <p:nvSpPr>
          <p:cNvPr id="3" name="Text Placeholder 2"/>
          <p:cNvSpPr>
            <a:spLocks noGrp="1"/>
          </p:cNvSpPr>
          <p:nvPr>
            <p:ph type="body" idx="1"/>
          </p:nvPr>
        </p:nvSpPr>
        <p:spPr>
          <a:xfrm>
            <a:off x="2194560" y="7680964"/>
            <a:ext cx="39502080" cy="21724622"/>
          </a:xfrm>
          <a:prstGeom prst="rect">
            <a:avLst/>
          </a:prstGeom>
        </p:spPr>
        <p:txBody>
          <a:bodyPr vert="horz" lIns="438864" tIns="219432" rIns="438864" bIns="2194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64" tIns="219432" rIns="438864" bIns="219432" rtlCol="0" anchor="ctr"/>
          <a:lstStyle>
            <a:lvl1pPr algn="l">
              <a:defRPr sz="5700">
                <a:solidFill>
                  <a:schemeClr val="tx1">
                    <a:tint val="75000"/>
                  </a:schemeClr>
                </a:solidFill>
              </a:defRPr>
            </a:lvl1pPr>
          </a:lstStyle>
          <a:p>
            <a:fld id="{E82120D5-8C4F-439B-AD76-D278DC378F3A}" type="datetimeFigureOut">
              <a:rPr lang="en-US" smtClean="0"/>
              <a:pPr/>
              <a:t>4/29/2024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64" tIns="219432" rIns="438864" bIns="219432"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64" tIns="219432" rIns="438864" bIns="219432" rtlCol="0" anchor="ctr"/>
          <a:lstStyle>
            <a:lvl1pPr algn="r">
              <a:defRPr sz="5700">
                <a:solidFill>
                  <a:schemeClr val="tx1">
                    <a:tint val="75000"/>
                  </a:schemeClr>
                </a:solidFill>
              </a:defRPr>
            </a:lvl1pPr>
          </a:lstStyle>
          <a:p>
            <a:fld id="{0B7AC3C9-13C2-47FE-BF06-1862074FCDC3}" type="slidenum">
              <a:rPr lang="en-US" smtClean="0"/>
              <a:pPr/>
              <a:t>‹#›</a:t>
            </a:fld>
            <a:endParaRPr lang="en-US"/>
          </a:p>
        </p:txBody>
      </p:sp>
    </p:spTree>
    <p:extLst>
      <p:ext uri="{BB962C8B-B14F-4D97-AF65-F5344CB8AC3E}">
        <p14:creationId xmlns:p14="http://schemas.microsoft.com/office/powerpoint/2010/main" val="375114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8632" rtl="0" eaLnBrk="1" latinLnBrk="0" hangingPunct="1">
        <a:spcBef>
          <a:spcPct val="0"/>
        </a:spcBef>
        <a:buNone/>
        <a:defRPr sz="21100" kern="1200">
          <a:solidFill>
            <a:schemeClr val="tx1"/>
          </a:solidFill>
          <a:latin typeface="+mj-lt"/>
          <a:ea typeface="+mj-ea"/>
          <a:cs typeface="+mj-cs"/>
        </a:defRPr>
      </a:lvl1pPr>
    </p:titleStyle>
    <p:bodyStyle>
      <a:lvl1pPr marL="1645736" indent="-1645736" algn="l" defTabSz="4388632"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764" indent="-1371447" algn="l" defTabSz="4388632"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789" indent="-1097158" algn="l" defTabSz="4388632"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107" indent="-1097158" algn="l" defTabSz="4388632"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4423" indent="-1097158" algn="l" defTabSz="4388632"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8739" indent="-1097158" algn="l" defTabSz="4388632"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3054" indent="-1097158" algn="l" defTabSz="4388632"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7371" indent="-1097158" algn="l" defTabSz="4388632"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1688" indent="-1097158" algn="l" defTabSz="4388632"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8632" rtl="0" eaLnBrk="1" latinLnBrk="0" hangingPunct="1">
        <a:defRPr sz="8700" kern="1200">
          <a:solidFill>
            <a:schemeClr val="tx1"/>
          </a:solidFill>
          <a:latin typeface="+mn-lt"/>
          <a:ea typeface="+mn-ea"/>
          <a:cs typeface="+mn-cs"/>
        </a:defRPr>
      </a:lvl1pPr>
      <a:lvl2pPr marL="2194317" algn="l" defTabSz="4388632" rtl="0" eaLnBrk="1" latinLnBrk="0" hangingPunct="1">
        <a:defRPr sz="8700" kern="1200">
          <a:solidFill>
            <a:schemeClr val="tx1"/>
          </a:solidFill>
          <a:latin typeface="+mn-lt"/>
          <a:ea typeface="+mn-ea"/>
          <a:cs typeface="+mn-cs"/>
        </a:defRPr>
      </a:lvl2pPr>
      <a:lvl3pPr marL="4388632" algn="l" defTabSz="4388632" rtl="0" eaLnBrk="1" latinLnBrk="0" hangingPunct="1">
        <a:defRPr sz="8700" kern="1200">
          <a:solidFill>
            <a:schemeClr val="tx1"/>
          </a:solidFill>
          <a:latin typeface="+mn-lt"/>
          <a:ea typeface="+mn-ea"/>
          <a:cs typeface="+mn-cs"/>
        </a:defRPr>
      </a:lvl3pPr>
      <a:lvl4pPr marL="6582948" algn="l" defTabSz="4388632" rtl="0" eaLnBrk="1" latinLnBrk="0" hangingPunct="1">
        <a:defRPr sz="8700" kern="1200">
          <a:solidFill>
            <a:schemeClr val="tx1"/>
          </a:solidFill>
          <a:latin typeface="+mn-lt"/>
          <a:ea typeface="+mn-ea"/>
          <a:cs typeface="+mn-cs"/>
        </a:defRPr>
      </a:lvl4pPr>
      <a:lvl5pPr marL="8777265" algn="l" defTabSz="4388632" rtl="0" eaLnBrk="1" latinLnBrk="0" hangingPunct="1">
        <a:defRPr sz="8700" kern="1200">
          <a:solidFill>
            <a:schemeClr val="tx1"/>
          </a:solidFill>
          <a:latin typeface="+mn-lt"/>
          <a:ea typeface="+mn-ea"/>
          <a:cs typeface="+mn-cs"/>
        </a:defRPr>
      </a:lvl5pPr>
      <a:lvl6pPr marL="10971582" algn="l" defTabSz="4388632" rtl="0" eaLnBrk="1" latinLnBrk="0" hangingPunct="1">
        <a:defRPr sz="8700" kern="1200">
          <a:solidFill>
            <a:schemeClr val="tx1"/>
          </a:solidFill>
          <a:latin typeface="+mn-lt"/>
          <a:ea typeface="+mn-ea"/>
          <a:cs typeface="+mn-cs"/>
        </a:defRPr>
      </a:lvl6pPr>
      <a:lvl7pPr marL="13165897" algn="l" defTabSz="4388632" rtl="0" eaLnBrk="1" latinLnBrk="0" hangingPunct="1">
        <a:defRPr sz="8700" kern="1200">
          <a:solidFill>
            <a:schemeClr val="tx1"/>
          </a:solidFill>
          <a:latin typeface="+mn-lt"/>
          <a:ea typeface="+mn-ea"/>
          <a:cs typeface="+mn-cs"/>
        </a:defRPr>
      </a:lvl7pPr>
      <a:lvl8pPr marL="15360213" algn="l" defTabSz="4388632" rtl="0" eaLnBrk="1" latinLnBrk="0" hangingPunct="1">
        <a:defRPr sz="8700" kern="1200">
          <a:solidFill>
            <a:schemeClr val="tx1"/>
          </a:solidFill>
          <a:latin typeface="+mn-lt"/>
          <a:ea typeface="+mn-ea"/>
          <a:cs typeface="+mn-cs"/>
        </a:defRPr>
      </a:lvl8pPr>
      <a:lvl9pPr marL="17554529" algn="l" defTabSz="4388632"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jpeg"/><Relationship Id="rId18" Type="http://schemas.openxmlformats.org/officeDocument/2006/relationships/image" Target="../media/image7.jpeg"/><Relationship Id="rId3" Type="http://schemas.openxmlformats.org/officeDocument/2006/relationships/diagramData" Target="../diagrams/data1.xml"/><Relationship Id="rId21" Type="http://schemas.openxmlformats.org/officeDocument/2006/relationships/image" Target="../media/image10.pn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6.png"/><Relationship Id="rId2" Type="http://schemas.openxmlformats.org/officeDocument/2006/relationships/image" Target="../media/image1.jpg"/><Relationship Id="rId16" Type="http://schemas.openxmlformats.org/officeDocument/2006/relationships/image" Target="../media/image5.jfif"/><Relationship Id="rId20"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4.jpeg"/><Relationship Id="rId10" Type="http://schemas.openxmlformats.org/officeDocument/2006/relationships/diagramQuickStyle" Target="../diagrams/quickStyle2.xml"/><Relationship Id="rId19"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4"/>
          <p:cNvSpPr/>
          <p:nvPr/>
        </p:nvSpPr>
        <p:spPr>
          <a:xfrm>
            <a:off x="0" y="-25865"/>
            <a:ext cx="10480997" cy="7854516"/>
          </a:xfrm>
          <a:custGeom>
            <a:avLst/>
            <a:gdLst>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4572 w 11791122"/>
              <a:gd name="connsiteY0" fmla="*/ 0 h 11211083"/>
              <a:gd name="connsiteX1" fmla="*/ 11791122 w 11791122"/>
              <a:gd name="connsiteY1" fmla="*/ 6368 h 11211083"/>
              <a:gd name="connsiteX2" fmla="*/ 9525001 w 11791122"/>
              <a:gd name="connsiteY2" fmla="*/ 11211083 h 11211083"/>
              <a:gd name="connsiteX3" fmla="*/ 0 w 11791122"/>
              <a:gd name="connsiteY3" fmla="*/ 11211083 h 11211083"/>
              <a:gd name="connsiteX4" fmla="*/ 4572 w 11791122"/>
              <a:gd name="connsiteY4" fmla="*/ 0 h 11211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1122" h="11211083">
                <a:moveTo>
                  <a:pt x="4572" y="0"/>
                </a:moveTo>
                <a:lnTo>
                  <a:pt x="11791122" y="6368"/>
                </a:lnTo>
                <a:cubicBezTo>
                  <a:pt x="6702288" y="2760612"/>
                  <a:pt x="858079" y="6508769"/>
                  <a:pt x="9525001" y="11211083"/>
                </a:cubicBezTo>
                <a:lnTo>
                  <a:pt x="0" y="11211083"/>
                </a:lnTo>
                <a:lnTo>
                  <a:pt x="4572" y="0"/>
                </a:lnTo>
                <a:close/>
              </a:path>
            </a:pathLst>
          </a:cu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4"/>
          <p:cNvSpPr/>
          <p:nvPr/>
        </p:nvSpPr>
        <p:spPr>
          <a:xfrm>
            <a:off x="0" y="-21948"/>
            <a:ext cx="8502007" cy="7794348"/>
          </a:xfrm>
          <a:custGeom>
            <a:avLst/>
            <a:gdLst>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9564757"/>
              <a:gd name="connsiteY0" fmla="*/ 0 h 11125202"/>
              <a:gd name="connsiteX1" fmla="*/ 9564757 w 9564757"/>
              <a:gd name="connsiteY1" fmla="*/ 0 h 11125202"/>
              <a:gd name="connsiteX2" fmla="*/ 9525001 w 9564757"/>
              <a:gd name="connsiteY2" fmla="*/ 11125202 h 11125202"/>
              <a:gd name="connsiteX3" fmla="*/ 0 w 9564757"/>
              <a:gd name="connsiteY3" fmla="*/ 11125202 h 11125202"/>
              <a:gd name="connsiteX4" fmla="*/ 0 w 9564757"/>
              <a:gd name="connsiteY4" fmla="*/ 0 h 1112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4757" h="11125202">
                <a:moveTo>
                  <a:pt x="0" y="0"/>
                </a:moveTo>
                <a:lnTo>
                  <a:pt x="9564757" y="0"/>
                </a:lnTo>
                <a:cubicBezTo>
                  <a:pt x="4475923" y="2754244"/>
                  <a:pt x="858079" y="6422888"/>
                  <a:pt x="9525001" y="11125202"/>
                </a:cubicBezTo>
                <a:lnTo>
                  <a:pt x="0" y="11125202"/>
                </a:lnTo>
                <a:lnTo>
                  <a:pt x="0" y="0"/>
                </a:lnTo>
                <a:close/>
              </a:path>
            </a:pathLst>
          </a:cu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4"/>
          <p:cNvSpPr/>
          <p:nvPr/>
        </p:nvSpPr>
        <p:spPr>
          <a:xfrm>
            <a:off x="-25302" y="-21948"/>
            <a:ext cx="6124248" cy="7794348"/>
          </a:xfrm>
          <a:custGeom>
            <a:avLst/>
            <a:gdLst>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9564757"/>
              <a:gd name="connsiteY0" fmla="*/ 0 h 11125202"/>
              <a:gd name="connsiteX1" fmla="*/ 9564757 w 9564757"/>
              <a:gd name="connsiteY1" fmla="*/ 0 h 11125202"/>
              <a:gd name="connsiteX2" fmla="*/ 9525001 w 9564757"/>
              <a:gd name="connsiteY2" fmla="*/ 11125202 h 11125202"/>
              <a:gd name="connsiteX3" fmla="*/ 0 w 9564757"/>
              <a:gd name="connsiteY3" fmla="*/ 11125202 h 11125202"/>
              <a:gd name="connsiteX4" fmla="*/ 0 w 9564757"/>
              <a:gd name="connsiteY4" fmla="*/ 0 h 11125202"/>
              <a:gd name="connsiteX0" fmla="*/ 0 w 9525001"/>
              <a:gd name="connsiteY0" fmla="*/ 0 h 11125202"/>
              <a:gd name="connsiteX1" fmla="*/ 3720548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3720548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6861314"/>
              <a:gd name="connsiteY0" fmla="*/ 0 h 11125202"/>
              <a:gd name="connsiteX1" fmla="*/ 3720548 w 6861314"/>
              <a:gd name="connsiteY1" fmla="*/ 0 h 11125202"/>
              <a:gd name="connsiteX2" fmla="*/ 6861314 w 6861314"/>
              <a:gd name="connsiteY2" fmla="*/ 11085446 h 11125202"/>
              <a:gd name="connsiteX3" fmla="*/ 0 w 6861314"/>
              <a:gd name="connsiteY3" fmla="*/ 11125202 h 11125202"/>
              <a:gd name="connsiteX4" fmla="*/ 0 w 6861314"/>
              <a:gd name="connsiteY4" fmla="*/ 0 h 11125202"/>
              <a:gd name="connsiteX0" fmla="*/ 0 w 6861314"/>
              <a:gd name="connsiteY0" fmla="*/ 0 h 11125202"/>
              <a:gd name="connsiteX1" fmla="*/ 3720548 w 6861314"/>
              <a:gd name="connsiteY1" fmla="*/ 0 h 11125202"/>
              <a:gd name="connsiteX2" fmla="*/ 6861314 w 6861314"/>
              <a:gd name="connsiteY2" fmla="*/ 11085446 h 11125202"/>
              <a:gd name="connsiteX3" fmla="*/ 0 w 6861314"/>
              <a:gd name="connsiteY3" fmla="*/ 11125202 h 11125202"/>
              <a:gd name="connsiteX4" fmla="*/ 0 w 6861314"/>
              <a:gd name="connsiteY4" fmla="*/ 0 h 1112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314" h="11125202">
                <a:moveTo>
                  <a:pt x="0" y="0"/>
                </a:moveTo>
                <a:lnTo>
                  <a:pt x="3720548" y="0"/>
                </a:lnTo>
                <a:cubicBezTo>
                  <a:pt x="937592" y="6054035"/>
                  <a:pt x="3203714" y="8927549"/>
                  <a:pt x="6861314" y="11085446"/>
                </a:cubicBezTo>
                <a:lnTo>
                  <a:pt x="0" y="11125202"/>
                </a:lnTo>
                <a:lnTo>
                  <a:pt x="0"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4"/>
          <p:cNvSpPr/>
          <p:nvPr/>
        </p:nvSpPr>
        <p:spPr>
          <a:xfrm rot="10800000">
            <a:off x="38608000" y="-21948"/>
            <a:ext cx="5240499" cy="4192121"/>
          </a:xfrm>
          <a:custGeom>
            <a:avLst/>
            <a:gdLst>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1122" h="11204715">
                <a:moveTo>
                  <a:pt x="0" y="79513"/>
                </a:moveTo>
                <a:lnTo>
                  <a:pt x="11791122" y="0"/>
                </a:lnTo>
                <a:cubicBezTo>
                  <a:pt x="6702288" y="2754244"/>
                  <a:pt x="858079" y="6502401"/>
                  <a:pt x="9525001" y="11204715"/>
                </a:cubicBezTo>
                <a:lnTo>
                  <a:pt x="0" y="11204715"/>
                </a:lnTo>
                <a:lnTo>
                  <a:pt x="0" y="7951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4"/>
          <p:cNvSpPr/>
          <p:nvPr/>
        </p:nvSpPr>
        <p:spPr>
          <a:xfrm rot="10800000">
            <a:off x="39640196" y="-21948"/>
            <a:ext cx="4251004" cy="4162372"/>
          </a:xfrm>
          <a:custGeom>
            <a:avLst/>
            <a:gdLst>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9564757"/>
              <a:gd name="connsiteY0" fmla="*/ 0 h 11125202"/>
              <a:gd name="connsiteX1" fmla="*/ 9564757 w 9564757"/>
              <a:gd name="connsiteY1" fmla="*/ 0 h 11125202"/>
              <a:gd name="connsiteX2" fmla="*/ 9525001 w 9564757"/>
              <a:gd name="connsiteY2" fmla="*/ 11125202 h 11125202"/>
              <a:gd name="connsiteX3" fmla="*/ 0 w 9564757"/>
              <a:gd name="connsiteY3" fmla="*/ 11125202 h 11125202"/>
              <a:gd name="connsiteX4" fmla="*/ 0 w 9564757"/>
              <a:gd name="connsiteY4" fmla="*/ 0 h 1112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4757" h="11125202">
                <a:moveTo>
                  <a:pt x="0" y="0"/>
                </a:moveTo>
                <a:lnTo>
                  <a:pt x="9564757" y="0"/>
                </a:lnTo>
                <a:cubicBezTo>
                  <a:pt x="4475923" y="2754244"/>
                  <a:pt x="858079" y="6422888"/>
                  <a:pt x="9525001" y="11125202"/>
                </a:cubicBezTo>
                <a:lnTo>
                  <a:pt x="0" y="11125202"/>
                </a:lnTo>
                <a:lnTo>
                  <a:pt x="0" y="0"/>
                </a:lnTo>
                <a:close/>
              </a:path>
            </a:pathLst>
          </a:cu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4"/>
          <p:cNvSpPr/>
          <p:nvPr/>
        </p:nvSpPr>
        <p:spPr>
          <a:xfrm rot="10800000">
            <a:off x="40849855" y="-21948"/>
            <a:ext cx="3041345" cy="4162372"/>
          </a:xfrm>
          <a:custGeom>
            <a:avLst/>
            <a:gdLst>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9525001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11791122"/>
              <a:gd name="connsiteY0" fmla="*/ 79513 h 11204715"/>
              <a:gd name="connsiteX1" fmla="*/ 11791122 w 11791122"/>
              <a:gd name="connsiteY1" fmla="*/ 0 h 11204715"/>
              <a:gd name="connsiteX2" fmla="*/ 9525001 w 11791122"/>
              <a:gd name="connsiteY2" fmla="*/ 11204715 h 11204715"/>
              <a:gd name="connsiteX3" fmla="*/ 0 w 11791122"/>
              <a:gd name="connsiteY3" fmla="*/ 11204715 h 11204715"/>
              <a:gd name="connsiteX4" fmla="*/ 0 w 11791122"/>
              <a:gd name="connsiteY4" fmla="*/ 79513 h 11204715"/>
              <a:gd name="connsiteX0" fmla="*/ 0 w 9564757"/>
              <a:gd name="connsiteY0" fmla="*/ 0 h 11125202"/>
              <a:gd name="connsiteX1" fmla="*/ 9564757 w 9564757"/>
              <a:gd name="connsiteY1" fmla="*/ 0 h 11125202"/>
              <a:gd name="connsiteX2" fmla="*/ 9525001 w 9564757"/>
              <a:gd name="connsiteY2" fmla="*/ 11125202 h 11125202"/>
              <a:gd name="connsiteX3" fmla="*/ 0 w 9564757"/>
              <a:gd name="connsiteY3" fmla="*/ 11125202 h 11125202"/>
              <a:gd name="connsiteX4" fmla="*/ 0 w 9564757"/>
              <a:gd name="connsiteY4" fmla="*/ 0 h 11125202"/>
              <a:gd name="connsiteX0" fmla="*/ 0 w 9525001"/>
              <a:gd name="connsiteY0" fmla="*/ 0 h 11125202"/>
              <a:gd name="connsiteX1" fmla="*/ 3720548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9525001"/>
              <a:gd name="connsiteY0" fmla="*/ 0 h 11125202"/>
              <a:gd name="connsiteX1" fmla="*/ 3720548 w 9525001"/>
              <a:gd name="connsiteY1" fmla="*/ 0 h 11125202"/>
              <a:gd name="connsiteX2" fmla="*/ 9525001 w 9525001"/>
              <a:gd name="connsiteY2" fmla="*/ 11125202 h 11125202"/>
              <a:gd name="connsiteX3" fmla="*/ 0 w 9525001"/>
              <a:gd name="connsiteY3" fmla="*/ 11125202 h 11125202"/>
              <a:gd name="connsiteX4" fmla="*/ 0 w 9525001"/>
              <a:gd name="connsiteY4" fmla="*/ 0 h 11125202"/>
              <a:gd name="connsiteX0" fmla="*/ 0 w 6861314"/>
              <a:gd name="connsiteY0" fmla="*/ 0 h 11125202"/>
              <a:gd name="connsiteX1" fmla="*/ 3720548 w 6861314"/>
              <a:gd name="connsiteY1" fmla="*/ 0 h 11125202"/>
              <a:gd name="connsiteX2" fmla="*/ 6861314 w 6861314"/>
              <a:gd name="connsiteY2" fmla="*/ 11085446 h 11125202"/>
              <a:gd name="connsiteX3" fmla="*/ 0 w 6861314"/>
              <a:gd name="connsiteY3" fmla="*/ 11125202 h 11125202"/>
              <a:gd name="connsiteX4" fmla="*/ 0 w 6861314"/>
              <a:gd name="connsiteY4" fmla="*/ 0 h 11125202"/>
              <a:gd name="connsiteX0" fmla="*/ 0 w 6861314"/>
              <a:gd name="connsiteY0" fmla="*/ 0 h 11125202"/>
              <a:gd name="connsiteX1" fmla="*/ 3720548 w 6861314"/>
              <a:gd name="connsiteY1" fmla="*/ 0 h 11125202"/>
              <a:gd name="connsiteX2" fmla="*/ 6861314 w 6861314"/>
              <a:gd name="connsiteY2" fmla="*/ 11085446 h 11125202"/>
              <a:gd name="connsiteX3" fmla="*/ 0 w 6861314"/>
              <a:gd name="connsiteY3" fmla="*/ 11125202 h 11125202"/>
              <a:gd name="connsiteX4" fmla="*/ 0 w 6861314"/>
              <a:gd name="connsiteY4" fmla="*/ 0 h 11125202"/>
              <a:gd name="connsiteX0" fmla="*/ 0 w 6843026"/>
              <a:gd name="connsiteY0" fmla="*/ 0 h 11125202"/>
              <a:gd name="connsiteX1" fmla="*/ 3720548 w 6843026"/>
              <a:gd name="connsiteY1" fmla="*/ 0 h 11125202"/>
              <a:gd name="connsiteX2" fmla="*/ 6843026 w 6843026"/>
              <a:gd name="connsiteY2" fmla="*/ 11118034 h 11125202"/>
              <a:gd name="connsiteX3" fmla="*/ 0 w 6843026"/>
              <a:gd name="connsiteY3" fmla="*/ 11125202 h 11125202"/>
              <a:gd name="connsiteX4" fmla="*/ 0 w 6843026"/>
              <a:gd name="connsiteY4" fmla="*/ 0 h 1112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3026" h="11125202">
                <a:moveTo>
                  <a:pt x="0" y="0"/>
                </a:moveTo>
                <a:lnTo>
                  <a:pt x="3720548" y="0"/>
                </a:lnTo>
                <a:cubicBezTo>
                  <a:pt x="937592" y="6054035"/>
                  <a:pt x="3185426" y="8960137"/>
                  <a:pt x="6843026" y="11118034"/>
                </a:cubicBezTo>
                <a:lnTo>
                  <a:pt x="0" y="11125202"/>
                </a:lnTo>
                <a:lnTo>
                  <a:pt x="0"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8"/>
          <p:cNvSpPr/>
          <p:nvPr/>
        </p:nvSpPr>
        <p:spPr>
          <a:xfrm>
            <a:off x="-25302" y="0"/>
            <a:ext cx="43916502" cy="32918400"/>
          </a:xfrm>
          <a:custGeom>
            <a:avLst/>
            <a:gdLst>
              <a:gd name="connsiteX0" fmla="*/ 0 w 49377600"/>
              <a:gd name="connsiteY0" fmla="*/ 0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0 h 32918400"/>
              <a:gd name="connsiteX0" fmla="*/ 0 w 49377600"/>
              <a:gd name="connsiteY0" fmla="*/ 7354957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7354957 h 32918400"/>
              <a:gd name="connsiteX0" fmla="*/ 0 w 49377600"/>
              <a:gd name="connsiteY0" fmla="*/ 7354957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7354957 h 32918400"/>
              <a:gd name="connsiteX0" fmla="*/ 0 w 49377600"/>
              <a:gd name="connsiteY0" fmla="*/ 7354957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7354957 h 329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7600" h="32918400">
                <a:moveTo>
                  <a:pt x="0" y="7354957"/>
                </a:moveTo>
                <a:cubicBezTo>
                  <a:pt x="397565" y="927653"/>
                  <a:pt x="47747583" y="8176591"/>
                  <a:pt x="49377600" y="0"/>
                </a:cubicBezTo>
                <a:lnTo>
                  <a:pt x="49377600" y="32918400"/>
                </a:lnTo>
                <a:lnTo>
                  <a:pt x="0" y="32918400"/>
                </a:lnTo>
                <a:lnTo>
                  <a:pt x="0" y="7354957"/>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8"/>
          <p:cNvSpPr/>
          <p:nvPr/>
        </p:nvSpPr>
        <p:spPr>
          <a:xfrm rot="60000">
            <a:off x="533810" y="375363"/>
            <a:ext cx="43078400" cy="7215653"/>
          </a:xfrm>
          <a:custGeom>
            <a:avLst/>
            <a:gdLst>
              <a:gd name="connsiteX0" fmla="*/ 0 w 49377600"/>
              <a:gd name="connsiteY0" fmla="*/ 0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0 h 32918400"/>
              <a:gd name="connsiteX0" fmla="*/ 0 w 49377600"/>
              <a:gd name="connsiteY0" fmla="*/ 7354957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7354957 h 32918400"/>
              <a:gd name="connsiteX0" fmla="*/ 0 w 49377600"/>
              <a:gd name="connsiteY0" fmla="*/ 7354957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7354957 h 32918400"/>
              <a:gd name="connsiteX0" fmla="*/ 0 w 49377600"/>
              <a:gd name="connsiteY0" fmla="*/ 7354957 h 32918400"/>
              <a:gd name="connsiteX1" fmla="*/ 49377600 w 49377600"/>
              <a:gd name="connsiteY1" fmla="*/ 0 h 32918400"/>
              <a:gd name="connsiteX2" fmla="*/ 49377600 w 49377600"/>
              <a:gd name="connsiteY2" fmla="*/ 32918400 h 32918400"/>
              <a:gd name="connsiteX3" fmla="*/ 0 w 49377600"/>
              <a:gd name="connsiteY3" fmla="*/ 32918400 h 32918400"/>
              <a:gd name="connsiteX4" fmla="*/ 0 w 49377600"/>
              <a:gd name="connsiteY4" fmla="*/ 7354957 h 32918400"/>
              <a:gd name="connsiteX0" fmla="*/ 0 w 49377600"/>
              <a:gd name="connsiteY0" fmla="*/ 7354957 h 32918400"/>
              <a:gd name="connsiteX1" fmla="*/ 49377600 w 49377600"/>
              <a:gd name="connsiteY1" fmla="*/ 0 h 32918400"/>
              <a:gd name="connsiteX2" fmla="*/ 49377600 w 49377600"/>
              <a:gd name="connsiteY2" fmla="*/ 32918400 h 32918400"/>
              <a:gd name="connsiteX3" fmla="*/ 0 w 49377600"/>
              <a:gd name="connsiteY3" fmla="*/ 7801238 h 32918400"/>
              <a:gd name="connsiteX4" fmla="*/ 0 w 49377600"/>
              <a:gd name="connsiteY4" fmla="*/ 7354957 h 32918400"/>
              <a:gd name="connsiteX0" fmla="*/ 0 w 49377600"/>
              <a:gd name="connsiteY0" fmla="*/ 7354957 h 7801238"/>
              <a:gd name="connsiteX1" fmla="*/ 49377600 w 49377600"/>
              <a:gd name="connsiteY1" fmla="*/ 0 h 7801238"/>
              <a:gd name="connsiteX2" fmla="*/ 49337843 w 49377600"/>
              <a:gd name="connsiteY2" fmla="*/ 100792 h 7801238"/>
              <a:gd name="connsiteX3" fmla="*/ 0 w 49377600"/>
              <a:gd name="connsiteY3" fmla="*/ 7801238 h 7801238"/>
              <a:gd name="connsiteX4" fmla="*/ 0 w 49377600"/>
              <a:gd name="connsiteY4" fmla="*/ 7354957 h 7801238"/>
              <a:gd name="connsiteX0" fmla="*/ 0 w 49377600"/>
              <a:gd name="connsiteY0" fmla="*/ 7354957 h 7801238"/>
              <a:gd name="connsiteX1" fmla="*/ 49377600 w 49377600"/>
              <a:gd name="connsiteY1" fmla="*/ 0 h 7801238"/>
              <a:gd name="connsiteX2" fmla="*/ 49337843 w 49377600"/>
              <a:gd name="connsiteY2" fmla="*/ 100792 h 7801238"/>
              <a:gd name="connsiteX3" fmla="*/ 0 w 49377600"/>
              <a:gd name="connsiteY3" fmla="*/ 7801238 h 7801238"/>
              <a:gd name="connsiteX4" fmla="*/ 0 w 49377600"/>
              <a:gd name="connsiteY4" fmla="*/ 7354957 h 7801238"/>
              <a:gd name="connsiteX0" fmla="*/ 39757 w 49417357"/>
              <a:gd name="connsiteY0" fmla="*/ 7354957 h 7357758"/>
              <a:gd name="connsiteX1" fmla="*/ 49417357 w 49417357"/>
              <a:gd name="connsiteY1" fmla="*/ 0 h 7357758"/>
              <a:gd name="connsiteX2" fmla="*/ 49377600 w 49417357"/>
              <a:gd name="connsiteY2" fmla="*/ 100792 h 7357758"/>
              <a:gd name="connsiteX3" fmla="*/ 0 w 49417357"/>
              <a:gd name="connsiteY3" fmla="*/ 7357758 h 7357758"/>
              <a:gd name="connsiteX4" fmla="*/ 39757 w 49417357"/>
              <a:gd name="connsiteY4" fmla="*/ 7354957 h 7357758"/>
              <a:gd name="connsiteX0" fmla="*/ 39757 w 49417357"/>
              <a:gd name="connsiteY0" fmla="*/ 7354957 h 7357758"/>
              <a:gd name="connsiteX1" fmla="*/ 49417357 w 49417357"/>
              <a:gd name="connsiteY1" fmla="*/ 0 h 7357758"/>
              <a:gd name="connsiteX2" fmla="*/ 49377600 w 49417357"/>
              <a:gd name="connsiteY2" fmla="*/ 100792 h 7357758"/>
              <a:gd name="connsiteX3" fmla="*/ 0 w 49417357"/>
              <a:gd name="connsiteY3" fmla="*/ 7357758 h 7357758"/>
              <a:gd name="connsiteX4" fmla="*/ 39757 w 49417357"/>
              <a:gd name="connsiteY4" fmla="*/ 7354957 h 7357758"/>
              <a:gd name="connsiteX0" fmla="*/ 39757 w 49377600"/>
              <a:gd name="connsiteY0" fmla="*/ 7254165 h 7256966"/>
              <a:gd name="connsiteX1" fmla="*/ 49330270 w 49377600"/>
              <a:gd name="connsiteY1" fmla="*/ 119988 h 7256966"/>
              <a:gd name="connsiteX2" fmla="*/ 49377600 w 49377600"/>
              <a:gd name="connsiteY2" fmla="*/ 0 h 7256966"/>
              <a:gd name="connsiteX3" fmla="*/ 0 w 49377600"/>
              <a:gd name="connsiteY3" fmla="*/ 7256966 h 7256966"/>
              <a:gd name="connsiteX4" fmla="*/ 39757 w 49377600"/>
              <a:gd name="connsiteY4" fmla="*/ 7254165 h 7256966"/>
              <a:gd name="connsiteX0" fmla="*/ 39757 w 49413886"/>
              <a:gd name="connsiteY0" fmla="*/ 7305680 h 7308481"/>
              <a:gd name="connsiteX1" fmla="*/ 49330270 w 49413886"/>
              <a:gd name="connsiteY1" fmla="*/ 171503 h 7308481"/>
              <a:gd name="connsiteX2" fmla="*/ 49413886 w 49413886"/>
              <a:gd name="connsiteY2" fmla="*/ 0 h 7308481"/>
              <a:gd name="connsiteX3" fmla="*/ 0 w 49413886"/>
              <a:gd name="connsiteY3" fmla="*/ 7308481 h 7308481"/>
              <a:gd name="connsiteX4" fmla="*/ 39757 w 49413886"/>
              <a:gd name="connsiteY4" fmla="*/ 7305680 h 7308481"/>
              <a:gd name="connsiteX0" fmla="*/ 39757 w 49413886"/>
              <a:gd name="connsiteY0" fmla="*/ 7314481 h 7317282"/>
              <a:gd name="connsiteX1" fmla="*/ 49410101 w 49413886"/>
              <a:gd name="connsiteY1" fmla="*/ 0 h 7317282"/>
              <a:gd name="connsiteX2" fmla="*/ 49413886 w 49413886"/>
              <a:gd name="connsiteY2" fmla="*/ 8801 h 7317282"/>
              <a:gd name="connsiteX3" fmla="*/ 0 w 49413886"/>
              <a:gd name="connsiteY3" fmla="*/ 7317282 h 7317282"/>
              <a:gd name="connsiteX4" fmla="*/ 39757 w 49413886"/>
              <a:gd name="connsiteY4" fmla="*/ 7314481 h 7317282"/>
              <a:gd name="connsiteX0" fmla="*/ 39757 w 49413886"/>
              <a:gd name="connsiteY0" fmla="*/ 7314481 h 7317282"/>
              <a:gd name="connsiteX1" fmla="*/ 49410101 w 49413886"/>
              <a:gd name="connsiteY1" fmla="*/ 0 h 7317282"/>
              <a:gd name="connsiteX2" fmla="*/ 49413886 w 49413886"/>
              <a:gd name="connsiteY2" fmla="*/ 8801 h 7317282"/>
              <a:gd name="connsiteX3" fmla="*/ 0 w 49413886"/>
              <a:gd name="connsiteY3" fmla="*/ 7317282 h 7317282"/>
              <a:gd name="connsiteX4" fmla="*/ 39757 w 49413886"/>
              <a:gd name="connsiteY4" fmla="*/ 7314481 h 7317282"/>
              <a:gd name="connsiteX0" fmla="*/ 39757 w 49413886"/>
              <a:gd name="connsiteY0" fmla="*/ 7314481 h 7317282"/>
              <a:gd name="connsiteX1" fmla="*/ 49410101 w 49413886"/>
              <a:gd name="connsiteY1" fmla="*/ 0 h 7317282"/>
              <a:gd name="connsiteX2" fmla="*/ 49413886 w 49413886"/>
              <a:gd name="connsiteY2" fmla="*/ 8801 h 7317282"/>
              <a:gd name="connsiteX3" fmla="*/ 0 w 49413886"/>
              <a:gd name="connsiteY3" fmla="*/ 7317282 h 7317282"/>
              <a:gd name="connsiteX4" fmla="*/ 39757 w 49413886"/>
              <a:gd name="connsiteY4" fmla="*/ 7314481 h 731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3886" h="7317282">
                <a:moveTo>
                  <a:pt x="39757" y="7314481"/>
                </a:moveTo>
                <a:cubicBezTo>
                  <a:pt x="437322" y="887177"/>
                  <a:pt x="47919933" y="6736582"/>
                  <a:pt x="49410101" y="0"/>
                </a:cubicBezTo>
                <a:lnTo>
                  <a:pt x="49413886" y="8801"/>
                </a:lnTo>
                <a:cubicBezTo>
                  <a:pt x="48592252" y="7091060"/>
                  <a:pt x="2570921" y="1686416"/>
                  <a:pt x="0" y="7317282"/>
                </a:cubicBezTo>
                <a:lnTo>
                  <a:pt x="39757" y="73144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151467" y="7523500"/>
            <a:ext cx="9518227" cy="7848302"/>
          </a:xfrm>
          <a:prstGeom prst="rect">
            <a:avLst/>
          </a:prstGeom>
          <a:noFill/>
        </p:spPr>
        <p:txBody>
          <a:bodyPr wrap="square" rtlCol="0">
            <a:spAutoFit/>
          </a:bodyPr>
          <a:lstStyle/>
          <a:p>
            <a:pPr lvl="0"/>
            <a:r>
              <a:rPr lang="en-US" sz="3600" dirty="0" smtClean="0">
                <a:solidFill>
                  <a:schemeClr val="bg1"/>
                </a:solidFill>
                <a:latin typeface="+mj-lt"/>
                <a:cs typeface="Times New Roman" pitchFamily="18" charset="0"/>
              </a:rPr>
              <a:t>Partial thickness supraspinatus tears are a common injury amongst athletes. There is no current consensus on treatment of these injuries, though regenerative treatments have gained traction in recent years. Due to the debilitating nature of these injuries, there is a great need for treatments that improve outcomes and improve return-to-play times.</a:t>
            </a:r>
          </a:p>
          <a:p>
            <a:pPr lvl="0"/>
            <a:endParaRPr lang="en-US" sz="3600" dirty="0">
              <a:solidFill>
                <a:schemeClr val="bg1"/>
              </a:solidFill>
              <a:latin typeface="+mj-lt"/>
              <a:cs typeface="Times New Roman" pitchFamily="18" charset="0"/>
            </a:endParaRPr>
          </a:p>
          <a:p>
            <a:pPr lvl="0"/>
            <a:r>
              <a:rPr lang="en-US" sz="3600" dirty="0" smtClean="0">
                <a:solidFill>
                  <a:schemeClr val="bg1"/>
                </a:solidFill>
                <a:latin typeface="+mj-lt"/>
                <a:cs typeface="Times New Roman" pitchFamily="18" charset="0"/>
              </a:rPr>
              <a:t>In this case study, we demonstrate an ultrasound-proven 60% improvement in supraspinatus tear width 4 weeks after administration of platelet releasate, shockwave therapy, and rehabilitation exercises.</a:t>
            </a:r>
            <a:endParaRPr lang="en-US" sz="3600" dirty="0">
              <a:solidFill>
                <a:schemeClr val="bg1"/>
              </a:solidFill>
              <a:latin typeface="+mj-lt"/>
              <a:cs typeface="Times New Roman" pitchFamily="18" charset="0"/>
            </a:endParaRPr>
          </a:p>
        </p:txBody>
      </p:sp>
      <p:sp>
        <p:nvSpPr>
          <p:cNvPr id="122" name="TextBox 121"/>
          <p:cNvSpPr txBox="1"/>
          <p:nvPr/>
        </p:nvSpPr>
        <p:spPr>
          <a:xfrm>
            <a:off x="768173" y="23125393"/>
            <a:ext cx="14151760" cy="3498368"/>
          </a:xfrm>
          <a:prstGeom prst="rect">
            <a:avLst/>
          </a:prstGeom>
          <a:noFill/>
        </p:spPr>
        <p:txBody>
          <a:bodyPr wrap="square" rtlCol="0">
            <a:spAutoFit/>
          </a:bodyPr>
          <a:lstStyle/>
          <a:p>
            <a:r>
              <a:rPr lang="en-US" sz="3600" dirty="0" smtClean="0">
                <a:solidFill>
                  <a:schemeClr val="bg1"/>
                </a:solidFill>
                <a:latin typeface="+mj-lt"/>
                <a:cs typeface="Times New Roman" pitchFamily="18" charset="0"/>
              </a:rPr>
              <a:t>Supraspinatus tears are the most common rotator cuff injuries. For athletes, injuries to the supraspinatus can be debilitating for function and pain. Half of supraspinatus tears are partial thickness, and management of these injuries remains a subject without consensus. In this case, we describe a throwing athlete with a partial thickness supraspinatus tear treated with platelet releasate for reduction in return-to-play time.</a:t>
            </a:r>
            <a:endParaRPr lang="en-US" sz="3600" dirty="0">
              <a:solidFill>
                <a:schemeClr val="bg1"/>
              </a:solidFill>
              <a:latin typeface="+mj-lt"/>
              <a:cs typeface="Times New Roman" pitchFamily="18" charset="0"/>
            </a:endParaRPr>
          </a:p>
        </p:txBody>
      </p:sp>
      <p:sp>
        <p:nvSpPr>
          <p:cNvPr id="133" name="TextBox 132"/>
          <p:cNvSpPr txBox="1"/>
          <p:nvPr/>
        </p:nvSpPr>
        <p:spPr>
          <a:xfrm>
            <a:off x="33189333" y="7157785"/>
            <a:ext cx="9518227" cy="19059064"/>
          </a:xfrm>
          <a:prstGeom prst="rect">
            <a:avLst/>
          </a:prstGeom>
          <a:noFill/>
        </p:spPr>
        <p:txBody>
          <a:bodyPr wrap="square" rtlCol="0">
            <a:spAutoFit/>
          </a:bodyPr>
          <a:lstStyle/>
          <a:p>
            <a:r>
              <a:rPr lang="en-US" sz="4400" dirty="0" smtClean="0">
                <a:solidFill>
                  <a:schemeClr val="bg1"/>
                </a:solidFill>
              </a:rPr>
              <a:t>Utilization of platelet releasate in combination with ESWT, prolotherapy, and rehabilitation led to dramatic improvement of a partial-thickness supraspinatus tear and decreased return-to-play time to four weeks in a high school baseball athlete.</a:t>
            </a:r>
          </a:p>
          <a:p>
            <a:endParaRPr lang="en-US" sz="4400" dirty="0">
              <a:solidFill>
                <a:schemeClr val="bg1"/>
              </a:solidFill>
            </a:endParaRPr>
          </a:p>
          <a:p>
            <a:r>
              <a:rPr lang="en-US" sz="5400" b="1" u="sng" dirty="0">
                <a:solidFill>
                  <a:schemeClr val="bg1"/>
                </a:solidFill>
                <a:effectLst>
                  <a:outerShdw blurRad="38100" dist="38100" dir="2700000" algn="tl">
                    <a:srgbClr val="000000">
                      <a:alpha val="43137"/>
                    </a:srgbClr>
                  </a:outerShdw>
                </a:effectLst>
                <a:latin typeface="+mj-lt"/>
                <a:cs typeface="Times New Roman" pitchFamily="18" charset="0"/>
              </a:rPr>
              <a:t>Protocols</a:t>
            </a:r>
          </a:p>
          <a:p>
            <a:r>
              <a:rPr lang="en-US" sz="4400" b="1" dirty="0" smtClean="0">
                <a:solidFill>
                  <a:schemeClr val="bg1"/>
                </a:solidFill>
              </a:rPr>
              <a:t>Platelet Releasate Injection</a:t>
            </a:r>
          </a:p>
          <a:p>
            <a:pPr marL="571500" indent="-571500">
              <a:buFont typeface="Wingdings" panose="05000000000000000000" pitchFamily="2" charset="2"/>
              <a:buChar char="§"/>
            </a:pPr>
            <a:r>
              <a:rPr lang="en-US" sz="3600" dirty="0" smtClean="0">
                <a:solidFill>
                  <a:schemeClr val="bg1"/>
                </a:solidFill>
                <a:latin typeface="+mj-lt"/>
                <a:cs typeface="Times New Roman" pitchFamily="18" charset="0"/>
              </a:rPr>
              <a:t>90 cc of whole blood drawn and spun down to 10cc PRP</a:t>
            </a:r>
          </a:p>
          <a:p>
            <a:pPr marL="571500" indent="-571500">
              <a:buFont typeface="Wingdings" panose="05000000000000000000" pitchFamily="2" charset="2"/>
              <a:buChar char="§"/>
            </a:pPr>
            <a:r>
              <a:rPr lang="en-US" sz="3600" dirty="0" smtClean="0">
                <a:solidFill>
                  <a:schemeClr val="bg1"/>
                </a:solidFill>
                <a:latin typeface="+mj-lt"/>
                <a:cs typeface="Times New Roman" pitchFamily="18" charset="0"/>
              </a:rPr>
              <a:t>Addition of 0.9cc Prothrombin </a:t>
            </a:r>
          </a:p>
          <a:p>
            <a:pPr marL="2765817" lvl="1" indent="-571500">
              <a:buFont typeface="Wingdings" panose="05000000000000000000" pitchFamily="2" charset="2"/>
              <a:buChar char="§"/>
            </a:pPr>
            <a:r>
              <a:rPr lang="en-US" sz="3600" dirty="0" smtClean="0">
                <a:solidFill>
                  <a:schemeClr val="bg1"/>
                </a:solidFill>
                <a:latin typeface="+mj-lt"/>
                <a:cs typeface="Times New Roman" pitchFamily="18" charset="0"/>
              </a:rPr>
              <a:t>Centrifuged at 3000 RPM for 8 minutes</a:t>
            </a:r>
          </a:p>
          <a:p>
            <a:pPr marL="2765817" lvl="1" indent="-571500">
              <a:buFont typeface="Wingdings" panose="05000000000000000000" pitchFamily="2" charset="2"/>
              <a:buChar char="§"/>
            </a:pPr>
            <a:r>
              <a:rPr lang="en-US" sz="3600" dirty="0" smtClean="0">
                <a:solidFill>
                  <a:schemeClr val="bg1"/>
                </a:solidFill>
                <a:latin typeface="+mj-lt"/>
                <a:cs typeface="Times New Roman" pitchFamily="18" charset="0"/>
              </a:rPr>
              <a:t>Plasma siphoned and passed through 0.2 </a:t>
            </a:r>
            <a:r>
              <a:rPr lang="el-GR" sz="3600" dirty="0" smtClean="0">
                <a:solidFill>
                  <a:schemeClr val="bg1"/>
                </a:solidFill>
                <a:latin typeface="+mj-lt"/>
                <a:cs typeface="Times New Roman" pitchFamily="18" charset="0"/>
              </a:rPr>
              <a:t>μ</a:t>
            </a:r>
            <a:r>
              <a:rPr lang="en-US" sz="3600" dirty="0" smtClean="0">
                <a:solidFill>
                  <a:schemeClr val="bg1"/>
                </a:solidFill>
                <a:latin typeface="+mj-lt"/>
                <a:cs typeface="Times New Roman" pitchFamily="18" charset="0"/>
              </a:rPr>
              <a:t>m filter</a:t>
            </a:r>
          </a:p>
          <a:p>
            <a:pPr marL="571500" indent="-571500">
              <a:buFont typeface="Wingdings" panose="05000000000000000000" pitchFamily="2" charset="2"/>
              <a:buChar char="§"/>
            </a:pPr>
            <a:r>
              <a:rPr lang="en-US" sz="3600" dirty="0" smtClean="0">
                <a:solidFill>
                  <a:schemeClr val="bg1"/>
                </a:solidFill>
                <a:latin typeface="+mj-lt"/>
                <a:cs typeface="Times New Roman" pitchFamily="18" charset="0"/>
              </a:rPr>
              <a:t>Combined with 0.5cc ropivicaine and injected into SS and SAB under US guidance</a:t>
            </a:r>
          </a:p>
          <a:p>
            <a:pPr marL="571500" indent="-571500">
              <a:buFont typeface="Wingdings" panose="05000000000000000000" pitchFamily="2" charset="2"/>
              <a:buChar char="§"/>
            </a:pPr>
            <a:r>
              <a:rPr lang="en-US" sz="3600" dirty="0" smtClean="0">
                <a:solidFill>
                  <a:schemeClr val="bg1"/>
                </a:solidFill>
                <a:latin typeface="+mj-lt"/>
                <a:cs typeface="Times New Roman" pitchFamily="18" charset="0"/>
              </a:rPr>
              <a:t>Counseled to avoid NSAIDs x14 days.</a:t>
            </a:r>
          </a:p>
          <a:p>
            <a:endParaRPr lang="en-US" sz="3600" dirty="0" smtClean="0">
              <a:solidFill>
                <a:schemeClr val="bg1"/>
              </a:solidFill>
              <a:latin typeface="+mj-lt"/>
              <a:cs typeface="Times New Roman" pitchFamily="18" charset="0"/>
            </a:endParaRPr>
          </a:p>
          <a:p>
            <a:r>
              <a:rPr lang="en-US" sz="4400" b="1" dirty="0">
                <a:solidFill>
                  <a:schemeClr val="bg1"/>
                </a:solidFill>
              </a:rPr>
              <a:t>Prolotherapy</a:t>
            </a:r>
          </a:p>
          <a:p>
            <a:pPr marL="571500" indent="-571500">
              <a:buFont typeface="Wingdings" panose="05000000000000000000" pitchFamily="2" charset="2"/>
              <a:buChar char="§"/>
            </a:pPr>
            <a:r>
              <a:rPr lang="en-US" sz="3600" dirty="0">
                <a:solidFill>
                  <a:schemeClr val="bg1"/>
                </a:solidFill>
              </a:rPr>
              <a:t>5 cc of D25 utilizing a 22g 2.75” </a:t>
            </a:r>
            <a:r>
              <a:rPr lang="en-US" sz="3600" dirty="0" smtClean="0">
                <a:solidFill>
                  <a:schemeClr val="bg1"/>
                </a:solidFill>
              </a:rPr>
              <a:t>needle</a:t>
            </a:r>
            <a:endParaRPr lang="en-US" sz="3600" dirty="0">
              <a:solidFill>
                <a:schemeClr val="bg1"/>
              </a:solidFill>
              <a:latin typeface="+mj-lt"/>
              <a:cs typeface="Times New Roman" pitchFamily="18" charset="0"/>
            </a:endParaRPr>
          </a:p>
          <a:p>
            <a:endParaRPr lang="en-US" sz="3600" dirty="0" smtClean="0">
              <a:solidFill>
                <a:schemeClr val="bg1"/>
              </a:solidFill>
              <a:latin typeface="+mj-lt"/>
              <a:cs typeface="Times New Roman" pitchFamily="18" charset="0"/>
            </a:endParaRPr>
          </a:p>
          <a:p>
            <a:r>
              <a:rPr lang="en-US" sz="4400" b="1" dirty="0">
                <a:solidFill>
                  <a:schemeClr val="bg1"/>
                </a:solidFill>
              </a:rPr>
              <a:t>Extracorporeal Shockwave </a:t>
            </a:r>
            <a:r>
              <a:rPr lang="en-US" sz="4400" b="1" dirty="0" smtClean="0">
                <a:solidFill>
                  <a:schemeClr val="bg1"/>
                </a:solidFill>
              </a:rPr>
              <a:t>Therapy</a:t>
            </a:r>
          </a:p>
          <a:p>
            <a:pPr marL="571500" indent="-571500">
              <a:buFont typeface="Wingdings" panose="05000000000000000000" pitchFamily="2" charset="2"/>
              <a:buChar char="§"/>
            </a:pPr>
            <a:r>
              <a:rPr lang="en-US" sz="3600" dirty="0" smtClean="0">
                <a:solidFill>
                  <a:schemeClr val="bg1"/>
                </a:solidFill>
              </a:rPr>
              <a:t>Series of 4 treatments over 4 weeks</a:t>
            </a:r>
          </a:p>
          <a:p>
            <a:pPr marL="571500" indent="-571500">
              <a:buFont typeface="Wingdings" panose="05000000000000000000" pitchFamily="2" charset="2"/>
              <a:buChar char="§"/>
            </a:pPr>
            <a:r>
              <a:rPr lang="en-US" sz="3600" dirty="0" smtClean="0">
                <a:solidFill>
                  <a:schemeClr val="bg1"/>
                </a:solidFill>
              </a:rPr>
              <a:t>D-Actor C15 tip @ 15MHz for 3000 total pulse </a:t>
            </a:r>
            <a:r>
              <a:rPr lang="en-US" sz="3600" dirty="0" err="1" smtClean="0">
                <a:solidFill>
                  <a:schemeClr val="bg1"/>
                </a:solidFill>
              </a:rPr>
              <a:t>sutilizing</a:t>
            </a:r>
            <a:r>
              <a:rPr lang="en-US" sz="3600" dirty="0" smtClean="0">
                <a:solidFill>
                  <a:schemeClr val="bg1"/>
                </a:solidFill>
              </a:rPr>
              <a:t> 2.6-3.6 bars of energy.</a:t>
            </a:r>
          </a:p>
          <a:p>
            <a:pPr marL="571500" indent="-571500">
              <a:buFont typeface="Wingdings" panose="05000000000000000000" pitchFamily="2" charset="2"/>
              <a:buChar char="§"/>
            </a:pPr>
            <a:endParaRPr lang="en-US" sz="3600" dirty="0">
              <a:solidFill>
                <a:schemeClr val="bg1"/>
              </a:solidFill>
            </a:endParaRPr>
          </a:p>
          <a:p>
            <a:endParaRPr lang="en-US" sz="4400" dirty="0">
              <a:solidFill>
                <a:schemeClr val="bg1"/>
              </a:solidFill>
              <a:latin typeface="+mj-lt"/>
              <a:cs typeface="Times New Roman" pitchFamily="18" charset="0"/>
            </a:endParaRPr>
          </a:p>
          <a:p>
            <a:endParaRPr lang="en-US" sz="1050" dirty="0">
              <a:solidFill>
                <a:schemeClr val="bg1"/>
              </a:solidFill>
              <a:latin typeface="+mj-lt"/>
              <a:cs typeface="Times New Roman" pitchFamily="18" charset="0"/>
            </a:endParaRPr>
          </a:p>
        </p:txBody>
      </p:sp>
      <p:sp>
        <p:nvSpPr>
          <p:cNvPr id="135" name="TextBox 134"/>
          <p:cNvSpPr txBox="1"/>
          <p:nvPr/>
        </p:nvSpPr>
        <p:spPr>
          <a:xfrm>
            <a:off x="33198569" y="25979861"/>
            <a:ext cx="9518227" cy="5262979"/>
          </a:xfrm>
          <a:prstGeom prst="rect">
            <a:avLst/>
          </a:prstGeom>
          <a:noFill/>
        </p:spPr>
        <p:txBody>
          <a:bodyPr wrap="square" rtlCol="0">
            <a:spAutoFit/>
          </a:bodyPr>
          <a:lstStyle/>
          <a:p>
            <a:pPr marL="514350" lvl="0" indent="-514350">
              <a:buAutoNum type="arabicPeriod"/>
            </a:pPr>
            <a:r>
              <a:rPr lang="en-US" sz="2800" dirty="0" err="1" smtClean="0">
                <a:solidFill>
                  <a:schemeClr val="bg1"/>
                </a:solidFill>
                <a:latin typeface="+mj-lt"/>
                <a:cs typeface="Times New Roman" pitchFamily="18" charset="0"/>
              </a:rPr>
              <a:t>Akeda</a:t>
            </a:r>
            <a:r>
              <a:rPr lang="en-US" sz="2800" dirty="0" smtClean="0">
                <a:solidFill>
                  <a:schemeClr val="bg1"/>
                </a:solidFill>
                <a:latin typeface="+mj-lt"/>
                <a:cs typeface="Times New Roman" pitchFamily="18" charset="0"/>
              </a:rPr>
              <a:t>, K.; </a:t>
            </a:r>
            <a:r>
              <a:rPr lang="en-US" sz="2800" dirty="0" err="1" smtClean="0">
                <a:solidFill>
                  <a:schemeClr val="bg1"/>
                </a:solidFill>
                <a:latin typeface="+mj-lt"/>
                <a:cs typeface="Times New Roman" pitchFamily="18" charset="0"/>
              </a:rPr>
              <a:t>Takegami</a:t>
            </a:r>
            <a:r>
              <a:rPr lang="en-US" sz="2800" dirty="0" smtClean="0">
                <a:solidFill>
                  <a:schemeClr val="bg1"/>
                </a:solidFill>
                <a:latin typeface="+mj-lt"/>
                <a:cs typeface="Times New Roman" pitchFamily="18" charset="0"/>
              </a:rPr>
              <a:t>, N.; Yamada, J.; Fujiwara, T.; </a:t>
            </a:r>
            <a:r>
              <a:rPr lang="en-US" sz="2800" dirty="0" err="1" smtClean="0">
                <a:solidFill>
                  <a:schemeClr val="bg1"/>
                </a:solidFill>
                <a:latin typeface="+mj-lt"/>
                <a:cs typeface="Times New Roman" pitchFamily="18" charset="0"/>
              </a:rPr>
              <a:t>Ohishi</a:t>
            </a:r>
            <a:r>
              <a:rPr lang="en-US" sz="2800" dirty="0" smtClean="0">
                <a:solidFill>
                  <a:schemeClr val="bg1"/>
                </a:solidFill>
                <a:latin typeface="+mj-lt"/>
                <a:cs typeface="Times New Roman" pitchFamily="18" charset="0"/>
              </a:rPr>
              <a:t>, K.; Tamaru, S.; </a:t>
            </a:r>
            <a:r>
              <a:rPr lang="en-US" sz="2800" dirty="0" err="1" smtClean="0">
                <a:solidFill>
                  <a:schemeClr val="bg1"/>
                </a:solidFill>
                <a:latin typeface="+mj-lt"/>
                <a:cs typeface="Times New Roman" pitchFamily="18" charset="0"/>
              </a:rPr>
              <a:t>Sudo</a:t>
            </a:r>
            <a:r>
              <a:rPr lang="en-US" sz="2800" dirty="0" smtClean="0">
                <a:solidFill>
                  <a:schemeClr val="bg1"/>
                </a:solidFill>
                <a:latin typeface="+mj-lt"/>
                <a:cs typeface="Times New Roman" pitchFamily="18" charset="0"/>
              </a:rPr>
              <a:t>, A. </a:t>
            </a:r>
            <a:r>
              <a:rPr lang="en-US" sz="2800" dirty="0">
                <a:solidFill>
                  <a:schemeClr val="bg1"/>
                </a:solidFill>
                <a:latin typeface="+mj-lt"/>
                <a:cs typeface="Times New Roman" pitchFamily="18" charset="0"/>
              </a:rPr>
              <a:t>((March 16, 2022). Platelet-Rich Plasma-Releasate (</a:t>
            </a:r>
            <a:r>
              <a:rPr lang="en-US" sz="2800" dirty="0" err="1">
                <a:solidFill>
                  <a:schemeClr val="bg1"/>
                </a:solidFill>
                <a:latin typeface="+mj-lt"/>
                <a:cs typeface="Times New Roman" pitchFamily="18" charset="0"/>
              </a:rPr>
              <a:t>PRPr</a:t>
            </a:r>
            <a:r>
              <a:rPr lang="en-US" sz="2800" dirty="0">
                <a:solidFill>
                  <a:schemeClr val="bg1"/>
                </a:solidFill>
                <a:latin typeface="+mj-lt"/>
                <a:cs typeface="Times New Roman" pitchFamily="18" charset="0"/>
              </a:rPr>
              <a:t>) for the Treatment of </a:t>
            </a:r>
            <a:r>
              <a:rPr lang="en-US" sz="2800" dirty="0" err="1">
                <a:solidFill>
                  <a:schemeClr val="bg1"/>
                </a:solidFill>
                <a:latin typeface="+mj-lt"/>
                <a:cs typeface="Times New Roman" pitchFamily="18" charset="0"/>
              </a:rPr>
              <a:t>Discogenic</a:t>
            </a:r>
            <a:r>
              <a:rPr lang="en-US" sz="2800" dirty="0">
                <a:solidFill>
                  <a:schemeClr val="bg1"/>
                </a:solidFill>
                <a:latin typeface="+mj-lt"/>
                <a:cs typeface="Times New Roman" pitchFamily="18" charset="0"/>
              </a:rPr>
              <a:t> Low Back Pain Patients: Long-Term Follow-Up </a:t>
            </a:r>
            <a:r>
              <a:rPr lang="en-US" sz="2800" dirty="0" smtClean="0">
                <a:solidFill>
                  <a:schemeClr val="bg1"/>
                </a:solidFill>
                <a:latin typeface="+mj-lt"/>
                <a:cs typeface="Times New Roman" pitchFamily="18" charset="0"/>
              </a:rPr>
              <a:t>Survey. </a:t>
            </a:r>
            <a:r>
              <a:rPr lang="en-US" sz="2800" i="1" dirty="0" err="1" smtClean="0">
                <a:solidFill>
                  <a:schemeClr val="bg1"/>
                </a:solidFill>
                <a:latin typeface="+mj-lt"/>
                <a:cs typeface="Times New Roman" pitchFamily="18" charset="0"/>
              </a:rPr>
              <a:t>Medicina</a:t>
            </a:r>
            <a:r>
              <a:rPr lang="en-US" sz="2800" i="1" dirty="0" smtClean="0">
                <a:solidFill>
                  <a:schemeClr val="bg1"/>
                </a:solidFill>
                <a:latin typeface="+mj-lt"/>
                <a:cs typeface="Times New Roman" pitchFamily="18" charset="0"/>
              </a:rPr>
              <a:t> (Kaunas)</a:t>
            </a:r>
            <a:r>
              <a:rPr lang="en-US" sz="2800" dirty="0" smtClean="0">
                <a:solidFill>
                  <a:schemeClr val="bg1"/>
                </a:solidFill>
                <a:latin typeface="+mj-lt"/>
                <a:cs typeface="Times New Roman" pitchFamily="18" charset="0"/>
              </a:rPr>
              <a:t>. Vol. 58 No. 3 p. 428 </a:t>
            </a:r>
            <a:r>
              <a:rPr lang="en-US" sz="2800" dirty="0" err="1" smtClean="0">
                <a:solidFill>
                  <a:schemeClr val="bg1"/>
                </a:solidFill>
                <a:latin typeface="+mj-lt"/>
                <a:cs typeface="Times New Roman" pitchFamily="18" charset="0"/>
              </a:rPr>
              <a:t>doi</a:t>
            </a:r>
            <a:r>
              <a:rPr lang="en-US" sz="2800" dirty="0">
                <a:solidFill>
                  <a:schemeClr val="bg1"/>
                </a:solidFill>
                <a:latin typeface="+mj-lt"/>
                <a:cs typeface="Times New Roman" pitchFamily="18" charset="0"/>
              </a:rPr>
              <a:t>: 10.3390/medicina58030428</a:t>
            </a:r>
            <a:endParaRPr lang="en-US" sz="2800" i="1" dirty="0" smtClean="0">
              <a:solidFill>
                <a:schemeClr val="bg1"/>
              </a:solidFill>
              <a:latin typeface="+mj-lt"/>
              <a:cs typeface="Times New Roman" pitchFamily="18" charset="0"/>
            </a:endParaRPr>
          </a:p>
          <a:p>
            <a:pPr marL="514350" lvl="0" indent="-514350">
              <a:buAutoNum type="arabicPeriod"/>
            </a:pPr>
            <a:r>
              <a:rPr lang="en-US" sz="2800" dirty="0" smtClean="0">
                <a:solidFill>
                  <a:schemeClr val="bg1"/>
                </a:solidFill>
                <a:latin typeface="+mj-lt"/>
                <a:cs typeface="Times New Roman" pitchFamily="18" charset="0"/>
              </a:rPr>
              <a:t>Tsai, W.C; Yu, T.Y.; Chang, G.J.; Lin, L.P.; Lin, M.S.; Pang, J.H.S. </a:t>
            </a:r>
            <a:r>
              <a:rPr lang="en-US" sz="2800" dirty="0">
                <a:solidFill>
                  <a:schemeClr val="bg1"/>
                </a:solidFill>
                <a:latin typeface="+mj-lt"/>
                <a:cs typeface="Times New Roman" pitchFamily="18" charset="0"/>
              </a:rPr>
              <a:t>(July 2018). Platelet-Rich Plasma Releasate Promotes Regeneration and Decreases Inflammation and Apoptosis of Injured Skeletal </a:t>
            </a:r>
            <a:r>
              <a:rPr lang="en-US" sz="2800" dirty="0" smtClean="0">
                <a:solidFill>
                  <a:schemeClr val="bg1"/>
                </a:solidFill>
                <a:latin typeface="+mj-lt"/>
                <a:cs typeface="Times New Roman" pitchFamily="18" charset="0"/>
              </a:rPr>
              <a:t>Muscle. </a:t>
            </a:r>
            <a:r>
              <a:rPr lang="en-US" sz="2800" i="1" dirty="0" smtClean="0">
                <a:solidFill>
                  <a:schemeClr val="bg1"/>
                </a:solidFill>
                <a:latin typeface="+mj-lt"/>
                <a:cs typeface="Times New Roman" pitchFamily="18" charset="0"/>
              </a:rPr>
              <a:t>American Journal of Sports Medicine. </a:t>
            </a:r>
            <a:r>
              <a:rPr lang="en-US" sz="2800" dirty="0" smtClean="0">
                <a:solidFill>
                  <a:schemeClr val="bg1"/>
                </a:solidFill>
                <a:latin typeface="+mj-lt"/>
                <a:cs typeface="Times New Roman" pitchFamily="18" charset="0"/>
              </a:rPr>
              <a:t>Vol. 46 No. 8 pp. 1980-1986 </a:t>
            </a:r>
            <a:r>
              <a:rPr lang="en-US" sz="2800" dirty="0" err="1" smtClean="0">
                <a:solidFill>
                  <a:schemeClr val="bg1"/>
                </a:solidFill>
                <a:latin typeface="+mj-lt"/>
                <a:cs typeface="Times New Roman" pitchFamily="18" charset="0"/>
              </a:rPr>
              <a:t>doi</a:t>
            </a:r>
            <a:r>
              <a:rPr lang="en-US" sz="2800" dirty="0">
                <a:solidFill>
                  <a:schemeClr val="bg1"/>
                </a:solidFill>
                <a:latin typeface="+mj-lt"/>
                <a:cs typeface="Times New Roman" pitchFamily="18" charset="0"/>
              </a:rPr>
              <a:t>: 10.1177/0363546518771076</a:t>
            </a:r>
          </a:p>
        </p:txBody>
      </p:sp>
      <p:sp>
        <p:nvSpPr>
          <p:cNvPr id="138" name="TextBox 137"/>
          <p:cNvSpPr txBox="1"/>
          <p:nvPr/>
        </p:nvSpPr>
        <p:spPr>
          <a:xfrm>
            <a:off x="33189333" y="25350629"/>
            <a:ext cx="7866303" cy="646331"/>
          </a:xfrm>
          <a:prstGeom prst="rect">
            <a:avLst/>
          </a:prstGeom>
          <a:noFill/>
        </p:spPr>
        <p:txBody>
          <a:bodyPr wrap="square" rtlCol="0">
            <a:spAutoFit/>
          </a:bodyPr>
          <a:lstStyle/>
          <a:p>
            <a:pPr lvl="0"/>
            <a:r>
              <a:rPr lang="en-US" sz="3600" b="1" dirty="0">
                <a:solidFill>
                  <a:srgbClr val="DEF2D6"/>
                </a:solidFill>
                <a:latin typeface="+mj-lt"/>
                <a:cs typeface="Times New Roman" pitchFamily="18" charset="0"/>
              </a:rPr>
              <a:t>References</a:t>
            </a:r>
          </a:p>
        </p:txBody>
      </p:sp>
      <p:sp>
        <p:nvSpPr>
          <p:cNvPr id="139" name="TextBox 138"/>
          <p:cNvSpPr txBox="1"/>
          <p:nvPr/>
        </p:nvSpPr>
        <p:spPr>
          <a:xfrm>
            <a:off x="1151467" y="6620688"/>
            <a:ext cx="7866303" cy="923330"/>
          </a:xfrm>
          <a:prstGeom prst="rect">
            <a:avLst/>
          </a:prstGeom>
          <a:noFill/>
        </p:spPr>
        <p:txBody>
          <a:bodyPr wrap="square" rtlCol="0">
            <a:spAutoFit/>
          </a:bodyPr>
          <a:lstStyle/>
          <a:p>
            <a:pPr lvl="0"/>
            <a:r>
              <a:rPr lang="en-US" sz="5400" b="1" u="sng" dirty="0">
                <a:solidFill>
                  <a:schemeClr val="bg1"/>
                </a:solidFill>
                <a:effectLst>
                  <a:outerShdw blurRad="38100" dist="38100" dir="2700000" algn="tl">
                    <a:srgbClr val="000000">
                      <a:alpha val="43137"/>
                    </a:srgbClr>
                  </a:outerShdw>
                </a:effectLst>
                <a:latin typeface="+mj-lt"/>
                <a:cs typeface="Times New Roman" pitchFamily="18" charset="0"/>
              </a:rPr>
              <a:t>Abstract</a:t>
            </a:r>
          </a:p>
        </p:txBody>
      </p:sp>
      <p:sp>
        <p:nvSpPr>
          <p:cNvPr id="140" name="TextBox 139"/>
          <p:cNvSpPr txBox="1"/>
          <p:nvPr/>
        </p:nvSpPr>
        <p:spPr>
          <a:xfrm>
            <a:off x="768173" y="22241368"/>
            <a:ext cx="7866303" cy="923330"/>
          </a:xfrm>
          <a:prstGeom prst="rect">
            <a:avLst/>
          </a:prstGeom>
          <a:noFill/>
        </p:spPr>
        <p:txBody>
          <a:bodyPr wrap="square" rtlCol="0">
            <a:spAutoFit/>
          </a:bodyPr>
          <a:lstStyle/>
          <a:p>
            <a:pPr lvl="0"/>
            <a:r>
              <a:rPr lang="en-US" sz="5400" b="1" u="sng" dirty="0" smtClean="0">
                <a:solidFill>
                  <a:schemeClr val="bg1"/>
                </a:solidFill>
                <a:effectLst>
                  <a:outerShdw blurRad="38100" dist="38100" dir="2700000" algn="tl">
                    <a:srgbClr val="000000">
                      <a:alpha val="43137"/>
                    </a:srgbClr>
                  </a:outerShdw>
                </a:effectLst>
                <a:latin typeface="+mj-lt"/>
                <a:cs typeface="Times New Roman" pitchFamily="18" charset="0"/>
              </a:rPr>
              <a:t>Background &amp; Purpose</a:t>
            </a:r>
            <a:endParaRPr lang="en-US" sz="54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141" name="TextBox 140"/>
          <p:cNvSpPr txBox="1"/>
          <p:nvPr/>
        </p:nvSpPr>
        <p:spPr>
          <a:xfrm>
            <a:off x="760152" y="26675028"/>
            <a:ext cx="7866303" cy="923330"/>
          </a:xfrm>
          <a:prstGeom prst="rect">
            <a:avLst/>
          </a:prstGeom>
          <a:noFill/>
        </p:spPr>
        <p:txBody>
          <a:bodyPr wrap="square" rtlCol="0">
            <a:spAutoFit/>
          </a:bodyPr>
          <a:lstStyle/>
          <a:p>
            <a:pPr lvl="0"/>
            <a:r>
              <a:rPr lang="en-US" sz="5400" b="1" u="sng" dirty="0" smtClean="0">
                <a:solidFill>
                  <a:schemeClr val="bg1"/>
                </a:solidFill>
                <a:effectLst>
                  <a:outerShdw blurRad="38100" dist="38100" dir="2700000" algn="tl">
                    <a:srgbClr val="000000">
                      <a:alpha val="43137"/>
                    </a:srgbClr>
                  </a:outerShdw>
                </a:effectLst>
                <a:latin typeface="+mj-lt"/>
                <a:cs typeface="Times New Roman" pitchFamily="18" charset="0"/>
              </a:rPr>
              <a:t>Case Description</a:t>
            </a:r>
            <a:endParaRPr lang="en-US" sz="54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142" name="TextBox 141"/>
          <p:cNvSpPr txBox="1"/>
          <p:nvPr/>
        </p:nvSpPr>
        <p:spPr>
          <a:xfrm>
            <a:off x="11759767" y="6430067"/>
            <a:ext cx="20346363" cy="1021556"/>
          </a:xfrm>
          <a:prstGeom prst="roundRect">
            <a:avLst/>
          </a:prstGeom>
          <a:solidFill>
            <a:srgbClr val="A47854"/>
          </a:solidFill>
          <a:ln>
            <a:solidFill>
              <a:schemeClr val="accent6">
                <a:lumMod val="40000"/>
                <a:lumOff val="60000"/>
              </a:schemeClr>
            </a:solidFill>
          </a:ln>
        </p:spPr>
        <p:txBody>
          <a:bodyPr wrap="square" rtlCol="0">
            <a:spAutoFit/>
          </a:bodyPr>
          <a:lstStyle/>
          <a:p>
            <a:pPr lvl="0" algn="ctr"/>
            <a:r>
              <a:rPr lang="en-US" sz="5400" b="1" u="sng" dirty="0" smtClean="0">
                <a:solidFill>
                  <a:schemeClr val="bg1"/>
                </a:solidFill>
                <a:effectLst>
                  <a:outerShdw blurRad="38100" dist="38100" dir="2700000" algn="tl">
                    <a:srgbClr val="000000">
                      <a:alpha val="43137"/>
                    </a:srgbClr>
                  </a:outerShdw>
                </a:effectLst>
                <a:latin typeface="+mj-lt"/>
                <a:cs typeface="Times New Roman" pitchFamily="18" charset="0"/>
              </a:rPr>
              <a:t>Timeline</a:t>
            </a:r>
            <a:endParaRPr lang="en-US" sz="54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143" name="TextBox 142"/>
          <p:cNvSpPr txBox="1"/>
          <p:nvPr/>
        </p:nvSpPr>
        <p:spPr>
          <a:xfrm>
            <a:off x="33189333" y="6254973"/>
            <a:ext cx="7866303" cy="923330"/>
          </a:xfrm>
          <a:prstGeom prst="rect">
            <a:avLst/>
          </a:prstGeom>
          <a:noFill/>
        </p:spPr>
        <p:txBody>
          <a:bodyPr wrap="square" rtlCol="0">
            <a:spAutoFit/>
          </a:bodyPr>
          <a:lstStyle/>
          <a:p>
            <a:pPr lvl="0"/>
            <a:r>
              <a:rPr lang="en-US" sz="5400" b="1" u="sng" dirty="0" smtClean="0">
                <a:solidFill>
                  <a:schemeClr val="bg1"/>
                </a:solidFill>
                <a:effectLst>
                  <a:outerShdw blurRad="38100" dist="38100" dir="2700000" algn="tl">
                    <a:srgbClr val="000000">
                      <a:alpha val="43137"/>
                    </a:srgbClr>
                  </a:outerShdw>
                </a:effectLst>
                <a:latin typeface="+mj-lt"/>
                <a:cs typeface="Times New Roman" pitchFamily="18" charset="0"/>
              </a:rPr>
              <a:t>Discussion &amp; Conclusion</a:t>
            </a:r>
            <a:endParaRPr lang="en-US" sz="54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144" name="TextBox 143"/>
          <p:cNvSpPr txBox="1"/>
          <p:nvPr/>
        </p:nvSpPr>
        <p:spPr>
          <a:xfrm>
            <a:off x="7793566" y="539949"/>
            <a:ext cx="28304067" cy="2769989"/>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Utilization of Platelet Releasate for Faster Return-To-Play in a High School Baseball Athlete with a Partial Rotator Cuff Tear</a:t>
            </a:r>
            <a:endParaRPr lang="en-US" dirty="0">
              <a:ln w="0"/>
              <a:effectLst>
                <a:outerShdw blurRad="38100" dist="19050" dir="2700000" algn="tl" rotWithShape="0">
                  <a:schemeClr val="dk1">
                    <a:alpha val="40000"/>
                  </a:schemeClr>
                </a:outerShdw>
              </a:effectLst>
            </a:endParaRPr>
          </a:p>
        </p:txBody>
      </p:sp>
      <p:sp>
        <p:nvSpPr>
          <p:cNvPr id="146" name="TextBox 145"/>
          <p:cNvSpPr txBox="1"/>
          <p:nvPr/>
        </p:nvSpPr>
        <p:spPr>
          <a:xfrm>
            <a:off x="10634134" y="3115270"/>
            <a:ext cx="22622933" cy="923330"/>
          </a:xfrm>
          <a:prstGeom prst="rect">
            <a:avLst/>
          </a:prstGeom>
          <a:noFill/>
        </p:spPr>
        <p:txBody>
          <a:bodyPr wrap="square" rtlCol="0">
            <a:spAutoFit/>
          </a:bodyPr>
          <a:lstStyle/>
          <a:p>
            <a:pPr algn="ctr"/>
            <a:r>
              <a:rPr lang="en-US" sz="5400" dirty="0"/>
              <a:t>Jason Taporco, MD, MPH; Daniel Clearfield, DO, MS, FAOASM</a:t>
            </a:r>
          </a:p>
        </p:txBody>
      </p:sp>
      <p:sp>
        <p:nvSpPr>
          <p:cNvPr id="147" name="Rounded Rectangle 146"/>
          <p:cNvSpPr/>
          <p:nvPr/>
        </p:nvSpPr>
        <p:spPr>
          <a:xfrm>
            <a:off x="880533" y="6507501"/>
            <a:ext cx="10092267" cy="8864302"/>
          </a:xfrm>
          <a:prstGeom prst="roundRect">
            <a:avLst>
              <a:gd name="adj" fmla="val 8296"/>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32902313" y="6141784"/>
            <a:ext cx="10092267" cy="25405016"/>
          </a:xfrm>
          <a:prstGeom prst="roundRect">
            <a:avLst>
              <a:gd name="adj" fmla="val 8296"/>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6" y="1214397"/>
            <a:ext cx="4137294" cy="1473128"/>
          </a:xfrm>
          <a:prstGeom prst="rect">
            <a:avLst/>
          </a:prstGeom>
        </p:spPr>
      </p:pic>
      <p:sp>
        <p:nvSpPr>
          <p:cNvPr id="37" name="TextBox 36"/>
          <p:cNvSpPr txBox="1"/>
          <p:nvPr/>
        </p:nvSpPr>
        <p:spPr>
          <a:xfrm>
            <a:off x="11759766" y="16467757"/>
            <a:ext cx="20346363" cy="1021556"/>
          </a:xfrm>
          <a:prstGeom prst="roundRect">
            <a:avLst/>
          </a:prstGeom>
          <a:solidFill>
            <a:srgbClr val="A47854"/>
          </a:solidFill>
          <a:ln>
            <a:solidFill>
              <a:schemeClr val="accent6">
                <a:lumMod val="40000"/>
                <a:lumOff val="60000"/>
              </a:schemeClr>
            </a:solidFill>
          </a:ln>
        </p:spPr>
        <p:txBody>
          <a:bodyPr wrap="square" rtlCol="0">
            <a:spAutoFit/>
          </a:bodyPr>
          <a:lstStyle/>
          <a:p>
            <a:pPr lvl="0" algn="ctr"/>
            <a:r>
              <a:rPr lang="en-US" sz="5400" b="1" u="sng" dirty="0" smtClean="0">
                <a:solidFill>
                  <a:schemeClr val="bg1"/>
                </a:solidFill>
                <a:effectLst>
                  <a:outerShdw blurRad="38100" dist="38100" dir="2700000" algn="tl">
                    <a:srgbClr val="000000">
                      <a:alpha val="43137"/>
                    </a:srgbClr>
                  </a:outerShdw>
                </a:effectLst>
                <a:latin typeface="+mj-lt"/>
                <a:cs typeface="Times New Roman" pitchFamily="18" charset="0"/>
              </a:rPr>
              <a:t>Interventions</a:t>
            </a:r>
            <a:endParaRPr lang="en-US" sz="5400" b="1" u="sng" dirty="0">
              <a:solidFill>
                <a:schemeClr val="bg1"/>
              </a:solidFill>
              <a:effectLst>
                <a:outerShdw blurRad="38100" dist="38100" dir="2700000" algn="tl">
                  <a:srgbClr val="000000">
                    <a:alpha val="43137"/>
                  </a:srgbClr>
                </a:outerShdw>
              </a:effectLst>
              <a:latin typeface="+mj-lt"/>
              <a:cs typeface="Times New Roman" pitchFamily="18" charset="0"/>
            </a:endParaRPr>
          </a:p>
        </p:txBody>
      </p:sp>
      <p:graphicFrame>
        <p:nvGraphicFramePr>
          <p:cNvPr id="2" name="Diagram 1"/>
          <p:cNvGraphicFramePr/>
          <p:nvPr>
            <p:extLst>
              <p:ext uri="{D42A27DB-BD31-4B8C-83A1-F6EECF244321}">
                <p14:modId xmlns:p14="http://schemas.microsoft.com/office/powerpoint/2010/main" val="31173732"/>
              </p:ext>
            </p:extLst>
          </p:nvPr>
        </p:nvGraphicFramePr>
        <p:xfrm>
          <a:off x="14859476" y="18284383"/>
          <a:ext cx="14427067" cy="11997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4" name="Straight Connector 43"/>
          <p:cNvCxnSpPr/>
          <p:nvPr/>
        </p:nvCxnSpPr>
        <p:spPr>
          <a:xfrm flipH="1">
            <a:off x="17678400" y="14873262"/>
            <a:ext cx="609600" cy="6415"/>
          </a:xfrm>
          <a:prstGeom prst="line">
            <a:avLst/>
          </a:prstGeom>
          <a:effectLst/>
        </p:spPr>
        <p:style>
          <a:lnRef idx="2">
            <a:schemeClr val="accent6"/>
          </a:lnRef>
          <a:fillRef idx="0">
            <a:schemeClr val="accent6"/>
          </a:fillRef>
          <a:effectRef idx="1">
            <a:schemeClr val="accent6"/>
          </a:effectRef>
          <a:fontRef idx="minor">
            <a:schemeClr val="tx1"/>
          </a:fontRef>
        </p:style>
      </p:cxnSp>
      <p:graphicFrame>
        <p:nvGraphicFramePr>
          <p:cNvPr id="3" name="Diagram 2"/>
          <p:cNvGraphicFramePr/>
          <p:nvPr>
            <p:extLst>
              <p:ext uri="{D42A27DB-BD31-4B8C-83A1-F6EECF244321}">
                <p14:modId xmlns:p14="http://schemas.microsoft.com/office/powerpoint/2010/main" val="4197500140"/>
              </p:ext>
            </p:extLst>
          </p:nvPr>
        </p:nvGraphicFramePr>
        <p:xfrm>
          <a:off x="11759765" y="7828651"/>
          <a:ext cx="20346363" cy="84019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3084"/>
          <a:stretch/>
        </p:blipFill>
        <p:spPr>
          <a:xfrm>
            <a:off x="12686589" y="10774269"/>
            <a:ext cx="3848811" cy="2636931"/>
          </a:xfrm>
          <a:prstGeom prst="rect">
            <a:avLst/>
          </a:prstGeom>
        </p:spPr>
      </p:pic>
      <p:cxnSp>
        <p:nvCxnSpPr>
          <p:cNvPr id="10" name="Straight Connector 9"/>
          <p:cNvCxnSpPr/>
          <p:nvPr/>
        </p:nvCxnSpPr>
        <p:spPr>
          <a:xfrm>
            <a:off x="18288000" y="12479919"/>
            <a:ext cx="0" cy="2399758"/>
          </a:xfrm>
          <a:prstGeom prst="line">
            <a:avLst/>
          </a:prstGeom>
          <a:effectLst/>
        </p:spPr>
        <p:style>
          <a:lnRef idx="2">
            <a:schemeClr val="accent6"/>
          </a:lnRef>
          <a:fillRef idx="0">
            <a:schemeClr val="accent6"/>
          </a:fillRef>
          <a:effectRef idx="1">
            <a:schemeClr val="accent6"/>
          </a:effectRef>
          <a:fontRef idx="minor">
            <a:schemeClr val="tx1"/>
          </a:fontRef>
        </p:style>
      </p:cxnSp>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18346" y="7814688"/>
            <a:ext cx="5029200" cy="2767748"/>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372318" y="18163275"/>
            <a:ext cx="4733810" cy="3520061"/>
          </a:xfrm>
          <a:prstGeom prst="rect">
            <a:avLst/>
          </a:prstGeom>
        </p:spPr>
      </p:pic>
      <p:pic>
        <p:nvPicPr>
          <p:cNvPr id="25" name="Pictur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367948" y="27514815"/>
            <a:ext cx="4733810" cy="4232129"/>
          </a:xfrm>
          <a:prstGeom prst="rect">
            <a:avLst/>
          </a:prstGeom>
        </p:spPr>
      </p:pic>
      <p:sp>
        <p:nvSpPr>
          <p:cNvPr id="59" name="TextBox 58"/>
          <p:cNvSpPr txBox="1"/>
          <p:nvPr/>
        </p:nvSpPr>
        <p:spPr>
          <a:xfrm>
            <a:off x="3297822" y="21847335"/>
            <a:ext cx="5257688" cy="400110"/>
          </a:xfrm>
          <a:prstGeom prst="rect">
            <a:avLst/>
          </a:prstGeom>
          <a:noFill/>
        </p:spPr>
        <p:txBody>
          <a:bodyPr wrap="square" rtlCol="0">
            <a:spAutoFit/>
          </a:bodyPr>
          <a:lstStyle/>
          <a:p>
            <a:r>
              <a:rPr lang="en-US" sz="2000" dirty="0" smtClean="0">
                <a:solidFill>
                  <a:schemeClr val="bg1"/>
                </a:solidFill>
                <a:latin typeface="+mj-lt"/>
                <a:cs typeface="Times New Roman" pitchFamily="18" charset="0"/>
              </a:rPr>
              <a:t>Figure 1. Initial US showing 25% SS tear (view 1)</a:t>
            </a:r>
            <a:endParaRPr lang="en-US" sz="2000" dirty="0">
              <a:solidFill>
                <a:schemeClr val="bg1"/>
              </a:solidFill>
              <a:latin typeface="+mj-lt"/>
              <a:cs typeface="Times New Roman" pitchFamily="18" charset="0"/>
            </a:endParaRPr>
          </a:p>
        </p:txBody>
      </p:sp>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023731" y="851160"/>
            <a:ext cx="4649520" cy="1836365"/>
          </a:xfrm>
          <a:prstGeom prst="rect">
            <a:avLst/>
          </a:prstGeom>
        </p:spPr>
      </p:pic>
      <p:sp>
        <p:nvSpPr>
          <p:cNvPr id="63" name="TextBox 62"/>
          <p:cNvSpPr txBox="1"/>
          <p:nvPr/>
        </p:nvSpPr>
        <p:spPr>
          <a:xfrm>
            <a:off x="760152" y="27622280"/>
            <a:ext cx="9518227" cy="5078313"/>
          </a:xfrm>
          <a:prstGeom prst="rect">
            <a:avLst/>
          </a:prstGeom>
          <a:noFill/>
        </p:spPr>
        <p:txBody>
          <a:bodyPr wrap="square" rtlCol="0">
            <a:spAutoFit/>
          </a:bodyPr>
          <a:lstStyle/>
          <a:p>
            <a:r>
              <a:rPr lang="en-US" sz="3600" dirty="0" smtClean="0">
                <a:solidFill>
                  <a:schemeClr val="bg1"/>
                </a:solidFill>
                <a:latin typeface="+mj-lt"/>
                <a:cs typeface="Times New Roman" pitchFamily="18" charset="0"/>
              </a:rPr>
              <a:t>Patient is an 18-year-old R-hand dominant male baseball catcher presenting for sharp, anterior right shoulder pain, worst with throwing motions. Patient had previously had similar pain 9 months prior, but treated with rest and was able to RTP. Now, pain has recurred and is hindering performance and exercise. Has attempted rest, ice, and STIM for several weeks but has not had significant relief.</a:t>
            </a:r>
            <a:endParaRPr lang="en-US" sz="3600" dirty="0">
              <a:solidFill>
                <a:schemeClr val="bg1"/>
              </a:solidFill>
              <a:latin typeface="+mj-lt"/>
              <a:cs typeface="Times New Roman" pitchFamily="18" charset="0"/>
            </a:endParaRPr>
          </a:p>
        </p:txBody>
      </p:sp>
      <p:pic>
        <p:nvPicPr>
          <p:cNvPr id="5" name="Picture 4"/>
          <p:cNvPicPr>
            <a:picLocks noChangeAspect="1"/>
          </p:cNvPicPr>
          <p:nvPr/>
        </p:nvPicPr>
        <p:blipFill rotWithShape="1">
          <a:blip r:embed="rId18" cstate="print">
            <a:extLst>
              <a:ext uri="{28A0092B-C50C-407E-A947-70E740481C1C}">
                <a14:useLocalDpi xmlns:a14="http://schemas.microsoft.com/office/drawing/2010/main" val="0"/>
              </a:ext>
            </a:extLst>
          </a:blip>
          <a:srcRect l="4469" t="25540" r="9660" b="27490"/>
          <a:stretch/>
        </p:blipFill>
        <p:spPr>
          <a:xfrm>
            <a:off x="1640673" y="15567316"/>
            <a:ext cx="8571986" cy="6251692"/>
          </a:xfrm>
          <a:prstGeom prst="rect">
            <a:avLst/>
          </a:prstGeom>
        </p:spPr>
      </p:pic>
      <p:pic>
        <p:nvPicPr>
          <p:cNvPr id="6" name="Picture 5"/>
          <p:cNvPicPr>
            <a:picLocks/>
          </p:cNvPicPr>
          <p:nvPr/>
        </p:nvPicPr>
        <p:blipFill rotWithShape="1">
          <a:blip r:embed="rId19" cstate="print">
            <a:extLst>
              <a:ext uri="{28A0092B-C50C-407E-A947-70E740481C1C}">
                <a14:useLocalDpi xmlns:a14="http://schemas.microsoft.com/office/drawing/2010/main" val="0"/>
              </a:ext>
            </a:extLst>
          </a:blip>
          <a:srcRect l="6593" t="25830" r="15629" b="29473"/>
          <a:stretch/>
        </p:blipFill>
        <p:spPr>
          <a:xfrm>
            <a:off x="10826416" y="17754599"/>
            <a:ext cx="5870448" cy="4727448"/>
          </a:xfrm>
          <a:prstGeom prst="rect">
            <a:avLst/>
          </a:prstGeom>
        </p:spPr>
      </p:pic>
      <p:pic>
        <p:nvPicPr>
          <p:cNvPr id="8" name="Picture 7"/>
          <p:cNvPicPr>
            <a:picLocks noChangeAspect="1"/>
          </p:cNvPicPr>
          <p:nvPr/>
        </p:nvPicPr>
        <p:blipFill rotWithShape="1">
          <a:blip r:embed="rId20" cstate="print">
            <a:extLst>
              <a:ext uri="{28A0092B-C50C-407E-A947-70E740481C1C}">
                <a14:useLocalDpi xmlns:a14="http://schemas.microsoft.com/office/drawing/2010/main" val="0"/>
              </a:ext>
            </a:extLst>
          </a:blip>
          <a:srcRect l="7952" t="20209" r="12250" b="32821"/>
          <a:stretch/>
        </p:blipFill>
        <p:spPr>
          <a:xfrm>
            <a:off x="10826415" y="27022544"/>
            <a:ext cx="5867401" cy="4724400"/>
          </a:xfrm>
          <a:prstGeom prst="rect">
            <a:avLst/>
          </a:prstGeom>
        </p:spPr>
      </p:pic>
      <p:sp>
        <p:nvSpPr>
          <p:cNvPr id="45" name="TextBox 44"/>
          <p:cNvSpPr txBox="1"/>
          <p:nvPr/>
        </p:nvSpPr>
        <p:spPr>
          <a:xfrm>
            <a:off x="11211622" y="22482047"/>
            <a:ext cx="5395808" cy="400110"/>
          </a:xfrm>
          <a:prstGeom prst="rect">
            <a:avLst/>
          </a:prstGeom>
          <a:noFill/>
        </p:spPr>
        <p:txBody>
          <a:bodyPr wrap="square" rtlCol="0">
            <a:spAutoFit/>
          </a:bodyPr>
          <a:lstStyle/>
          <a:p>
            <a:r>
              <a:rPr lang="en-US" sz="2000" dirty="0" smtClean="0">
                <a:solidFill>
                  <a:schemeClr val="bg1"/>
                </a:solidFill>
                <a:latin typeface="+mj-lt"/>
                <a:cs typeface="Times New Roman" pitchFamily="18" charset="0"/>
              </a:rPr>
              <a:t>Figure 2. Initial US showing 25% SS tear (view 2)</a:t>
            </a:r>
            <a:endParaRPr lang="en-US" sz="2000" dirty="0">
              <a:solidFill>
                <a:schemeClr val="bg1"/>
              </a:solidFill>
              <a:latin typeface="+mj-lt"/>
              <a:cs typeface="Times New Roman" pitchFamily="18" charset="0"/>
            </a:endParaRPr>
          </a:p>
        </p:txBody>
      </p:sp>
      <p:sp>
        <p:nvSpPr>
          <p:cNvPr id="46" name="TextBox 45"/>
          <p:cNvSpPr txBox="1"/>
          <p:nvPr/>
        </p:nvSpPr>
        <p:spPr>
          <a:xfrm>
            <a:off x="10826415" y="31746944"/>
            <a:ext cx="5934783" cy="400110"/>
          </a:xfrm>
          <a:prstGeom prst="rect">
            <a:avLst/>
          </a:prstGeom>
          <a:noFill/>
        </p:spPr>
        <p:txBody>
          <a:bodyPr wrap="square" rtlCol="0">
            <a:spAutoFit/>
          </a:bodyPr>
          <a:lstStyle/>
          <a:p>
            <a:r>
              <a:rPr lang="en-US" sz="2000" dirty="0" smtClean="0">
                <a:solidFill>
                  <a:schemeClr val="bg1"/>
                </a:solidFill>
                <a:latin typeface="+mj-lt"/>
                <a:cs typeface="Times New Roman" pitchFamily="18" charset="0"/>
              </a:rPr>
              <a:t>Figure 3. 4-week post injection US showing 10% SS tear</a:t>
            </a:r>
            <a:endParaRPr lang="en-US" sz="2000" dirty="0">
              <a:solidFill>
                <a:schemeClr val="bg1"/>
              </a:solidFill>
              <a:latin typeface="+mj-lt"/>
              <a:cs typeface="Times New Roman" pitchFamily="18" charset="0"/>
            </a:endParaRPr>
          </a:p>
        </p:txBody>
      </p:sp>
      <p:pic>
        <p:nvPicPr>
          <p:cNvPr id="4" name="Picture 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74125" y="3364989"/>
            <a:ext cx="7729744" cy="1283211"/>
          </a:xfrm>
          <a:prstGeom prst="rect">
            <a:avLst/>
          </a:prstGeom>
        </p:spPr>
      </p:pic>
    </p:spTree>
    <p:extLst>
      <p:ext uri="{BB962C8B-B14F-4D97-AF65-F5344CB8AC3E}">
        <p14:creationId xmlns:p14="http://schemas.microsoft.com/office/powerpoint/2010/main" val="1862397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DB888C0CD7184199F79ADC76B252A7" ma:contentTypeVersion="18" ma:contentTypeDescription="Create a new document." ma:contentTypeScope="" ma:versionID="21dd901ee0622ae4ff7893064321e46a">
  <xsd:schema xmlns:xsd="http://www.w3.org/2001/XMLSchema" xmlns:xs="http://www.w3.org/2001/XMLSchema" xmlns:p="http://schemas.microsoft.com/office/2006/metadata/properties" xmlns:ns2="0e7b4b7d-2db0-4774-9c65-d761c286828b" xmlns:ns3="af52d7b3-df41-49c8-aeaa-781d6d0f700e" targetNamespace="http://schemas.microsoft.com/office/2006/metadata/properties" ma:root="true" ma:fieldsID="f8fdfbb207b324c2a5c9ca902f38bad1" ns2:_="" ns3:_="">
    <xsd:import namespace="0e7b4b7d-2db0-4774-9c65-d761c286828b"/>
    <xsd:import namespace="af52d7b3-df41-49c8-aeaa-781d6d0f70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b4b7d-2db0-4774-9c65-d761c2868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52d7b3-df41-49c8-aeaa-781d6d0f70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50c79d5-5a19-4fa5-aae9-cc65c5010e87}" ma:internalName="TaxCatchAll" ma:showField="CatchAllData" ma:web="af52d7b3-df41-49c8-aeaa-781d6d0f7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7b4b7d-2db0-4774-9c65-d761c286828b">
      <Terms xmlns="http://schemas.microsoft.com/office/infopath/2007/PartnerControls"/>
    </lcf76f155ced4ddcb4097134ff3c332f>
    <TaxCatchAll xmlns="af52d7b3-df41-49c8-aeaa-781d6d0f700e" xsi:nil="true"/>
  </documentManagement>
</p:properties>
</file>

<file path=customXml/itemProps1.xml><?xml version="1.0" encoding="utf-8"?>
<ds:datastoreItem xmlns:ds="http://schemas.openxmlformats.org/officeDocument/2006/customXml" ds:itemID="{3F764F5D-CB23-427D-9BAE-7F192CE12983}"/>
</file>

<file path=customXml/itemProps2.xml><?xml version="1.0" encoding="utf-8"?>
<ds:datastoreItem xmlns:ds="http://schemas.openxmlformats.org/officeDocument/2006/customXml" ds:itemID="{F7EA9A2E-A9EB-4A23-974E-6C5A18F6C848}"/>
</file>

<file path=customXml/itemProps3.xml><?xml version="1.0" encoding="utf-8"?>
<ds:datastoreItem xmlns:ds="http://schemas.openxmlformats.org/officeDocument/2006/customXml" ds:itemID="{1916E550-6F47-49DA-99B0-8932AB004CEB}"/>
</file>

<file path=docProps/app.xml><?xml version="1.0" encoding="utf-8"?>
<Properties xmlns="http://schemas.openxmlformats.org/officeDocument/2006/extended-properties" xmlns:vt="http://schemas.openxmlformats.org/officeDocument/2006/docPropsVTypes">
  <TotalTime>7412</TotalTime>
  <Words>757</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Taporco, Jason</cp:lastModifiedBy>
  <cp:revision>186</cp:revision>
  <dcterms:created xsi:type="dcterms:W3CDTF">2012-06-06T14:41:08Z</dcterms:created>
  <dcterms:modified xsi:type="dcterms:W3CDTF">2024-04-29T13:03:00Z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0x01010004DB888C0CD7184199F79ADC76B252A7</vt:lpwstr>
  </property>
</Properties>
</file>