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0" r:id="rId3"/>
    <p:sldId id="258" r:id="rId4"/>
    <p:sldId id="257" r:id="rId5"/>
    <p:sldId id="259" r:id="rId6"/>
    <p:sldId id="260" r:id="rId7"/>
    <p:sldId id="265" r:id="rId8"/>
    <p:sldId id="261" r:id="rId9"/>
    <p:sldId id="268" r:id="rId10"/>
    <p:sldId id="267" r:id="rId11"/>
    <p:sldId id="317" r:id="rId12"/>
    <p:sldId id="283" r:id="rId13"/>
    <p:sldId id="316" r:id="rId14"/>
    <p:sldId id="298" r:id="rId15"/>
    <p:sldId id="302" r:id="rId16"/>
    <p:sldId id="304" r:id="rId17"/>
    <p:sldId id="305" r:id="rId18"/>
    <p:sldId id="306" r:id="rId19"/>
    <p:sldId id="307" r:id="rId20"/>
    <p:sldId id="308" r:id="rId21"/>
    <p:sldId id="309" r:id="rId22"/>
    <p:sldId id="310" r:id="rId23"/>
    <p:sldId id="311" r:id="rId24"/>
    <p:sldId id="312" r:id="rId25"/>
    <p:sldId id="313" r:id="rId26"/>
    <p:sldId id="296" r:id="rId27"/>
    <p:sldId id="266" r:id="rId28"/>
    <p:sldId id="291" r:id="rId29"/>
    <p:sldId id="287" r:id="rId30"/>
    <p:sldId id="314" r:id="rId31"/>
    <p:sldId id="289" r:id="rId32"/>
    <p:sldId id="301" r:id="rId33"/>
    <p:sldId id="295"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1" d="100"/>
          <a:sy n="71" d="100"/>
        </p:scale>
        <p:origin x="576" y="66"/>
      </p:cViewPr>
      <p:guideLst>
        <p:guide orient="horz" pos="2160"/>
        <p:guide pos="3840"/>
      </p:guideLst>
    </p:cSldViewPr>
  </p:slid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63F23-7D23-4778-98CD-DCC752327F6B}" type="doc">
      <dgm:prSet loTypeId="urn:microsoft.com/office/officeart/2005/8/layout/pyramid1" loCatId="pyramid" qsTypeId="urn:microsoft.com/office/officeart/2005/8/quickstyle/simple1" qsCatId="simple" csTypeId="urn:microsoft.com/office/officeart/2005/8/colors/accent1_2" csCatId="accent1" phldr="1"/>
      <dgm:spPr/>
    </dgm:pt>
    <dgm:pt modelId="{E34B1677-B753-46B9-83E4-9F845AE10F07}">
      <dgm:prSet phldrT="[Text]"/>
      <dgm:spPr>
        <a:solidFill>
          <a:schemeClr val="accent6">
            <a:lumMod val="75000"/>
          </a:schemeClr>
        </a:solidFill>
      </dgm:spPr>
      <dgm:t>
        <a:bodyPr/>
        <a:lstStyle/>
        <a:p>
          <a:r>
            <a:rPr lang="en-US" dirty="0" smtClean="0"/>
            <a:t>Inattention to Results</a:t>
          </a:r>
          <a:endParaRPr lang="en-US" dirty="0"/>
        </a:p>
      </dgm:t>
    </dgm:pt>
    <dgm:pt modelId="{CD9F6A11-35B9-4A3A-83B2-B8343D67BD06}" type="parTrans" cxnId="{6C1E1B65-4D53-4D60-8302-188F6E02BE52}">
      <dgm:prSet/>
      <dgm:spPr/>
      <dgm:t>
        <a:bodyPr/>
        <a:lstStyle/>
        <a:p>
          <a:endParaRPr lang="en-US"/>
        </a:p>
      </dgm:t>
    </dgm:pt>
    <dgm:pt modelId="{E628A4D7-2AF8-4F0D-881C-D4F9F7B4CD66}" type="sibTrans" cxnId="{6C1E1B65-4D53-4D60-8302-188F6E02BE52}">
      <dgm:prSet/>
      <dgm:spPr/>
      <dgm:t>
        <a:bodyPr/>
        <a:lstStyle/>
        <a:p>
          <a:endParaRPr lang="en-US"/>
        </a:p>
      </dgm:t>
    </dgm:pt>
    <dgm:pt modelId="{E64D6ADC-1A31-408C-987A-9D67C6BA681B}">
      <dgm:prSet phldrT="[Text]"/>
      <dgm:spPr>
        <a:solidFill>
          <a:schemeClr val="accent6">
            <a:lumMod val="75000"/>
          </a:schemeClr>
        </a:solidFill>
      </dgm:spPr>
      <dgm:t>
        <a:bodyPr/>
        <a:lstStyle/>
        <a:p>
          <a:r>
            <a:rPr lang="en-US" dirty="0" smtClean="0"/>
            <a:t>Avoidance of Accountability</a:t>
          </a:r>
          <a:endParaRPr lang="en-US" dirty="0"/>
        </a:p>
      </dgm:t>
    </dgm:pt>
    <dgm:pt modelId="{01D00C06-763F-49A9-B96F-1A06877FCD43}" type="parTrans" cxnId="{0D265360-61A1-4D8D-B64E-AB8A9A48F66C}">
      <dgm:prSet/>
      <dgm:spPr/>
      <dgm:t>
        <a:bodyPr/>
        <a:lstStyle/>
        <a:p>
          <a:endParaRPr lang="en-US"/>
        </a:p>
      </dgm:t>
    </dgm:pt>
    <dgm:pt modelId="{B6295C86-28EF-46DA-9686-D992C876240E}" type="sibTrans" cxnId="{0D265360-61A1-4D8D-B64E-AB8A9A48F66C}">
      <dgm:prSet/>
      <dgm:spPr/>
      <dgm:t>
        <a:bodyPr/>
        <a:lstStyle/>
        <a:p>
          <a:endParaRPr lang="en-US"/>
        </a:p>
      </dgm:t>
    </dgm:pt>
    <dgm:pt modelId="{251C33A5-5621-4921-8AC8-B638435FC294}">
      <dgm:prSet phldrT="[Text]"/>
      <dgm:spPr>
        <a:solidFill>
          <a:schemeClr val="accent6">
            <a:lumMod val="75000"/>
          </a:schemeClr>
        </a:solidFill>
      </dgm:spPr>
      <dgm:t>
        <a:bodyPr/>
        <a:lstStyle/>
        <a:p>
          <a:r>
            <a:rPr lang="en-US" dirty="0" smtClean="0"/>
            <a:t>Absence of Trust</a:t>
          </a:r>
          <a:endParaRPr lang="en-US" dirty="0"/>
        </a:p>
      </dgm:t>
    </dgm:pt>
    <dgm:pt modelId="{07557842-FE4F-4A29-A064-59D8D8D1D5C3}" type="parTrans" cxnId="{BFD366C4-4DD6-49FD-8A40-16BD062C4A4F}">
      <dgm:prSet/>
      <dgm:spPr/>
      <dgm:t>
        <a:bodyPr/>
        <a:lstStyle/>
        <a:p>
          <a:endParaRPr lang="en-US"/>
        </a:p>
      </dgm:t>
    </dgm:pt>
    <dgm:pt modelId="{27C52333-DDD5-4DEA-AAA8-F297E62518DD}" type="sibTrans" cxnId="{BFD366C4-4DD6-49FD-8A40-16BD062C4A4F}">
      <dgm:prSet/>
      <dgm:spPr/>
      <dgm:t>
        <a:bodyPr/>
        <a:lstStyle/>
        <a:p>
          <a:endParaRPr lang="en-US"/>
        </a:p>
      </dgm:t>
    </dgm:pt>
    <dgm:pt modelId="{BC9C2511-0441-41D0-A826-8A0E23AA742A}">
      <dgm:prSet phldrT="[Text]"/>
      <dgm:spPr>
        <a:solidFill>
          <a:schemeClr val="accent6">
            <a:lumMod val="75000"/>
          </a:schemeClr>
        </a:solidFill>
      </dgm:spPr>
      <dgm:t>
        <a:bodyPr/>
        <a:lstStyle/>
        <a:p>
          <a:r>
            <a:rPr lang="en-US" dirty="0" smtClean="0"/>
            <a:t>Fear of Conflict</a:t>
          </a:r>
          <a:endParaRPr lang="en-US" dirty="0"/>
        </a:p>
      </dgm:t>
    </dgm:pt>
    <dgm:pt modelId="{FB461AE0-82AF-4FA5-B992-13B58DD852C4}" type="parTrans" cxnId="{D4B2699A-3CF8-4DF3-BF9E-AC7D42FEB7D1}">
      <dgm:prSet/>
      <dgm:spPr/>
      <dgm:t>
        <a:bodyPr/>
        <a:lstStyle/>
        <a:p>
          <a:endParaRPr lang="en-US"/>
        </a:p>
      </dgm:t>
    </dgm:pt>
    <dgm:pt modelId="{BF6C4544-9C3C-4476-9122-705F6596BC48}" type="sibTrans" cxnId="{D4B2699A-3CF8-4DF3-BF9E-AC7D42FEB7D1}">
      <dgm:prSet/>
      <dgm:spPr/>
      <dgm:t>
        <a:bodyPr/>
        <a:lstStyle/>
        <a:p>
          <a:endParaRPr lang="en-US"/>
        </a:p>
      </dgm:t>
    </dgm:pt>
    <dgm:pt modelId="{F7B4FA85-5E64-464B-8154-853B3D27A66D}">
      <dgm:prSet phldrT="[Text]"/>
      <dgm:spPr>
        <a:solidFill>
          <a:schemeClr val="accent6">
            <a:lumMod val="75000"/>
          </a:schemeClr>
        </a:solidFill>
      </dgm:spPr>
      <dgm:t>
        <a:bodyPr/>
        <a:lstStyle/>
        <a:p>
          <a:r>
            <a:rPr lang="en-US" dirty="0" smtClean="0"/>
            <a:t>Lack of Commitment</a:t>
          </a:r>
          <a:endParaRPr lang="en-US" dirty="0"/>
        </a:p>
      </dgm:t>
    </dgm:pt>
    <dgm:pt modelId="{6D6FE247-6DB0-4F9A-A22D-FE69EFEC40AC}" type="parTrans" cxnId="{C3D50590-9872-42CD-B9E6-68C2C04936DD}">
      <dgm:prSet/>
      <dgm:spPr/>
      <dgm:t>
        <a:bodyPr/>
        <a:lstStyle/>
        <a:p>
          <a:endParaRPr lang="en-US"/>
        </a:p>
      </dgm:t>
    </dgm:pt>
    <dgm:pt modelId="{6E20A430-A716-44EB-8D56-A57950B0A3F3}" type="sibTrans" cxnId="{C3D50590-9872-42CD-B9E6-68C2C04936DD}">
      <dgm:prSet/>
      <dgm:spPr/>
      <dgm:t>
        <a:bodyPr/>
        <a:lstStyle/>
        <a:p>
          <a:endParaRPr lang="en-US"/>
        </a:p>
      </dgm:t>
    </dgm:pt>
    <dgm:pt modelId="{4D099B91-E6A5-4234-91B1-FF7066718770}" type="pres">
      <dgm:prSet presAssocID="{98863F23-7D23-4778-98CD-DCC752327F6B}" presName="Name0" presStyleCnt="0">
        <dgm:presLayoutVars>
          <dgm:dir/>
          <dgm:animLvl val="lvl"/>
          <dgm:resizeHandles val="exact"/>
        </dgm:presLayoutVars>
      </dgm:prSet>
      <dgm:spPr/>
    </dgm:pt>
    <dgm:pt modelId="{1B07CB11-6DBA-44B4-A602-38B2063B7B7F}" type="pres">
      <dgm:prSet presAssocID="{E34B1677-B753-46B9-83E4-9F845AE10F07}" presName="Name8" presStyleCnt="0"/>
      <dgm:spPr/>
    </dgm:pt>
    <dgm:pt modelId="{DECE638C-CBD4-4EDB-82DE-E72E931F6485}" type="pres">
      <dgm:prSet presAssocID="{E34B1677-B753-46B9-83E4-9F845AE10F07}" presName="level" presStyleLbl="node1" presStyleIdx="0" presStyleCnt="5">
        <dgm:presLayoutVars>
          <dgm:chMax val="1"/>
          <dgm:bulletEnabled val="1"/>
        </dgm:presLayoutVars>
      </dgm:prSet>
      <dgm:spPr/>
      <dgm:t>
        <a:bodyPr/>
        <a:lstStyle/>
        <a:p>
          <a:endParaRPr lang="en-US"/>
        </a:p>
      </dgm:t>
    </dgm:pt>
    <dgm:pt modelId="{A8B3BFC1-34B9-494E-BCEC-9D3FE9B20028}" type="pres">
      <dgm:prSet presAssocID="{E34B1677-B753-46B9-83E4-9F845AE10F07}" presName="levelTx" presStyleLbl="revTx" presStyleIdx="0" presStyleCnt="0">
        <dgm:presLayoutVars>
          <dgm:chMax val="1"/>
          <dgm:bulletEnabled val="1"/>
        </dgm:presLayoutVars>
      </dgm:prSet>
      <dgm:spPr/>
      <dgm:t>
        <a:bodyPr/>
        <a:lstStyle/>
        <a:p>
          <a:endParaRPr lang="en-US"/>
        </a:p>
      </dgm:t>
    </dgm:pt>
    <dgm:pt modelId="{1076A89E-D497-4D4A-9268-188DF1485313}" type="pres">
      <dgm:prSet presAssocID="{E64D6ADC-1A31-408C-987A-9D67C6BA681B}" presName="Name8" presStyleCnt="0"/>
      <dgm:spPr/>
    </dgm:pt>
    <dgm:pt modelId="{301901C0-2707-4920-8B48-13F3155738E1}" type="pres">
      <dgm:prSet presAssocID="{E64D6ADC-1A31-408C-987A-9D67C6BA681B}" presName="level" presStyleLbl="node1" presStyleIdx="1" presStyleCnt="5">
        <dgm:presLayoutVars>
          <dgm:chMax val="1"/>
          <dgm:bulletEnabled val="1"/>
        </dgm:presLayoutVars>
      </dgm:prSet>
      <dgm:spPr/>
      <dgm:t>
        <a:bodyPr/>
        <a:lstStyle/>
        <a:p>
          <a:endParaRPr lang="en-US"/>
        </a:p>
      </dgm:t>
    </dgm:pt>
    <dgm:pt modelId="{C16AC073-FFD4-4495-AE55-194916E2D477}" type="pres">
      <dgm:prSet presAssocID="{E64D6ADC-1A31-408C-987A-9D67C6BA681B}" presName="levelTx" presStyleLbl="revTx" presStyleIdx="0" presStyleCnt="0">
        <dgm:presLayoutVars>
          <dgm:chMax val="1"/>
          <dgm:bulletEnabled val="1"/>
        </dgm:presLayoutVars>
      </dgm:prSet>
      <dgm:spPr/>
      <dgm:t>
        <a:bodyPr/>
        <a:lstStyle/>
        <a:p>
          <a:endParaRPr lang="en-US"/>
        </a:p>
      </dgm:t>
    </dgm:pt>
    <dgm:pt modelId="{ADDDD7C4-5500-4E5B-91AE-ACAADF8CC5AC}" type="pres">
      <dgm:prSet presAssocID="{F7B4FA85-5E64-464B-8154-853B3D27A66D}" presName="Name8" presStyleCnt="0"/>
      <dgm:spPr/>
    </dgm:pt>
    <dgm:pt modelId="{D4DB189B-3A74-40F0-BA67-EBC2C10D36FC}" type="pres">
      <dgm:prSet presAssocID="{F7B4FA85-5E64-464B-8154-853B3D27A66D}" presName="level" presStyleLbl="node1" presStyleIdx="2" presStyleCnt="5">
        <dgm:presLayoutVars>
          <dgm:chMax val="1"/>
          <dgm:bulletEnabled val="1"/>
        </dgm:presLayoutVars>
      </dgm:prSet>
      <dgm:spPr/>
      <dgm:t>
        <a:bodyPr/>
        <a:lstStyle/>
        <a:p>
          <a:endParaRPr lang="en-US"/>
        </a:p>
      </dgm:t>
    </dgm:pt>
    <dgm:pt modelId="{A0583A38-3009-4DB1-A059-4223E7DEF12F}" type="pres">
      <dgm:prSet presAssocID="{F7B4FA85-5E64-464B-8154-853B3D27A66D}" presName="levelTx" presStyleLbl="revTx" presStyleIdx="0" presStyleCnt="0">
        <dgm:presLayoutVars>
          <dgm:chMax val="1"/>
          <dgm:bulletEnabled val="1"/>
        </dgm:presLayoutVars>
      </dgm:prSet>
      <dgm:spPr/>
      <dgm:t>
        <a:bodyPr/>
        <a:lstStyle/>
        <a:p>
          <a:endParaRPr lang="en-US"/>
        </a:p>
      </dgm:t>
    </dgm:pt>
    <dgm:pt modelId="{B01326FC-8903-4C96-842F-CE105F5FC526}" type="pres">
      <dgm:prSet presAssocID="{BC9C2511-0441-41D0-A826-8A0E23AA742A}" presName="Name8" presStyleCnt="0"/>
      <dgm:spPr/>
    </dgm:pt>
    <dgm:pt modelId="{66799CE6-92A3-4E02-92A6-4AD9879EB827}" type="pres">
      <dgm:prSet presAssocID="{BC9C2511-0441-41D0-A826-8A0E23AA742A}" presName="level" presStyleLbl="node1" presStyleIdx="3" presStyleCnt="5">
        <dgm:presLayoutVars>
          <dgm:chMax val="1"/>
          <dgm:bulletEnabled val="1"/>
        </dgm:presLayoutVars>
      </dgm:prSet>
      <dgm:spPr/>
      <dgm:t>
        <a:bodyPr/>
        <a:lstStyle/>
        <a:p>
          <a:endParaRPr lang="en-US"/>
        </a:p>
      </dgm:t>
    </dgm:pt>
    <dgm:pt modelId="{300BC55F-BEDC-4C3F-9DFB-A8971E61A205}" type="pres">
      <dgm:prSet presAssocID="{BC9C2511-0441-41D0-A826-8A0E23AA742A}" presName="levelTx" presStyleLbl="revTx" presStyleIdx="0" presStyleCnt="0">
        <dgm:presLayoutVars>
          <dgm:chMax val="1"/>
          <dgm:bulletEnabled val="1"/>
        </dgm:presLayoutVars>
      </dgm:prSet>
      <dgm:spPr/>
      <dgm:t>
        <a:bodyPr/>
        <a:lstStyle/>
        <a:p>
          <a:endParaRPr lang="en-US"/>
        </a:p>
      </dgm:t>
    </dgm:pt>
    <dgm:pt modelId="{9DCAABFF-E1D0-4A2C-BFFB-4FBBE91987A4}" type="pres">
      <dgm:prSet presAssocID="{251C33A5-5621-4921-8AC8-B638435FC294}" presName="Name8" presStyleCnt="0"/>
      <dgm:spPr/>
    </dgm:pt>
    <dgm:pt modelId="{EE58FD00-7D86-4BA9-9072-B09C71C5474C}" type="pres">
      <dgm:prSet presAssocID="{251C33A5-5621-4921-8AC8-B638435FC294}" presName="level" presStyleLbl="node1" presStyleIdx="4" presStyleCnt="5">
        <dgm:presLayoutVars>
          <dgm:chMax val="1"/>
          <dgm:bulletEnabled val="1"/>
        </dgm:presLayoutVars>
      </dgm:prSet>
      <dgm:spPr/>
      <dgm:t>
        <a:bodyPr/>
        <a:lstStyle/>
        <a:p>
          <a:endParaRPr lang="en-US"/>
        </a:p>
      </dgm:t>
    </dgm:pt>
    <dgm:pt modelId="{8BED9621-AE9E-449B-A6BE-285535BAA80C}" type="pres">
      <dgm:prSet presAssocID="{251C33A5-5621-4921-8AC8-B638435FC294}" presName="levelTx" presStyleLbl="revTx" presStyleIdx="0" presStyleCnt="0">
        <dgm:presLayoutVars>
          <dgm:chMax val="1"/>
          <dgm:bulletEnabled val="1"/>
        </dgm:presLayoutVars>
      </dgm:prSet>
      <dgm:spPr/>
      <dgm:t>
        <a:bodyPr/>
        <a:lstStyle/>
        <a:p>
          <a:endParaRPr lang="en-US"/>
        </a:p>
      </dgm:t>
    </dgm:pt>
  </dgm:ptLst>
  <dgm:cxnLst>
    <dgm:cxn modelId="{AB7C7832-70DD-431F-AA3D-97E68B0A0142}" type="presOf" srcId="{98863F23-7D23-4778-98CD-DCC752327F6B}" destId="{4D099B91-E6A5-4234-91B1-FF7066718770}" srcOrd="0" destOrd="0" presId="urn:microsoft.com/office/officeart/2005/8/layout/pyramid1"/>
    <dgm:cxn modelId="{D4B2699A-3CF8-4DF3-BF9E-AC7D42FEB7D1}" srcId="{98863F23-7D23-4778-98CD-DCC752327F6B}" destId="{BC9C2511-0441-41D0-A826-8A0E23AA742A}" srcOrd="3" destOrd="0" parTransId="{FB461AE0-82AF-4FA5-B992-13B58DD852C4}" sibTransId="{BF6C4544-9C3C-4476-9122-705F6596BC48}"/>
    <dgm:cxn modelId="{C3D50590-9872-42CD-B9E6-68C2C04936DD}" srcId="{98863F23-7D23-4778-98CD-DCC752327F6B}" destId="{F7B4FA85-5E64-464B-8154-853B3D27A66D}" srcOrd="2" destOrd="0" parTransId="{6D6FE247-6DB0-4F9A-A22D-FE69EFEC40AC}" sibTransId="{6E20A430-A716-44EB-8D56-A57950B0A3F3}"/>
    <dgm:cxn modelId="{C7AF4633-EE34-4087-9B22-A462A07683C0}" type="presOf" srcId="{F7B4FA85-5E64-464B-8154-853B3D27A66D}" destId="{D4DB189B-3A74-40F0-BA67-EBC2C10D36FC}" srcOrd="0" destOrd="0" presId="urn:microsoft.com/office/officeart/2005/8/layout/pyramid1"/>
    <dgm:cxn modelId="{9BF23A46-49B4-4057-B9C0-F756AC500E94}" type="presOf" srcId="{F7B4FA85-5E64-464B-8154-853B3D27A66D}" destId="{A0583A38-3009-4DB1-A059-4223E7DEF12F}" srcOrd="1" destOrd="0" presId="urn:microsoft.com/office/officeart/2005/8/layout/pyramid1"/>
    <dgm:cxn modelId="{B4A65BD4-EE0A-4937-823F-A6CABF9BEE53}" type="presOf" srcId="{251C33A5-5621-4921-8AC8-B638435FC294}" destId="{8BED9621-AE9E-449B-A6BE-285535BAA80C}" srcOrd="1" destOrd="0" presId="urn:microsoft.com/office/officeart/2005/8/layout/pyramid1"/>
    <dgm:cxn modelId="{CB85AC5D-FFA6-4A9F-8482-D828F4D6BB9A}" type="presOf" srcId="{251C33A5-5621-4921-8AC8-B638435FC294}" destId="{EE58FD00-7D86-4BA9-9072-B09C71C5474C}" srcOrd="0" destOrd="0" presId="urn:microsoft.com/office/officeart/2005/8/layout/pyramid1"/>
    <dgm:cxn modelId="{0470D482-98F7-4C68-8BA1-FB856BFDAF8E}" type="presOf" srcId="{E34B1677-B753-46B9-83E4-9F845AE10F07}" destId="{DECE638C-CBD4-4EDB-82DE-E72E931F6485}" srcOrd="0" destOrd="0" presId="urn:microsoft.com/office/officeart/2005/8/layout/pyramid1"/>
    <dgm:cxn modelId="{6C1E1B65-4D53-4D60-8302-188F6E02BE52}" srcId="{98863F23-7D23-4778-98CD-DCC752327F6B}" destId="{E34B1677-B753-46B9-83E4-9F845AE10F07}" srcOrd="0" destOrd="0" parTransId="{CD9F6A11-35B9-4A3A-83B2-B8343D67BD06}" sibTransId="{E628A4D7-2AF8-4F0D-881C-D4F9F7B4CD66}"/>
    <dgm:cxn modelId="{33E70F59-406C-4784-90FB-24E00F454694}" type="presOf" srcId="{E34B1677-B753-46B9-83E4-9F845AE10F07}" destId="{A8B3BFC1-34B9-494E-BCEC-9D3FE9B20028}" srcOrd="1" destOrd="0" presId="urn:microsoft.com/office/officeart/2005/8/layout/pyramid1"/>
    <dgm:cxn modelId="{E5B55295-8C3D-4AEC-8672-3F4222889127}" type="presOf" srcId="{E64D6ADC-1A31-408C-987A-9D67C6BA681B}" destId="{301901C0-2707-4920-8B48-13F3155738E1}" srcOrd="0" destOrd="0" presId="urn:microsoft.com/office/officeart/2005/8/layout/pyramid1"/>
    <dgm:cxn modelId="{BFD366C4-4DD6-49FD-8A40-16BD062C4A4F}" srcId="{98863F23-7D23-4778-98CD-DCC752327F6B}" destId="{251C33A5-5621-4921-8AC8-B638435FC294}" srcOrd="4" destOrd="0" parTransId="{07557842-FE4F-4A29-A064-59D8D8D1D5C3}" sibTransId="{27C52333-DDD5-4DEA-AAA8-F297E62518DD}"/>
    <dgm:cxn modelId="{5312ED05-D1A4-4387-B136-A96322A6B721}" type="presOf" srcId="{E64D6ADC-1A31-408C-987A-9D67C6BA681B}" destId="{C16AC073-FFD4-4495-AE55-194916E2D477}" srcOrd="1" destOrd="0" presId="urn:microsoft.com/office/officeart/2005/8/layout/pyramid1"/>
    <dgm:cxn modelId="{0C5B97EB-7024-4286-BEEC-20F8D85AAC35}" type="presOf" srcId="{BC9C2511-0441-41D0-A826-8A0E23AA742A}" destId="{66799CE6-92A3-4E02-92A6-4AD9879EB827}" srcOrd="0" destOrd="0" presId="urn:microsoft.com/office/officeart/2005/8/layout/pyramid1"/>
    <dgm:cxn modelId="{00D591D5-7009-47EF-A497-BA299C5818B3}" type="presOf" srcId="{BC9C2511-0441-41D0-A826-8A0E23AA742A}" destId="{300BC55F-BEDC-4C3F-9DFB-A8971E61A205}" srcOrd="1" destOrd="0" presId="urn:microsoft.com/office/officeart/2005/8/layout/pyramid1"/>
    <dgm:cxn modelId="{0D265360-61A1-4D8D-B64E-AB8A9A48F66C}" srcId="{98863F23-7D23-4778-98CD-DCC752327F6B}" destId="{E64D6ADC-1A31-408C-987A-9D67C6BA681B}" srcOrd="1" destOrd="0" parTransId="{01D00C06-763F-49A9-B96F-1A06877FCD43}" sibTransId="{B6295C86-28EF-46DA-9686-D992C876240E}"/>
    <dgm:cxn modelId="{9489AD86-A882-4FBF-B8B8-25DA5CBC62DB}" type="presParOf" srcId="{4D099B91-E6A5-4234-91B1-FF7066718770}" destId="{1B07CB11-6DBA-44B4-A602-38B2063B7B7F}" srcOrd="0" destOrd="0" presId="urn:microsoft.com/office/officeart/2005/8/layout/pyramid1"/>
    <dgm:cxn modelId="{CA45912D-EBAC-4E26-B585-DE7EFDCC3CE6}" type="presParOf" srcId="{1B07CB11-6DBA-44B4-A602-38B2063B7B7F}" destId="{DECE638C-CBD4-4EDB-82DE-E72E931F6485}" srcOrd="0" destOrd="0" presId="urn:microsoft.com/office/officeart/2005/8/layout/pyramid1"/>
    <dgm:cxn modelId="{B2B51709-FF59-4FCA-B54A-F520AF53FB6A}" type="presParOf" srcId="{1B07CB11-6DBA-44B4-A602-38B2063B7B7F}" destId="{A8B3BFC1-34B9-494E-BCEC-9D3FE9B20028}" srcOrd="1" destOrd="0" presId="urn:microsoft.com/office/officeart/2005/8/layout/pyramid1"/>
    <dgm:cxn modelId="{8CE60FB7-6BBC-471C-AAE7-836A439AFB0E}" type="presParOf" srcId="{4D099B91-E6A5-4234-91B1-FF7066718770}" destId="{1076A89E-D497-4D4A-9268-188DF1485313}" srcOrd="1" destOrd="0" presId="urn:microsoft.com/office/officeart/2005/8/layout/pyramid1"/>
    <dgm:cxn modelId="{72E57932-4D7E-4367-92B7-6E54BDF1F3F7}" type="presParOf" srcId="{1076A89E-D497-4D4A-9268-188DF1485313}" destId="{301901C0-2707-4920-8B48-13F3155738E1}" srcOrd="0" destOrd="0" presId="urn:microsoft.com/office/officeart/2005/8/layout/pyramid1"/>
    <dgm:cxn modelId="{BA3CD2CA-0A08-4515-AE0C-0C2DA2ABC136}" type="presParOf" srcId="{1076A89E-D497-4D4A-9268-188DF1485313}" destId="{C16AC073-FFD4-4495-AE55-194916E2D477}" srcOrd="1" destOrd="0" presId="urn:microsoft.com/office/officeart/2005/8/layout/pyramid1"/>
    <dgm:cxn modelId="{4169B9B5-F94D-40B4-9AD5-699B5C4C2EF4}" type="presParOf" srcId="{4D099B91-E6A5-4234-91B1-FF7066718770}" destId="{ADDDD7C4-5500-4E5B-91AE-ACAADF8CC5AC}" srcOrd="2" destOrd="0" presId="urn:microsoft.com/office/officeart/2005/8/layout/pyramid1"/>
    <dgm:cxn modelId="{1537ECDC-0550-4A90-B076-EBCB21114435}" type="presParOf" srcId="{ADDDD7C4-5500-4E5B-91AE-ACAADF8CC5AC}" destId="{D4DB189B-3A74-40F0-BA67-EBC2C10D36FC}" srcOrd="0" destOrd="0" presId="urn:microsoft.com/office/officeart/2005/8/layout/pyramid1"/>
    <dgm:cxn modelId="{02568AE7-E57F-4F6E-9ADE-1C181AF45650}" type="presParOf" srcId="{ADDDD7C4-5500-4E5B-91AE-ACAADF8CC5AC}" destId="{A0583A38-3009-4DB1-A059-4223E7DEF12F}" srcOrd="1" destOrd="0" presId="urn:microsoft.com/office/officeart/2005/8/layout/pyramid1"/>
    <dgm:cxn modelId="{3ADA9238-5B01-409A-9BA8-3650291F2D16}" type="presParOf" srcId="{4D099B91-E6A5-4234-91B1-FF7066718770}" destId="{B01326FC-8903-4C96-842F-CE105F5FC526}" srcOrd="3" destOrd="0" presId="urn:microsoft.com/office/officeart/2005/8/layout/pyramid1"/>
    <dgm:cxn modelId="{1B37D5D5-C2DE-43F4-A6FC-A82E763E75A0}" type="presParOf" srcId="{B01326FC-8903-4C96-842F-CE105F5FC526}" destId="{66799CE6-92A3-4E02-92A6-4AD9879EB827}" srcOrd="0" destOrd="0" presId="urn:microsoft.com/office/officeart/2005/8/layout/pyramid1"/>
    <dgm:cxn modelId="{288F144F-31E9-4BB9-8056-879156D3A1E7}" type="presParOf" srcId="{B01326FC-8903-4C96-842F-CE105F5FC526}" destId="{300BC55F-BEDC-4C3F-9DFB-A8971E61A205}" srcOrd="1" destOrd="0" presId="urn:microsoft.com/office/officeart/2005/8/layout/pyramid1"/>
    <dgm:cxn modelId="{7573BBD2-89CA-4741-8A77-681A15748A7E}" type="presParOf" srcId="{4D099B91-E6A5-4234-91B1-FF7066718770}" destId="{9DCAABFF-E1D0-4A2C-BFFB-4FBBE91987A4}" srcOrd="4" destOrd="0" presId="urn:microsoft.com/office/officeart/2005/8/layout/pyramid1"/>
    <dgm:cxn modelId="{81F2E62B-0B0F-4503-8628-387ECF37F416}" type="presParOf" srcId="{9DCAABFF-E1D0-4A2C-BFFB-4FBBE91987A4}" destId="{EE58FD00-7D86-4BA9-9072-B09C71C5474C}" srcOrd="0" destOrd="0" presId="urn:microsoft.com/office/officeart/2005/8/layout/pyramid1"/>
    <dgm:cxn modelId="{26726584-3F2A-434F-BB53-0512AB2D0902}" type="presParOf" srcId="{9DCAABFF-E1D0-4A2C-BFFB-4FBBE91987A4}" destId="{8BED9621-AE9E-449B-A6BE-285535BAA80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Arial" panose="020B0604020202020204"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5/21/2023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5/21/2023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5/21/2023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5/21/2023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latin typeface="Arial" panose="020B0604020202020204" pitchFamily="34" charset="0"/>
              </a:defRPr>
            </a:lvl1pPr>
          </a:lstStyle>
          <a:p>
            <a:fld id="{4AAD347D-5ACD-4C99-B74B-A9C85AD731AF}" type="datetimeFigureOut">
              <a:rPr lang="en-US" smtClean="0"/>
              <a:pPr/>
              <a:t>5/21/2023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latin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latin typeface="Arial" panose="020B0604020202020204" pitchFamily="34" charset="0"/>
              </a:defRPr>
            </a:lvl1pPr>
          </a:lstStyle>
          <a:p>
            <a:fld id="{D57F1E4F-1CFF-5643-939E-02111984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Arial" panose="020B06040202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Arial" panose="020B0604020202020204" pitchFamily="34" charset="0"/>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Arial" panose="020B0604020202020204" pitchFamily="34" charset="0"/>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Arial" panose="020B0604020202020204" pitchFamily="34" charset="0"/>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Arial" panose="020B0604020202020204" pitchFamily="34" charset="0"/>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Arial" panose="020B0604020202020204" pitchFamily="34" charset="0"/>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788" y="405340"/>
            <a:ext cx="10991850" cy="1516593"/>
          </a:xfrm>
        </p:spPr>
        <p:txBody>
          <a:bodyPr/>
          <a:lstStyle/>
          <a:p>
            <a:pPr algn="ctr"/>
            <a:r>
              <a:rPr lang="en-US" sz="4400" dirty="0" smtClean="0">
                <a:solidFill>
                  <a:srgbClr val="FFFF00"/>
                </a:solidFill>
              </a:rPr>
              <a:t>Leadership </a:t>
            </a:r>
            <a:r>
              <a:rPr lang="en-US" sz="4400" dirty="0">
                <a:solidFill>
                  <a:srgbClr val="FFFF00"/>
                </a:solidFill>
              </a:rPr>
              <a:t>and the Five Dysfunctions of a </a:t>
            </a:r>
            <a:r>
              <a:rPr lang="en-US" sz="4400" dirty="0" smtClean="0">
                <a:solidFill>
                  <a:srgbClr val="FFFF00"/>
                </a:solidFill>
              </a:rPr>
              <a:t>Team</a:t>
            </a:r>
            <a:endParaRPr lang="en-US" sz="4400" dirty="0">
              <a:solidFill>
                <a:srgbClr val="FFFF00"/>
              </a:solidFill>
              <a:cs typeface="Arial" panose="020B0604020202020204" pitchFamily="34" charset="0"/>
            </a:endParaRPr>
          </a:p>
        </p:txBody>
      </p:sp>
      <p:sp>
        <p:nvSpPr>
          <p:cNvPr id="3" name="Subtitle 2"/>
          <p:cNvSpPr>
            <a:spLocks noGrp="1"/>
          </p:cNvSpPr>
          <p:nvPr>
            <p:ph type="subTitle" idx="1"/>
          </p:nvPr>
        </p:nvSpPr>
        <p:spPr>
          <a:xfrm>
            <a:off x="1679900" y="2497667"/>
            <a:ext cx="8825658" cy="4131733"/>
          </a:xfrm>
        </p:spPr>
        <p:txBody>
          <a:bodyPr>
            <a:normAutofit fontScale="92500" lnSpcReduction="20000"/>
          </a:bodyPr>
          <a:lstStyle/>
          <a:p>
            <a:pPr algn="ctr"/>
            <a:r>
              <a:rPr lang="en-US" sz="2800" cap="none" dirty="0" smtClean="0">
                <a:solidFill>
                  <a:schemeClr val="tx1"/>
                </a:solidFill>
                <a:latin typeface="Arial" panose="020B0604020202020204" pitchFamily="34" charset="0"/>
                <a:cs typeface="Arial" panose="020B0604020202020204" pitchFamily="34" charset="0"/>
              </a:rPr>
              <a:t>Chief Resident Leadership Skills Conference</a:t>
            </a:r>
          </a:p>
          <a:p>
            <a:pPr algn="ctr"/>
            <a:r>
              <a:rPr lang="en-US" sz="2800" cap="none" dirty="0" smtClean="0">
                <a:solidFill>
                  <a:schemeClr val="tx1"/>
                </a:solidFill>
                <a:latin typeface="Arial" panose="020B0604020202020204" pitchFamily="34" charset="0"/>
                <a:cs typeface="Arial" panose="020B0604020202020204" pitchFamily="34" charset="0"/>
              </a:rPr>
              <a:t>Faculty Development Center</a:t>
            </a:r>
          </a:p>
          <a:p>
            <a:pPr algn="ctr"/>
            <a:r>
              <a:rPr lang="en-US" sz="2800" cap="none" dirty="0" smtClean="0">
                <a:solidFill>
                  <a:schemeClr val="tx1"/>
                </a:solidFill>
                <a:latin typeface="Arial" panose="020B0604020202020204" pitchFamily="34" charset="0"/>
                <a:cs typeface="Arial" panose="020B0604020202020204" pitchFamily="34" charset="0"/>
              </a:rPr>
              <a:t>Texas College of Osteopathic Medicine</a:t>
            </a:r>
          </a:p>
          <a:p>
            <a:pPr algn="ctr"/>
            <a:endParaRPr lang="en-US" sz="2800" cap="none" dirty="0">
              <a:solidFill>
                <a:schemeClr val="tx1"/>
              </a:solidFill>
              <a:latin typeface="Arial" panose="020B0604020202020204" pitchFamily="34" charset="0"/>
              <a:cs typeface="Arial" panose="020B0604020202020204" pitchFamily="34" charset="0"/>
            </a:endParaRPr>
          </a:p>
          <a:p>
            <a:pPr algn="ctr"/>
            <a:r>
              <a:rPr lang="en-US" sz="2600" cap="none" dirty="0" smtClean="0">
                <a:solidFill>
                  <a:schemeClr val="tx1"/>
                </a:solidFill>
                <a:cs typeface="Arial" panose="020B0604020202020204" pitchFamily="34" charset="0"/>
              </a:rPr>
              <a:t>Jim Tysinger, PhD</a:t>
            </a:r>
          </a:p>
          <a:p>
            <a:pPr algn="ctr"/>
            <a:r>
              <a:rPr lang="en-US" sz="2600" cap="none" dirty="0" smtClean="0">
                <a:solidFill>
                  <a:schemeClr val="tx1"/>
                </a:solidFill>
                <a:cs typeface="Arial" panose="020B0604020202020204" pitchFamily="34" charset="0"/>
              </a:rPr>
              <a:t>Distinguished Teaching Professor </a:t>
            </a:r>
            <a:r>
              <a:rPr lang="en-US" sz="2600" i="1" cap="none" dirty="0" smtClean="0">
                <a:solidFill>
                  <a:schemeClr val="tx1"/>
                </a:solidFill>
                <a:cs typeface="Arial" panose="020B0604020202020204" pitchFamily="34" charset="0"/>
              </a:rPr>
              <a:t>Emeritus</a:t>
            </a:r>
          </a:p>
          <a:p>
            <a:pPr algn="ctr"/>
            <a:r>
              <a:rPr lang="en-US" sz="2600" cap="none" dirty="0" smtClean="0">
                <a:solidFill>
                  <a:schemeClr val="tx1"/>
                </a:solidFill>
                <a:cs typeface="Arial" panose="020B0604020202020204" pitchFamily="34" charset="0"/>
              </a:rPr>
              <a:t>Department of Family and Community Medicine</a:t>
            </a:r>
          </a:p>
          <a:p>
            <a:pPr algn="ctr"/>
            <a:r>
              <a:rPr lang="en-US" sz="2600" cap="none" dirty="0" smtClean="0">
                <a:solidFill>
                  <a:schemeClr val="tx1"/>
                </a:solidFill>
                <a:cs typeface="Arial" panose="020B0604020202020204" pitchFamily="34" charset="0"/>
              </a:rPr>
              <a:t>UT Health San Antonio</a:t>
            </a:r>
          </a:p>
          <a:p>
            <a:pPr algn="ctr"/>
            <a:r>
              <a:rPr lang="en-US" sz="2600" cap="none" dirty="0" smtClean="0">
                <a:solidFill>
                  <a:schemeClr val="tx1"/>
                </a:solidFill>
                <a:cs typeface="Arial" panose="020B0604020202020204" pitchFamily="34" charset="0"/>
              </a:rPr>
              <a:t>May 2023</a:t>
            </a:r>
          </a:p>
          <a:p>
            <a:pPr algn="ctr"/>
            <a:endParaRPr lang="en-US" cap="none" dirty="0">
              <a:solidFill>
                <a:schemeClr val="tx1"/>
              </a:solidFill>
            </a:endParaRPr>
          </a:p>
        </p:txBody>
      </p:sp>
    </p:spTree>
    <p:extLst>
      <p:ext uri="{BB962C8B-B14F-4D97-AF65-F5344CB8AC3E}">
        <p14:creationId xmlns:p14="http://schemas.microsoft.com/office/powerpoint/2010/main" val="297544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40" y="3437467"/>
            <a:ext cx="10991850" cy="1913467"/>
          </a:xfrm>
        </p:spPr>
        <p:txBody>
          <a:bodyPr/>
          <a:lstStyle/>
          <a:p>
            <a:pPr algn="ctr"/>
            <a:r>
              <a:rPr lang="en-US" sz="5400" dirty="0" smtClean="0">
                <a:solidFill>
                  <a:srgbClr val="FFFF00"/>
                </a:solidFill>
                <a:cs typeface="Arial" panose="020B0604020202020204" pitchFamily="34" charset="0"/>
              </a:rPr>
              <a:t>Small Group Discussion #1</a:t>
            </a:r>
            <a:br>
              <a:rPr lang="en-US" sz="5400" dirty="0" smtClean="0">
                <a:solidFill>
                  <a:srgbClr val="FFFF00"/>
                </a:solidFill>
                <a:cs typeface="Arial" panose="020B0604020202020204" pitchFamily="34" charset="0"/>
              </a:rPr>
            </a:br>
            <a:r>
              <a:rPr lang="en-US" sz="4400" dirty="0">
                <a:solidFill>
                  <a:srgbClr val="FFFF00"/>
                </a:solidFill>
                <a:cs typeface="Arial" panose="020B0604020202020204" pitchFamily="34" charset="0"/>
              </a:rPr>
              <a:t/>
            </a:r>
            <a:br>
              <a:rPr lang="en-US" sz="4400" dirty="0">
                <a:solidFill>
                  <a:srgbClr val="FFFF00"/>
                </a:solidFill>
                <a:cs typeface="Arial" panose="020B0604020202020204" pitchFamily="34" charset="0"/>
              </a:rPr>
            </a:br>
            <a:r>
              <a:rPr lang="en-US" sz="3200" u="sng" dirty="0" smtClean="0">
                <a:solidFill>
                  <a:schemeClr val="tx1"/>
                </a:solidFill>
                <a:cs typeface="Arial" panose="020B0604020202020204" pitchFamily="34" charset="0"/>
              </a:rPr>
              <a:t>Rationale</a:t>
            </a:r>
            <a:r>
              <a:rPr lang="en-US" sz="3200" dirty="0" smtClean="0">
                <a:solidFill>
                  <a:schemeClr val="tx1"/>
                </a:solidFill>
                <a:cs typeface="Arial" panose="020B0604020202020204" pitchFamily="34" charset="0"/>
              </a:rPr>
              <a:t>:  Allows you to collaborate with others in applying principles you know/just learned to a realistic Chief Resident situation.</a:t>
            </a:r>
            <a:endParaRPr lang="en-US" sz="3200" dirty="0">
              <a:solidFill>
                <a:schemeClr val="tx1"/>
              </a:solidFill>
              <a:cs typeface="Arial" panose="020B0604020202020204" pitchFamily="34" charset="0"/>
            </a:endParaRPr>
          </a:p>
        </p:txBody>
      </p:sp>
      <p:sp>
        <p:nvSpPr>
          <p:cNvPr id="3" name="TextBox 2"/>
          <p:cNvSpPr txBox="1"/>
          <p:nvPr/>
        </p:nvSpPr>
        <p:spPr>
          <a:xfrm>
            <a:off x="417689" y="462845"/>
            <a:ext cx="11345333" cy="830997"/>
          </a:xfrm>
          <a:prstGeom prst="rect">
            <a:avLst/>
          </a:prstGeom>
          <a:noFill/>
          <a:ln>
            <a:solidFill>
              <a:srgbClr val="FFFF00"/>
            </a:solidFill>
          </a:ln>
        </p:spPr>
        <p:txBody>
          <a:bodyPr wrap="square" rtlCol="0">
            <a:spAutoFit/>
          </a:bodyPr>
          <a:lstStyle/>
          <a:p>
            <a:r>
              <a:rPr lang="en-US" sz="2400" dirty="0" smtClean="0">
                <a:latin typeface="Arial" panose="020B0604020202020204" pitchFamily="34" charset="0"/>
                <a:cs typeface="Arial" panose="020B0604020202020204" pitchFamily="34" charset="0"/>
              </a:rPr>
              <a:t>Please see </a:t>
            </a:r>
            <a:r>
              <a:rPr lang="en-US" sz="2400" u="sng" dirty="0">
                <a:latin typeface="Arial" panose="020B0604020202020204" pitchFamily="34" charset="0"/>
                <a:cs typeface="Arial" panose="020B0604020202020204" pitchFamily="34" charset="0"/>
              </a:rPr>
              <a:t>Handout </a:t>
            </a:r>
            <a:r>
              <a:rPr lang="en-US" sz="2400" u="sng"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Guidelines </a:t>
            </a:r>
            <a:r>
              <a:rPr lang="en-US" sz="2400" dirty="0">
                <a:latin typeface="Arial" panose="020B0604020202020204" pitchFamily="34" charset="0"/>
                <a:cs typeface="Arial" panose="020B0604020202020204" pitchFamily="34" charset="0"/>
              </a:rPr>
              <a:t>for Discussions Within the Small Groups and </a:t>
            </a:r>
            <a:r>
              <a:rPr lang="en-US" sz="2400" dirty="0" smtClean="0">
                <a:latin typeface="Arial" panose="020B0604020202020204" pitchFamily="34" charset="0"/>
                <a:cs typeface="Arial" panose="020B0604020202020204" pitchFamily="34" charset="0"/>
              </a:rPr>
              <a:t>Scenario </a:t>
            </a:r>
            <a:r>
              <a:rPr lang="en-US" sz="2400" dirty="0" smtClean="0">
                <a:latin typeface="Arial" panose="020B0604020202020204" pitchFamily="34" charset="0"/>
                <a:cs typeface="Arial" panose="020B0604020202020204" pitchFamily="34" charset="0"/>
              </a:rPr>
              <a:t>and Questions for </a:t>
            </a:r>
            <a:r>
              <a:rPr lang="en-US" sz="2400" dirty="0">
                <a:latin typeface="Arial" panose="020B0604020202020204" pitchFamily="34" charset="0"/>
                <a:cs typeface="Arial" panose="020B0604020202020204" pitchFamily="34" charset="0"/>
              </a:rPr>
              <a:t>Small Group Discussion #1</a:t>
            </a:r>
          </a:p>
        </p:txBody>
      </p:sp>
    </p:spTree>
    <p:extLst>
      <p:ext uri="{BB962C8B-B14F-4D97-AF65-F5344CB8AC3E}">
        <p14:creationId xmlns:p14="http://schemas.microsoft.com/office/powerpoint/2010/main" val="3168468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3" y="333375"/>
            <a:ext cx="11838891" cy="800101"/>
          </a:xfrm>
        </p:spPr>
        <p:txBody>
          <a:bodyPr/>
          <a:lstStyle/>
          <a:p>
            <a:pPr algn="ctr"/>
            <a:r>
              <a:rPr lang="en-US" sz="3600" dirty="0">
                <a:solidFill>
                  <a:srgbClr val="FFFF00"/>
                </a:solidFill>
              </a:rPr>
              <a:t>Scenario </a:t>
            </a:r>
            <a:r>
              <a:rPr lang="en-US" sz="3600" dirty="0" smtClean="0">
                <a:solidFill>
                  <a:srgbClr val="FFFF00"/>
                </a:solidFill>
              </a:rPr>
              <a:t>and Questions for </a:t>
            </a:r>
            <a:r>
              <a:rPr lang="en-US" sz="3600" dirty="0">
                <a:solidFill>
                  <a:srgbClr val="FFFF00"/>
                </a:solidFill>
              </a:rPr>
              <a:t>Small Group Discussion #1</a:t>
            </a:r>
            <a:endParaRPr lang="en-US" sz="3600" dirty="0">
              <a:solidFill>
                <a:srgbClr val="FFFF00"/>
              </a:solidFill>
              <a:cs typeface="Arial" panose="020B0604020202020204" pitchFamily="34" charset="0"/>
            </a:endParaRPr>
          </a:p>
        </p:txBody>
      </p:sp>
      <p:sp>
        <p:nvSpPr>
          <p:cNvPr id="3" name="Subtitle 2"/>
          <p:cNvSpPr>
            <a:spLocks noGrp="1"/>
          </p:cNvSpPr>
          <p:nvPr>
            <p:ph type="subTitle" idx="1"/>
          </p:nvPr>
        </p:nvSpPr>
        <p:spPr>
          <a:xfrm>
            <a:off x="406400" y="1252569"/>
            <a:ext cx="11156950" cy="5202020"/>
          </a:xfrm>
        </p:spPr>
        <p:txBody>
          <a:bodyPr>
            <a:normAutofit lnSpcReduction="10000"/>
          </a:bodyPr>
          <a:lstStyle/>
          <a:p>
            <a:pPr>
              <a:lnSpc>
                <a:spcPct val="110000"/>
              </a:lnSpc>
              <a:spcBef>
                <a:spcPts val="600"/>
              </a:spcBef>
            </a:pPr>
            <a:r>
              <a:rPr lang="en-US" sz="2900" cap="none" dirty="0" smtClean="0">
                <a:solidFill>
                  <a:schemeClr val="tx1"/>
                </a:solidFill>
              </a:rPr>
              <a:t>It’s </a:t>
            </a:r>
            <a:r>
              <a:rPr lang="en-US" sz="2900" cap="none" dirty="0">
                <a:solidFill>
                  <a:schemeClr val="tx1"/>
                </a:solidFill>
              </a:rPr>
              <a:t>October 1</a:t>
            </a:r>
            <a:r>
              <a:rPr lang="en-US" sz="2900" cap="none" baseline="30000" dirty="0">
                <a:solidFill>
                  <a:schemeClr val="tx1"/>
                </a:solidFill>
              </a:rPr>
              <a:t>st</a:t>
            </a:r>
            <a:r>
              <a:rPr lang="en-US" sz="2900" cap="none" dirty="0">
                <a:solidFill>
                  <a:schemeClr val="tx1"/>
                </a:solidFill>
              </a:rPr>
              <a:t>, and 3 PGY-1s received below average ratings on their first Inpatient Service rotation.  These residents tell </a:t>
            </a:r>
            <a:r>
              <a:rPr lang="en-US" sz="2900" cap="none" dirty="0" smtClean="0">
                <a:solidFill>
                  <a:schemeClr val="tx1"/>
                </a:solidFill>
              </a:rPr>
              <a:t>you, their Chief, that their </a:t>
            </a:r>
            <a:r>
              <a:rPr lang="en-US" sz="2900" cap="none" dirty="0" err="1">
                <a:solidFill>
                  <a:schemeClr val="tx1"/>
                </a:solidFill>
              </a:rPr>
              <a:t>attendings</a:t>
            </a:r>
            <a:r>
              <a:rPr lang="en-US" sz="2900" cap="none" dirty="0">
                <a:solidFill>
                  <a:schemeClr val="tx1"/>
                </a:solidFill>
              </a:rPr>
              <a:t> were “out of get them.”  When you ask for clarification, they explain the </a:t>
            </a:r>
            <a:r>
              <a:rPr lang="en-US" sz="2900" cap="none" dirty="0" err="1">
                <a:solidFill>
                  <a:schemeClr val="tx1"/>
                </a:solidFill>
              </a:rPr>
              <a:t>attendings</a:t>
            </a:r>
            <a:r>
              <a:rPr lang="en-US" sz="2900" cap="none" dirty="0">
                <a:solidFill>
                  <a:schemeClr val="tx1"/>
                </a:solidFill>
              </a:rPr>
              <a:t> didn’t fully explain what they expected and failed to give them timely feedback.  These residents close by saying they don’t think they will make it through the year</a:t>
            </a:r>
            <a:r>
              <a:rPr lang="en-US" sz="2900" cap="none" dirty="0" smtClean="0">
                <a:solidFill>
                  <a:schemeClr val="tx1"/>
                </a:solidFill>
              </a:rPr>
              <a:t>.</a:t>
            </a:r>
          </a:p>
          <a:p>
            <a:pPr>
              <a:spcBef>
                <a:spcPts val="1200"/>
              </a:spcBef>
            </a:pPr>
            <a:r>
              <a:rPr lang="en-US" sz="2800" u="sng" cap="none" dirty="0" smtClean="0">
                <a:solidFill>
                  <a:srgbClr val="FFFF00"/>
                </a:solidFill>
              </a:rPr>
              <a:t>Questions</a:t>
            </a:r>
          </a:p>
          <a:p>
            <a:pPr>
              <a:spcBef>
                <a:spcPts val="1200"/>
              </a:spcBef>
            </a:pPr>
            <a:r>
              <a:rPr lang="en-US" sz="2800" cap="none" dirty="0" smtClean="0">
                <a:solidFill>
                  <a:srgbClr val="FFFF00"/>
                </a:solidFill>
              </a:rPr>
              <a:t>What </a:t>
            </a:r>
            <a:r>
              <a:rPr lang="en-US" sz="2800" cap="none" dirty="0">
                <a:solidFill>
                  <a:srgbClr val="FFFF00"/>
                </a:solidFill>
              </a:rPr>
              <a:t>is/are this team’s dysfunction/dysfunctions?</a:t>
            </a:r>
          </a:p>
          <a:p>
            <a:pPr>
              <a:spcBef>
                <a:spcPts val="1200"/>
              </a:spcBef>
            </a:pPr>
            <a:r>
              <a:rPr lang="en-US" sz="2800" cap="none" dirty="0">
                <a:solidFill>
                  <a:srgbClr val="FFFF00"/>
                </a:solidFill>
              </a:rPr>
              <a:t>How might the dysfunction(s) affect resident learning and patient care?</a:t>
            </a:r>
          </a:p>
          <a:p>
            <a:pPr>
              <a:spcBef>
                <a:spcPts val="600"/>
              </a:spcBef>
            </a:pPr>
            <a:endParaRPr lang="en-US" sz="2900" cap="none" dirty="0">
              <a:solidFill>
                <a:schemeClr val="tx1"/>
              </a:solidFill>
            </a:endParaRPr>
          </a:p>
          <a:p>
            <a:pPr>
              <a:spcBef>
                <a:spcPts val="600"/>
              </a:spcBef>
            </a:pPr>
            <a:endParaRPr lang="en-US" sz="2900" cap="none" dirty="0">
              <a:solidFill>
                <a:schemeClr val="tx1"/>
              </a:solidFill>
            </a:endParaRPr>
          </a:p>
          <a:p>
            <a:endParaRPr lang="en-US" sz="2800" cap="none" dirty="0">
              <a:solidFill>
                <a:schemeClr val="tx1"/>
              </a:solidFill>
            </a:endParaRPr>
          </a:p>
          <a:p>
            <a:endParaRPr lang="en-US" sz="2800" cap="none" dirty="0">
              <a:solidFill>
                <a:srgbClr val="FFFF00"/>
              </a:solidFill>
            </a:endParaRPr>
          </a:p>
        </p:txBody>
      </p:sp>
      <p:sp>
        <p:nvSpPr>
          <p:cNvPr id="4" name="TextBox 3"/>
          <p:cNvSpPr txBox="1"/>
          <p:nvPr/>
        </p:nvSpPr>
        <p:spPr>
          <a:xfrm>
            <a:off x="169333" y="6366930"/>
            <a:ext cx="1642534" cy="369332"/>
          </a:xfrm>
          <a:prstGeom prst="rect">
            <a:avLst/>
          </a:prstGeom>
          <a:noFill/>
        </p:spPr>
        <p:txBody>
          <a:bodyPr wrap="square" rtlCol="0">
            <a:spAutoFit/>
          </a:bodyPr>
          <a:lstStyle/>
          <a:p>
            <a:r>
              <a:rPr lang="en-US" dirty="0" smtClean="0">
                <a:latin typeface="Arial" panose="020B0604020202020204" pitchFamily="34" charset="0"/>
              </a:rPr>
              <a:t>Objective 3</a:t>
            </a:r>
            <a:endParaRPr lang="en-US" dirty="0">
              <a:latin typeface="Arial" panose="020B0604020202020204" pitchFamily="34" charset="0"/>
            </a:endParaRPr>
          </a:p>
        </p:txBody>
      </p:sp>
    </p:spTree>
    <p:extLst>
      <p:ext uri="{BB962C8B-B14F-4D97-AF65-F5344CB8AC3E}">
        <p14:creationId xmlns:p14="http://schemas.microsoft.com/office/powerpoint/2010/main" val="527077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40" y="3437471"/>
            <a:ext cx="10991850" cy="874887"/>
          </a:xfrm>
        </p:spPr>
        <p:txBody>
          <a:bodyPr/>
          <a:lstStyle/>
          <a:p>
            <a:pPr algn="ctr"/>
            <a:r>
              <a:rPr lang="en-US" sz="5400" dirty="0" smtClean="0">
                <a:solidFill>
                  <a:srgbClr val="FFFF00"/>
                </a:solidFill>
                <a:cs typeface="Arial" panose="020B0604020202020204" pitchFamily="34" charset="0"/>
              </a:rPr>
              <a:t>Rejoin the Large Group:</a:t>
            </a:r>
            <a:br>
              <a:rPr lang="en-US" sz="5400" dirty="0" smtClean="0">
                <a:solidFill>
                  <a:srgbClr val="FFFF00"/>
                </a:solidFill>
                <a:cs typeface="Arial" panose="020B0604020202020204" pitchFamily="34" charset="0"/>
              </a:rPr>
            </a:br>
            <a:r>
              <a:rPr lang="en-US" sz="5400" dirty="0" smtClean="0">
                <a:solidFill>
                  <a:srgbClr val="FFFF00"/>
                </a:solidFill>
                <a:cs typeface="Arial" panose="020B0604020202020204" pitchFamily="34" charset="0"/>
              </a:rPr>
              <a:t>Room Reporters Share Their Answers With the Large Group</a:t>
            </a:r>
            <a:endParaRPr lang="en-US" sz="5400" dirty="0">
              <a:solidFill>
                <a:srgbClr val="FFFF00"/>
              </a:solidFill>
              <a:cs typeface="Arial" panose="020B0604020202020204" pitchFamily="34" charset="0"/>
            </a:endParaRPr>
          </a:p>
        </p:txBody>
      </p:sp>
    </p:spTree>
    <p:extLst>
      <p:ext uri="{BB962C8B-B14F-4D97-AF65-F5344CB8AC3E}">
        <p14:creationId xmlns:p14="http://schemas.microsoft.com/office/powerpoint/2010/main" val="1039971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3" y="333375"/>
            <a:ext cx="11838891" cy="800101"/>
          </a:xfrm>
        </p:spPr>
        <p:txBody>
          <a:bodyPr/>
          <a:lstStyle/>
          <a:p>
            <a:pPr algn="ctr"/>
            <a:r>
              <a:rPr lang="en-US" sz="3600" dirty="0">
                <a:solidFill>
                  <a:srgbClr val="FFFF00"/>
                </a:solidFill>
              </a:rPr>
              <a:t>Scenario </a:t>
            </a:r>
            <a:r>
              <a:rPr lang="en-US" sz="3600" dirty="0" smtClean="0">
                <a:solidFill>
                  <a:srgbClr val="FFFF00"/>
                </a:solidFill>
              </a:rPr>
              <a:t>and Questions for </a:t>
            </a:r>
            <a:r>
              <a:rPr lang="en-US" sz="3600" dirty="0">
                <a:solidFill>
                  <a:srgbClr val="FFFF00"/>
                </a:solidFill>
              </a:rPr>
              <a:t>Small Group Discussion #1</a:t>
            </a:r>
            <a:endParaRPr lang="en-US" sz="3600" dirty="0">
              <a:solidFill>
                <a:srgbClr val="FFFF00"/>
              </a:solidFill>
              <a:cs typeface="Arial" panose="020B0604020202020204" pitchFamily="34" charset="0"/>
            </a:endParaRPr>
          </a:p>
        </p:txBody>
      </p:sp>
      <p:sp>
        <p:nvSpPr>
          <p:cNvPr id="3" name="Subtitle 2"/>
          <p:cNvSpPr>
            <a:spLocks noGrp="1"/>
          </p:cNvSpPr>
          <p:nvPr>
            <p:ph type="subTitle" idx="1"/>
          </p:nvPr>
        </p:nvSpPr>
        <p:spPr>
          <a:xfrm>
            <a:off x="406400" y="1252569"/>
            <a:ext cx="11156950" cy="5202020"/>
          </a:xfrm>
        </p:spPr>
        <p:txBody>
          <a:bodyPr>
            <a:normAutofit lnSpcReduction="10000"/>
          </a:bodyPr>
          <a:lstStyle/>
          <a:p>
            <a:pPr>
              <a:lnSpc>
                <a:spcPct val="110000"/>
              </a:lnSpc>
              <a:spcBef>
                <a:spcPts val="600"/>
              </a:spcBef>
            </a:pPr>
            <a:r>
              <a:rPr lang="en-US" sz="2900" cap="none" dirty="0" smtClean="0">
                <a:solidFill>
                  <a:schemeClr val="tx1"/>
                </a:solidFill>
              </a:rPr>
              <a:t>It’s </a:t>
            </a:r>
            <a:r>
              <a:rPr lang="en-US" sz="2900" cap="none" dirty="0">
                <a:solidFill>
                  <a:schemeClr val="tx1"/>
                </a:solidFill>
              </a:rPr>
              <a:t>October 1</a:t>
            </a:r>
            <a:r>
              <a:rPr lang="en-US" sz="2900" cap="none" baseline="30000" dirty="0">
                <a:solidFill>
                  <a:schemeClr val="tx1"/>
                </a:solidFill>
              </a:rPr>
              <a:t>st</a:t>
            </a:r>
            <a:r>
              <a:rPr lang="en-US" sz="2900" cap="none" dirty="0">
                <a:solidFill>
                  <a:schemeClr val="tx1"/>
                </a:solidFill>
              </a:rPr>
              <a:t>, and 3 PGY-1s received below average ratings on their first Inpatient Service rotation.  These residents tell </a:t>
            </a:r>
            <a:r>
              <a:rPr lang="en-US" sz="2900" cap="none" dirty="0" smtClean="0">
                <a:solidFill>
                  <a:schemeClr val="tx1"/>
                </a:solidFill>
              </a:rPr>
              <a:t>you, their Chief, that their </a:t>
            </a:r>
            <a:r>
              <a:rPr lang="en-US" sz="2900" cap="none" dirty="0" err="1">
                <a:solidFill>
                  <a:schemeClr val="tx1"/>
                </a:solidFill>
              </a:rPr>
              <a:t>attendings</a:t>
            </a:r>
            <a:r>
              <a:rPr lang="en-US" sz="2900" cap="none" dirty="0">
                <a:solidFill>
                  <a:schemeClr val="tx1"/>
                </a:solidFill>
              </a:rPr>
              <a:t> were “out of get them.”  When you ask for clarification, they explain the </a:t>
            </a:r>
            <a:r>
              <a:rPr lang="en-US" sz="2900" cap="none" dirty="0" err="1">
                <a:solidFill>
                  <a:schemeClr val="tx1"/>
                </a:solidFill>
              </a:rPr>
              <a:t>attendings</a:t>
            </a:r>
            <a:r>
              <a:rPr lang="en-US" sz="2900" cap="none" dirty="0">
                <a:solidFill>
                  <a:schemeClr val="tx1"/>
                </a:solidFill>
              </a:rPr>
              <a:t> didn’t fully explain what they expected and failed to give them timely feedback.  These residents close by saying they don’t think they will make it through the year</a:t>
            </a:r>
            <a:r>
              <a:rPr lang="en-US" sz="2900" cap="none" dirty="0" smtClean="0">
                <a:solidFill>
                  <a:schemeClr val="tx1"/>
                </a:solidFill>
              </a:rPr>
              <a:t>.</a:t>
            </a:r>
          </a:p>
          <a:p>
            <a:pPr>
              <a:spcBef>
                <a:spcPts val="1200"/>
              </a:spcBef>
            </a:pPr>
            <a:r>
              <a:rPr lang="en-US" sz="2800" u="sng" cap="none" dirty="0" smtClean="0">
                <a:solidFill>
                  <a:srgbClr val="FFFF00"/>
                </a:solidFill>
              </a:rPr>
              <a:t>Questions</a:t>
            </a:r>
          </a:p>
          <a:p>
            <a:pPr>
              <a:spcBef>
                <a:spcPts val="1200"/>
              </a:spcBef>
            </a:pPr>
            <a:r>
              <a:rPr lang="en-US" sz="2800" cap="none" dirty="0" smtClean="0">
                <a:solidFill>
                  <a:srgbClr val="FFFF00"/>
                </a:solidFill>
              </a:rPr>
              <a:t>What </a:t>
            </a:r>
            <a:r>
              <a:rPr lang="en-US" sz="2800" cap="none" dirty="0">
                <a:solidFill>
                  <a:srgbClr val="FFFF00"/>
                </a:solidFill>
              </a:rPr>
              <a:t>is/are this team’s dysfunction/dysfunctions?</a:t>
            </a:r>
          </a:p>
          <a:p>
            <a:pPr>
              <a:spcBef>
                <a:spcPts val="1200"/>
              </a:spcBef>
            </a:pPr>
            <a:r>
              <a:rPr lang="en-US" sz="2800" cap="none" dirty="0">
                <a:solidFill>
                  <a:srgbClr val="FFFF00"/>
                </a:solidFill>
              </a:rPr>
              <a:t>How might the dysfunction(s) affect resident learning and patient care?</a:t>
            </a:r>
          </a:p>
          <a:p>
            <a:pPr>
              <a:spcBef>
                <a:spcPts val="600"/>
              </a:spcBef>
            </a:pPr>
            <a:endParaRPr lang="en-US" sz="2900" cap="none" dirty="0">
              <a:solidFill>
                <a:schemeClr val="tx1"/>
              </a:solidFill>
            </a:endParaRPr>
          </a:p>
          <a:p>
            <a:pPr>
              <a:spcBef>
                <a:spcPts val="600"/>
              </a:spcBef>
            </a:pPr>
            <a:endParaRPr lang="en-US" sz="2900" cap="none" dirty="0">
              <a:solidFill>
                <a:schemeClr val="tx1"/>
              </a:solidFill>
            </a:endParaRPr>
          </a:p>
          <a:p>
            <a:endParaRPr lang="en-US" sz="2800" cap="none" dirty="0">
              <a:solidFill>
                <a:schemeClr val="tx1"/>
              </a:solidFill>
            </a:endParaRPr>
          </a:p>
          <a:p>
            <a:endParaRPr lang="en-US" sz="2800" cap="none" dirty="0">
              <a:solidFill>
                <a:srgbClr val="FFFF00"/>
              </a:solidFill>
            </a:endParaRPr>
          </a:p>
        </p:txBody>
      </p:sp>
      <p:sp>
        <p:nvSpPr>
          <p:cNvPr id="4" name="TextBox 3"/>
          <p:cNvSpPr txBox="1"/>
          <p:nvPr/>
        </p:nvSpPr>
        <p:spPr>
          <a:xfrm>
            <a:off x="169333" y="6366930"/>
            <a:ext cx="1642534" cy="369332"/>
          </a:xfrm>
          <a:prstGeom prst="rect">
            <a:avLst/>
          </a:prstGeom>
          <a:noFill/>
        </p:spPr>
        <p:txBody>
          <a:bodyPr wrap="square" rtlCol="0">
            <a:spAutoFit/>
          </a:bodyPr>
          <a:lstStyle/>
          <a:p>
            <a:r>
              <a:rPr lang="en-US" dirty="0" smtClean="0">
                <a:latin typeface="Arial" panose="020B0604020202020204" pitchFamily="34" charset="0"/>
              </a:rPr>
              <a:t>Objective 3</a:t>
            </a:r>
            <a:endParaRPr lang="en-US" dirty="0">
              <a:latin typeface="Arial" panose="020B0604020202020204" pitchFamily="34" charset="0"/>
            </a:endParaRPr>
          </a:p>
        </p:txBody>
      </p:sp>
    </p:spTree>
    <p:extLst>
      <p:ext uri="{BB962C8B-B14F-4D97-AF65-F5344CB8AC3E}">
        <p14:creationId xmlns:p14="http://schemas.microsoft.com/office/powerpoint/2010/main" val="30461261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40" y="609600"/>
            <a:ext cx="10991850" cy="802341"/>
          </a:xfrm>
        </p:spPr>
        <p:txBody>
          <a:bodyPr/>
          <a:lstStyle/>
          <a:p>
            <a:pPr algn="ctr"/>
            <a:r>
              <a:rPr lang="en-US" sz="4400" dirty="0" smtClean="0">
                <a:solidFill>
                  <a:srgbClr val="FFFF00"/>
                </a:solidFill>
                <a:cs typeface="Arial" panose="020B0604020202020204" pitchFamily="34" charset="0"/>
              </a:rPr>
              <a:t>What did you learn from this </a:t>
            </a:r>
            <a:r>
              <a:rPr lang="en-US" sz="4400" dirty="0" smtClean="0">
                <a:solidFill>
                  <a:srgbClr val="FFFF00"/>
                </a:solidFill>
                <a:cs typeface="Arial" panose="020B0604020202020204" pitchFamily="34" charset="0"/>
              </a:rPr>
              <a:t>exercise?</a:t>
            </a:r>
            <a:endParaRPr lang="en-US" sz="4400" dirty="0">
              <a:solidFill>
                <a:srgbClr val="FFFF00"/>
              </a:solidFill>
              <a:latin typeface="Arial" panose="020B0604020202020204" pitchFamily="34" charset="0"/>
              <a:cs typeface="Arial" panose="020B0604020202020204" pitchFamily="34" charset="0"/>
            </a:endParaRPr>
          </a:p>
        </p:txBody>
      </p:sp>
      <p:sp>
        <p:nvSpPr>
          <p:cNvPr id="4" name="TextBox 3"/>
          <p:cNvSpPr txBox="1"/>
          <p:nvPr/>
        </p:nvSpPr>
        <p:spPr>
          <a:xfrm>
            <a:off x="169333" y="6366930"/>
            <a:ext cx="164253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Objective 3</a:t>
            </a:r>
            <a:endParaRPr lang="en-US" dirty="0">
              <a:latin typeface="Arial" panose="020B0604020202020204" pitchFamily="34" charset="0"/>
              <a:cs typeface="Arial" panose="020B0604020202020204" pitchFamily="34" charset="0"/>
            </a:endParaRPr>
          </a:p>
        </p:txBody>
      </p:sp>
      <p:sp>
        <p:nvSpPr>
          <p:cNvPr id="3" name="TextBox 2"/>
          <p:cNvSpPr txBox="1"/>
          <p:nvPr/>
        </p:nvSpPr>
        <p:spPr>
          <a:xfrm>
            <a:off x="688621" y="2833502"/>
            <a:ext cx="10792178" cy="3539430"/>
          </a:xfrm>
          <a:prstGeom prst="rect">
            <a:avLst/>
          </a:prstGeom>
          <a:noFill/>
          <a:ln>
            <a:solidFill>
              <a:srgbClr val="FFFF00"/>
            </a:solidFill>
          </a:ln>
        </p:spPr>
        <p:txBody>
          <a:bodyPr wrap="square" rtlCol="0">
            <a:spAutoFit/>
          </a:bodyPr>
          <a:lstStyle/>
          <a:p>
            <a:pPr marL="338138" indent="-338138"/>
            <a:r>
              <a:rPr lang="en-US" sz="2800" u="sng" dirty="0" smtClean="0">
                <a:latin typeface="Arial" panose="020B0604020202020204" pitchFamily="34" charset="0"/>
                <a:cs typeface="Arial" panose="020B0604020202020204" pitchFamily="34" charset="0"/>
              </a:rPr>
              <a:t>Exercise Summary</a:t>
            </a:r>
            <a:r>
              <a:rPr lang="en-US" sz="2800" dirty="0" smtClean="0">
                <a:latin typeface="Arial" panose="020B0604020202020204" pitchFamily="34" charset="0"/>
                <a:cs typeface="Arial" panose="020B0604020202020204" pitchFamily="34" charset="0"/>
              </a:rPr>
              <a:t>:  Patients, residents, staff, faculty, and administrators benefit when a residency’s teams function effectively.  Residencies strive to improve resident satisfaction and performance.  Improvements in residencies (e.g., enhanced rotation orientations, standardized instructional procedures) can improve patient care and resident and faculty performance.  As a Chief Resident, correctly identifying dysfunctions within a team is the first step in addressing those dysfunctions.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0243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3" y="1117602"/>
            <a:ext cx="11887200" cy="1430865"/>
          </a:xfrm>
        </p:spPr>
        <p:txBody>
          <a:bodyPr/>
          <a:lstStyle/>
          <a:p>
            <a:pPr algn="ctr"/>
            <a:r>
              <a:rPr lang="en-US" sz="4000" dirty="0" smtClean="0">
                <a:solidFill>
                  <a:srgbClr val="FFFF00"/>
                </a:solidFill>
                <a:latin typeface="Arial" panose="020B0604020202020204" pitchFamily="34" charset="0"/>
                <a:cs typeface="Arial" panose="020B0604020202020204" pitchFamily="34" charset="0"/>
              </a:rPr>
              <a:t>Strategies for Overcoming a Team’s Dysfunctions</a:t>
            </a:r>
            <a:br>
              <a:rPr lang="en-US" sz="4000" dirty="0" smtClean="0">
                <a:solidFill>
                  <a:srgbClr val="FFFF00"/>
                </a:solidFill>
                <a:latin typeface="Arial" panose="020B0604020202020204" pitchFamily="34" charset="0"/>
                <a:cs typeface="Arial" panose="020B0604020202020204" pitchFamily="34" charset="0"/>
              </a:rPr>
            </a:br>
            <a:r>
              <a:rPr lang="en-US" sz="4000" dirty="0" smtClean="0">
                <a:solidFill>
                  <a:srgbClr val="FFFF00"/>
                </a:solidFill>
                <a:latin typeface="Arial" panose="020B0604020202020204" pitchFamily="34" charset="0"/>
                <a:cs typeface="Arial" panose="020B0604020202020204" pitchFamily="34" charset="0"/>
              </a:rPr>
              <a:t/>
            </a:r>
            <a:br>
              <a:rPr lang="en-US" sz="4000" dirty="0" smtClean="0">
                <a:solidFill>
                  <a:srgbClr val="FFFF00"/>
                </a:solidFill>
                <a:latin typeface="Arial" panose="020B0604020202020204" pitchFamily="34" charset="0"/>
                <a:cs typeface="Arial" panose="020B0604020202020204" pitchFamily="34" charset="0"/>
              </a:rPr>
            </a:br>
            <a:r>
              <a:rPr lang="en-US" sz="4000" dirty="0">
                <a:solidFill>
                  <a:srgbClr val="FFFF00"/>
                </a:solidFill>
                <a:cs typeface="Arial" panose="020B0604020202020204" pitchFamily="34" charset="0"/>
              </a:rPr>
              <a:t/>
            </a:r>
            <a:br>
              <a:rPr lang="en-US" sz="4000" dirty="0">
                <a:solidFill>
                  <a:srgbClr val="FFFF00"/>
                </a:solidFill>
                <a:cs typeface="Arial" panose="020B0604020202020204" pitchFamily="34" charset="0"/>
              </a:rPr>
            </a:br>
            <a:endParaRPr lang="en-US" sz="2800" dirty="0">
              <a:solidFill>
                <a:srgbClr val="FFFF00"/>
              </a:solidFill>
              <a:cs typeface="Arial" panose="020B0604020202020204" pitchFamily="34" charset="0"/>
            </a:endParaRPr>
          </a:p>
        </p:txBody>
      </p:sp>
      <p:sp>
        <p:nvSpPr>
          <p:cNvPr id="4" name="TextBox 3"/>
          <p:cNvSpPr txBox="1"/>
          <p:nvPr/>
        </p:nvSpPr>
        <p:spPr>
          <a:xfrm>
            <a:off x="169333" y="6409265"/>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
        <p:nvSpPr>
          <p:cNvPr id="3" name="TextBox 2"/>
          <p:cNvSpPr txBox="1"/>
          <p:nvPr/>
        </p:nvSpPr>
        <p:spPr>
          <a:xfrm>
            <a:off x="516467" y="1659464"/>
            <a:ext cx="11218333"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Arial" panose="020B0604020202020204" pitchFamily="34" charset="0"/>
                <a:cs typeface="Arial" panose="020B0604020202020204" pitchFamily="34" charset="0"/>
              </a:rPr>
              <a:t>After identifying a dysfunction, the next step is to formulate and implement a strategy to overcome that dysfunction</a:t>
            </a:r>
            <a:r>
              <a:rPr lang="en-US" sz="3200" dirty="0" smtClean="0">
                <a:latin typeface="Arial" panose="020B0604020202020204" pitchFamily="34" charset="0"/>
                <a:cs typeface="Arial" panose="020B0604020202020204" pitchFamily="34" charset="0"/>
              </a:rPr>
              <a:t>.</a:t>
            </a:r>
          </a:p>
          <a:p>
            <a:pPr marL="457200" indent="-4572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process usually requires collaboration among program leaders, faculty, and residents.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441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Trust</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148483" cy="4893732"/>
          </a:xfrm>
        </p:spPr>
        <p:txBody>
          <a:bodyPr>
            <a:normAutofit/>
          </a:bodyPr>
          <a:lstStyle/>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“Trust is the most important, but the rarest, characteristic in teams</a:t>
            </a:r>
            <a:endParaRPr lang="en-US" sz="2800" cap="none" dirty="0" smtClean="0">
              <a:solidFill>
                <a:schemeClr val="tx1"/>
              </a:solidFill>
              <a:latin typeface="Arial" panose="020B0604020202020204" pitchFamily="34" charset="0"/>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Trust is when team members are… “comfortable being open, even exposed, to one another around their failures, weaknesses, and even fears.</a:t>
            </a:r>
          </a:p>
          <a:p>
            <a:pPr marL="515938" indent="-515938">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This type of trust is based on the idea that people who are willing to admit the truth about themselves are unlikely to act in ways that waste time, create distrust, and decrease the likelihood that the team will be productive.”</a:t>
            </a:r>
          </a:p>
          <a:p>
            <a:pPr marL="514350" indent="6343650">
              <a:lnSpc>
                <a:spcPct val="120000"/>
              </a:lnSpc>
              <a:spcBef>
                <a:spcPts val="0"/>
              </a:spcBef>
              <a:buClr>
                <a:schemeClr val="tx1"/>
              </a:buClr>
              <a:buSzPct val="100000"/>
            </a:pPr>
            <a:r>
              <a:rPr lang="en-US" sz="2400" cap="none" dirty="0" err="1" smtClean="0">
                <a:solidFill>
                  <a:schemeClr val="tx1"/>
                </a:solidFill>
                <a:cs typeface="Arial" panose="020B0604020202020204" pitchFamily="34" charset="0"/>
              </a:rPr>
              <a:t>Lencioni</a:t>
            </a:r>
            <a:r>
              <a:rPr lang="en-US" sz="2400" cap="none" dirty="0" smtClean="0">
                <a:solidFill>
                  <a:schemeClr val="tx1"/>
                </a:solidFill>
                <a:cs typeface="Arial" panose="020B0604020202020204" pitchFamily="34" charset="0"/>
              </a:rPr>
              <a:t>, A Field Guide, p. 14</a:t>
            </a: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
        <p:nvSpPr>
          <p:cNvPr id="5" name="TextBox 4"/>
          <p:cNvSpPr txBox="1"/>
          <p:nvPr/>
        </p:nvSpPr>
        <p:spPr>
          <a:xfrm>
            <a:off x="3572933" y="6443133"/>
            <a:ext cx="7984067" cy="369332"/>
          </a:xfrm>
          <a:prstGeom prst="rect">
            <a:avLst/>
          </a:prstGeom>
          <a:noFill/>
        </p:spPr>
        <p:txBody>
          <a:bodyPr wrap="square" rtlCol="0">
            <a:spAutoFit/>
          </a:bodyPr>
          <a:lstStyle/>
          <a:p>
            <a:r>
              <a:rPr lang="en-US" dirty="0" smtClean="0">
                <a:latin typeface="Arial" panose="020B0604020202020204" pitchFamily="34" charset="0"/>
              </a:rPr>
              <a:t>Source:  </a:t>
            </a:r>
            <a:r>
              <a:rPr lang="en-US" dirty="0" smtClean="0">
                <a:solidFill>
                  <a:srgbClr val="FFFF00"/>
                </a:solidFill>
                <a:latin typeface="Arial" panose="020B0604020202020204" pitchFamily="34" charset="0"/>
              </a:rPr>
              <a:t>https</a:t>
            </a:r>
            <a:r>
              <a:rPr lang="en-US" dirty="0">
                <a:solidFill>
                  <a:srgbClr val="FFFF00"/>
                </a:solidFill>
                <a:latin typeface="Arial" panose="020B0604020202020204" pitchFamily="34" charset="0"/>
              </a:rPr>
              <a:t>://www.tablegroup.com/books/dysfunctions/</a:t>
            </a:r>
          </a:p>
        </p:txBody>
      </p:sp>
    </p:spTree>
    <p:extLst>
      <p:ext uri="{BB962C8B-B14F-4D97-AF65-F5344CB8AC3E}">
        <p14:creationId xmlns:p14="http://schemas.microsoft.com/office/powerpoint/2010/main" val="3945609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Strategy for Creating Trust</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148483" cy="4893732"/>
          </a:xfrm>
        </p:spPr>
        <p:txBody>
          <a:bodyPr>
            <a:normAutofit/>
          </a:bodyPr>
          <a:lstStyle/>
          <a:p>
            <a:pPr marL="347663" indent="-347663">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The Personal History Exercise</a:t>
            </a:r>
          </a:p>
          <a:p>
            <a:pPr marL="855663" indent="-508000">
              <a:lnSpc>
                <a:spcPct val="120000"/>
              </a:lnSpc>
              <a:spcBef>
                <a:spcPts val="0"/>
              </a:spcBef>
              <a:buClr>
                <a:schemeClr val="tx1"/>
              </a:buClr>
              <a:buSzPct val="100000"/>
              <a:buFont typeface="Wingdings" panose="05000000000000000000" pitchFamily="2" charset="2"/>
              <a:buChar char="§"/>
              <a:tabLst>
                <a:tab pos="855663" algn="l"/>
              </a:tabLst>
            </a:pPr>
            <a:r>
              <a:rPr lang="en-US" sz="2800" cap="none" dirty="0" smtClean="0">
                <a:solidFill>
                  <a:schemeClr val="tx1"/>
                </a:solidFill>
                <a:latin typeface="Arial" panose="020B0604020202020204" pitchFamily="34" charset="0"/>
                <a:cs typeface="Arial" panose="020B0604020202020204" pitchFamily="34" charset="0"/>
              </a:rPr>
              <a:t>At a meeting have each team member explain:</a:t>
            </a:r>
          </a:p>
          <a:p>
            <a:pPr marL="1371600" indent="-515938">
              <a:lnSpc>
                <a:spcPct val="120000"/>
              </a:lnSpc>
              <a:spcBef>
                <a:spcPts val="0"/>
              </a:spcBef>
              <a:buClr>
                <a:schemeClr val="tx1"/>
              </a:buClr>
              <a:buSzPct val="100000"/>
              <a:buFont typeface="+mj-lt"/>
              <a:buAutoNum type="arabicPeriod"/>
              <a:tabLst>
                <a:tab pos="1371600" algn="l"/>
              </a:tabLst>
            </a:pPr>
            <a:r>
              <a:rPr lang="en-US" sz="2800" cap="none" dirty="0" smtClean="0">
                <a:solidFill>
                  <a:schemeClr val="tx1"/>
                </a:solidFill>
                <a:cs typeface="Arial" panose="020B0604020202020204" pitchFamily="34" charset="0"/>
              </a:rPr>
              <a:t>Where they grew up,</a:t>
            </a:r>
          </a:p>
          <a:p>
            <a:pPr marL="1371600" indent="-515938">
              <a:lnSpc>
                <a:spcPct val="120000"/>
              </a:lnSpc>
              <a:spcBef>
                <a:spcPts val="0"/>
              </a:spcBef>
              <a:buClr>
                <a:schemeClr val="tx1"/>
              </a:buClr>
              <a:buSzPct val="100000"/>
              <a:buFont typeface="+mj-lt"/>
              <a:buAutoNum type="arabicPeriod"/>
              <a:tabLst>
                <a:tab pos="1371600" algn="l"/>
              </a:tabLst>
            </a:pPr>
            <a:r>
              <a:rPr lang="en-US" sz="2800" cap="none" dirty="0" smtClean="0">
                <a:solidFill>
                  <a:schemeClr val="tx1"/>
                </a:solidFill>
                <a:latin typeface="Arial" panose="020B0604020202020204" pitchFamily="34" charset="0"/>
                <a:cs typeface="Arial" panose="020B0604020202020204" pitchFamily="34" charset="0"/>
              </a:rPr>
              <a:t>How many kids were in their family, and</a:t>
            </a:r>
          </a:p>
          <a:p>
            <a:pPr marL="1371600" indent="-515938">
              <a:lnSpc>
                <a:spcPct val="120000"/>
              </a:lnSpc>
              <a:spcBef>
                <a:spcPts val="0"/>
              </a:spcBef>
              <a:buClr>
                <a:schemeClr val="tx1"/>
              </a:buClr>
              <a:buSzPct val="100000"/>
              <a:buFont typeface="+mj-lt"/>
              <a:buAutoNum type="arabicPeriod"/>
              <a:tabLst>
                <a:tab pos="1371600" algn="l"/>
              </a:tabLst>
            </a:pPr>
            <a:r>
              <a:rPr lang="en-US" sz="2800" cap="none" dirty="0" smtClean="0">
                <a:solidFill>
                  <a:schemeClr val="tx1"/>
                </a:solidFill>
                <a:cs typeface="Arial" panose="020B0604020202020204" pitchFamily="34" charset="0"/>
              </a:rPr>
              <a:t>The most important challenge they faced as a child.</a:t>
            </a:r>
            <a:endParaRPr lang="en-US" sz="2800" cap="none" dirty="0" smtClean="0">
              <a:solidFill>
                <a:schemeClr val="tx1"/>
              </a:solidFill>
              <a:latin typeface="Arial" panose="020B0604020202020204" pitchFamily="34" charset="0"/>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Why does this strategy work?</a:t>
            </a:r>
            <a:endParaRPr lang="en-US" sz="2800" cap="none" dirty="0">
              <a:solidFill>
                <a:schemeClr val="tx1"/>
              </a:solidFill>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
        <p:nvSpPr>
          <p:cNvPr id="5" name="TextBox 4"/>
          <p:cNvSpPr txBox="1"/>
          <p:nvPr/>
        </p:nvSpPr>
        <p:spPr>
          <a:xfrm>
            <a:off x="3572934" y="6019796"/>
            <a:ext cx="7001934" cy="461665"/>
          </a:xfrm>
          <a:prstGeom prst="rect">
            <a:avLst/>
          </a:prstGeom>
          <a:noFill/>
        </p:spPr>
        <p:txBody>
          <a:bodyPr wrap="square" rtlCol="0">
            <a:spAutoFit/>
          </a:bodyPr>
          <a:lstStyle/>
          <a:p>
            <a:pPr algn="r"/>
            <a:r>
              <a:rPr lang="en-US" sz="2400" dirty="0" err="1" smtClean="0">
                <a:latin typeface="Arial" panose="020B0604020202020204" pitchFamily="34" charset="0"/>
              </a:rPr>
              <a:t>Lencioni</a:t>
            </a:r>
            <a:r>
              <a:rPr lang="en-US" sz="2400" dirty="0" smtClean="0">
                <a:latin typeface="Arial" panose="020B0604020202020204" pitchFamily="34" charset="0"/>
              </a:rPr>
              <a:t>, A Field Guide, p. 13-24.</a:t>
            </a:r>
            <a:endParaRPr lang="en-US" sz="2400" dirty="0">
              <a:solidFill>
                <a:srgbClr val="FFFF00"/>
              </a:solidFill>
              <a:latin typeface="Arial" panose="020B0604020202020204" pitchFamily="34" charset="0"/>
            </a:endParaRPr>
          </a:p>
        </p:txBody>
      </p:sp>
    </p:spTree>
    <p:extLst>
      <p:ext uri="{BB962C8B-B14F-4D97-AF65-F5344CB8AC3E}">
        <p14:creationId xmlns:p14="http://schemas.microsoft.com/office/powerpoint/2010/main" val="2260590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Mastering Conflict</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148483" cy="4893732"/>
          </a:xfrm>
        </p:spPr>
        <p:txBody>
          <a:bodyPr>
            <a:normAutofit/>
          </a:bodyPr>
          <a:lstStyle/>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When team members trust one another, it’s time to apply that trust</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Conflict:  </a:t>
            </a:r>
            <a:r>
              <a:rPr lang="en-US" sz="2800" u="sng" cap="none" dirty="0" smtClean="0">
                <a:solidFill>
                  <a:schemeClr val="tx1"/>
                </a:solidFill>
                <a:cs typeface="Arial" panose="020B0604020202020204" pitchFamily="34" charset="0"/>
              </a:rPr>
              <a:t>Productive, ideological conflict</a:t>
            </a:r>
            <a:r>
              <a:rPr lang="en-US" sz="2800" cap="none" dirty="0" smtClean="0">
                <a:solidFill>
                  <a:schemeClr val="tx1"/>
                </a:solidFill>
                <a:cs typeface="Arial" panose="020B0604020202020204" pitchFamily="34" charset="0"/>
              </a:rPr>
              <a:t> that is passionate, unfiltered debate around important issues to the team</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Conflict is inevitable, but when done properly, it can be productive</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Instead of trying to win the debate, get what they want, or vent after the meeting ends; trusting teams say what needs to be said with nothing left to discuss </a:t>
            </a:r>
            <a:r>
              <a:rPr lang="en-US" sz="2800" u="sng" cap="none" dirty="0" smtClean="0">
                <a:solidFill>
                  <a:schemeClr val="tx1"/>
                </a:solidFill>
                <a:cs typeface="Arial" panose="020B0604020202020204" pitchFamily="34" charset="0"/>
              </a:rPr>
              <a:t>after</a:t>
            </a:r>
            <a:r>
              <a:rPr lang="en-US" sz="2800" cap="none" dirty="0" smtClean="0">
                <a:solidFill>
                  <a:schemeClr val="tx1"/>
                </a:solidFill>
                <a:cs typeface="Arial" panose="020B0604020202020204" pitchFamily="34" charset="0"/>
              </a:rPr>
              <a:t> the meeting  </a:t>
            </a:r>
          </a:p>
          <a:p>
            <a:pPr marL="514350" indent="5716588">
              <a:lnSpc>
                <a:spcPct val="120000"/>
              </a:lnSpc>
              <a:spcBef>
                <a:spcPts val="0"/>
              </a:spcBef>
              <a:buClr>
                <a:schemeClr val="tx1"/>
              </a:buClr>
              <a:buSzPct val="100000"/>
            </a:pPr>
            <a:r>
              <a:rPr lang="en-US" sz="2400" cap="none" dirty="0" err="1" smtClean="0">
                <a:solidFill>
                  <a:schemeClr val="tx1"/>
                </a:solidFill>
                <a:cs typeface="Arial" panose="020B0604020202020204" pitchFamily="34" charset="0"/>
              </a:rPr>
              <a:t>Lencioni</a:t>
            </a:r>
            <a:r>
              <a:rPr lang="en-US" sz="2400" cap="none" dirty="0" smtClean="0">
                <a:solidFill>
                  <a:schemeClr val="tx1"/>
                </a:solidFill>
                <a:cs typeface="Arial" panose="020B0604020202020204" pitchFamily="34" charset="0"/>
              </a:rPr>
              <a:t>, A Field Guide, p. 37-38</a:t>
            </a: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Tree>
    <p:extLst>
      <p:ext uri="{BB962C8B-B14F-4D97-AF65-F5344CB8AC3E}">
        <p14:creationId xmlns:p14="http://schemas.microsoft.com/office/powerpoint/2010/main" val="360121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Strategy for Mastering Conflict</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148483" cy="4893732"/>
          </a:xfrm>
        </p:spPr>
        <p:txBody>
          <a:bodyPr>
            <a:normAutofit/>
          </a:bodyPr>
          <a:lstStyle/>
          <a:p>
            <a:pPr marL="347663" indent="-347663">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Conflict Profiling</a:t>
            </a:r>
          </a:p>
          <a:p>
            <a:pPr marL="855663" indent="-508000">
              <a:lnSpc>
                <a:spcPct val="120000"/>
              </a:lnSpc>
              <a:spcBef>
                <a:spcPts val="0"/>
              </a:spcBef>
              <a:buClr>
                <a:schemeClr val="tx1"/>
              </a:buClr>
              <a:buSzPct val="100000"/>
              <a:buFont typeface="Wingdings" panose="05000000000000000000" pitchFamily="2" charset="2"/>
              <a:buChar char="§"/>
              <a:tabLst>
                <a:tab pos="855663" algn="l"/>
              </a:tabLst>
            </a:pPr>
            <a:r>
              <a:rPr lang="en-US" sz="2800" cap="none" dirty="0" smtClean="0">
                <a:solidFill>
                  <a:schemeClr val="tx1"/>
                </a:solidFill>
                <a:latin typeface="Arial" panose="020B0604020202020204" pitchFamily="34" charset="0"/>
                <a:cs typeface="Arial" panose="020B0604020202020204" pitchFamily="34" charset="0"/>
              </a:rPr>
              <a:t>At a meeting have each team member explains their Conflict Profile as measured by the Myers-Briggs and discuss how it meshes with their personal views on conflict and their childhood or maturation </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Why does this strategy work?</a:t>
            </a:r>
            <a:endParaRPr lang="en-US" sz="2800" cap="none" dirty="0" smtClean="0">
              <a:solidFill>
                <a:schemeClr val="tx1"/>
              </a:solidFill>
              <a:latin typeface="Arial" panose="020B0604020202020204" pitchFamily="34" charset="0"/>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
        <p:nvSpPr>
          <p:cNvPr id="5" name="TextBox 4"/>
          <p:cNvSpPr txBox="1"/>
          <p:nvPr/>
        </p:nvSpPr>
        <p:spPr>
          <a:xfrm>
            <a:off x="10103556" y="333375"/>
            <a:ext cx="1806222" cy="1200329"/>
          </a:xfrm>
          <a:prstGeom prst="rect">
            <a:avLst/>
          </a:prstGeom>
          <a:noFill/>
          <a:ln w="25400">
            <a:solidFill>
              <a:srgbClr val="FFFF00"/>
            </a:solidFill>
          </a:ln>
        </p:spPr>
        <p:txBody>
          <a:bodyPr wrap="square" rtlCol="0">
            <a:spAutoFit/>
          </a:bodyPr>
          <a:lstStyle/>
          <a:p>
            <a:r>
              <a:rPr lang="en-US" dirty="0" smtClean="0">
                <a:latin typeface="Arial" panose="020B0604020202020204" pitchFamily="34" charset="0"/>
                <a:cs typeface="Arial" panose="020B0604020202020204" pitchFamily="34" charset="0"/>
              </a:rPr>
              <a:t>Apply what you learned in Dr. Nick Grant’s presentation!</a:t>
            </a:r>
            <a:r>
              <a:rPr lang="en-US" dirty="0" smtClean="0"/>
              <a:t>!</a:t>
            </a:r>
            <a:endParaRPr lang="en-US" dirty="0"/>
          </a:p>
        </p:txBody>
      </p:sp>
    </p:spTree>
    <p:extLst>
      <p:ext uri="{BB962C8B-B14F-4D97-AF65-F5344CB8AC3E}">
        <p14:creationId xmlns:p14="http://schemas.microsoft.com/office/powerpoint/2010/main" val="1369643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3826"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Disclosure</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66750" y="1704975"/>
            <a:ext cx="10896600" cy="3933825"/>
          </a:xfrm>
        </p:spPr>
        <p:txBody>
          <a:bodyPr>
            <a:normAutofit/>
          </a:bodyPr>
          <a:lstStyle/>
          <a:p>
            <a:pPr>
              <a:buClr>
                <a:schemeClr val="tx1"/>
              </a:buClr>
              <a:buSzPct val="100000"/>
            </a:pPr>
            <a:r>
              <a:rPr lang="en-US" sz="2800" cap="none" dirty="0" smtClean="0">
                <a:solidFill>
                  <a:schemeClr val="tx1"/>
                </a:solidFill>
                <a:latin typeface="Arial" panose="020B0604020202020204" pitchFamily="34" charset="0"/>
                <a:cs typeface="Arial" panose="020B0604020202020204" pitchFamily="34" charset="0"/>
              </a:rPr>
              <a:t>Dr. </a:t>
            </a:r>
            <a:r>
              <a:rPr lang="en-US" sz="2800" cap="none" dirty="0" err="1" smtClean="0">
                <a:solidFill>
                  <a:schemeClr val="tx1"/>
                </a:solidFill>
                <a:latin typeface="Arial" panose="020B0604020202020204" pitchFamily="34" charset="0"/>
                <a:cs typeface="Arial" panose="020B0604020202020204" pitchFamily="34" charset="0"/>
              </a:rPr>
              <a:t>Tysinger</a:t>
            </a:r>
            <a:r>
              <a:rPr lang="en-US" sz="2800" cap="none" dirty="0" smtClean="0">
                <a:solidFill>
                  <a:schemeClr val="tx1"/>
                </a:solidFill>
                <a:latin typeface="Arial" panose="020B0604020202020204" pitchFamily="34" charset="0"/>
                <a:cs typeface="Arial" panose="020B0604020202020204" pitchFamily="34" charset="0"/>
              </a:rPr>
              <a:t> has no relevant financial relationships with commercial interests to disclose.</a:t>
            </a:r>
          </a:p>
          <a:p>
            <a:pPr marL="342900" indent="-342900">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a:p>
            <a:pPr algn="ctr"/>
            <a:endParaRPr lang="en-US" cap="none" dirty="0">
              <a:solidFill>
                <a:schemeClr val="tx1"/>
              </a:solidFill>
            </a:endParaRPr>
          </a:p>
        </p:txBody>
      </p:sp>
    </p:spTree>
    <p:extLst>
      <p:ext uri="{BB962C8B-B14F-4D97-AF65-F5344CB8AC3E}">
        <p14:creationId xmlns:p14="http://schemas.microsoft.com/office/powerpoint/2010/main" val="1214396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a:solidFill>
                  <a:srgbClr val="FFFF00"/>
                </a:solidFill>
                <a:cs typeface="Arial" panose="020B0604020202020204" pitchFamily="34" charset="0"/>
              </a:rPr>
              <a:t>Achieving Commitment</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6" y="1320801"/>
            <a:ext cx="11526121" cy="4893732"/>
          </a:xfrm>
        </p:spPr>
        <p:txBody>
          <a:bodyPr>
            <a:normAutofit fontScale="92500" lnSpcReduction="10000"/>
          </a:bodyPr>
          <a:lstStyle/>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Trust and Mastering Conflict help team members overcome the 3</a:t>
            </a:r>
            <a:r>
              <a:rPr lang="en-US" sz="2800" cap="none" baseline="30000" dirty="0" smtClean="0">
                <a:solidFill>
                  <a:schemeClr val="tx1"/>
                </a:solidFill>
                <a:cs typeface="Arial" panose="020B0604020202020204" pitchFamily="34" charset="0"/>
              </a:rPr>
              <a:t>rd</a:t>
            </a:r>
            <a:r>
              <a:rPr lang="en-US" sz="2800" cap="none" dirty="0" smtClean="0">
                <a:solidFill>
                  <a:schemeClr val="tx1"/>
                </a:solidFill>
                <a:cs typeface="Arial" panose="020B0604020202020204" pitchFamily="34" charset="0"/>
              </a:rPr>
              <a:t> Dysfunction:  The Lack of Commitment</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Commitment is NOT consensus </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Committing to decisions and standards embraces two separate concepts:</a:t>
            </a:r>
          </a:p>
          <a:p>
            <a:pPr marL="973138" indent="-457200">
              <a:lnSpc>
                <a:spcPct val="120000"/>
              </a:lnSpc>
              <a:spcBef>
                <a:spcPts val="0"/>
              </a:spcBef>
              <a:buClr>
                <a:schemeClr val="tx1"/>
              </a:buClr>
              <a:buSzPct val="100000"/>
              <a:buFont typeface="Wingdings" panose="05000000000000000000" pitchFamily="2" charset="2"/>
              <a:buChar char="§"/>
            </a:pPr>
            <a:r>
              <a:rPr lang="en-US" sz="2800" cap="none" dirty="0" smtClean="0">
                <a:solidFill>
                  <a:schemeClr val="tx1"/>
                </a:solidFill>
                <a:cs typeface="Arial" panose="020B0604020202020204" pitchFamily="34" charset="0"/>
              </a:rPr>
              <a:t>Buy-In:  Intelligent</a:t>
            </a:r>
            <a:r>
              <a:rPr lang="en-US" sz="2800" cap="none" dirty="0">
                <a:solidFill>
                  <a:schemeClr val="tx1"/>
                </a:solidFill>
                <a:cs typeface="Arial" panose="020B0604020202020204" pitchFamily="34" charset="0"/>
              </a:rPr>
              <a:t>, </a:t>
            </a:r>
            <a:r>
              <a:rPr lang="en-US" sz="2800" cap="none" dirty="0" smtClean="0">
                <a:solidFill>
                  <a:schemeClr val="tx1"/>
                </a:solidFill>
                <a:cs typeface="Arial" panose="020B0604020202020204" pitchFamily="34" charset="0"/>
              </a:rPr>
              <a:t>driven </a:t>
            </a:r>
            <a:r>
              <a:rPr lang="en-US" sz="2800" cap="none" dirty="0">
                <a:solidFill>
                  <a:schemeClr val="tx1"/>
                </a:solidFill>
                <a:cs typeface="Arial" panose="020B0604020202020204" pitchFamily="34" charset="0"/>
              </a:rPr>
              <a:t>team </a:t>
            </a:r>
            <a:r>
              <a:rPr lang="en-US" sz="2800" cap="none" dirty="0" smtClean="0">
                <a:solidFill>
                  <a:schemeClr val="tx1"/>
                </a:solidFill>
                <a:cs typeface="Arial" panose="020B0604020202020204" pitchFamily="34" charset="0"/>
              </a:rPr>
              <a:t>members buy-in to a decision when they don’t naturally agree with it</a:t>
            </a:r>
          </a:p>
          <a:p>
            <a:pPr marL="973138" indent="-457200">
              <a:lnSpc>
                <a:spcPct val="120000"/>
              </a:lnSpc>
              <a:spcBef>
                <a:spcPts val="0"/>
              </a:spcBef>
              <a:buClr>
                <a:schemeClr val="tx1"/>
              </a:buClr>
              <a:buSzPct val="100000"/>
              <a:buFont typeface="Wingdings" panose="05000000000000000000" pitchFamily="2" charset="2"/>
              <a:buChar char="§"/>
            </a:pPr>
            <a:r>
              <a:rPr lang="en-US" sz="2800" cap="none" dirty="0" smtClean="0">
                <a:solidFill>
                  <a:schemeClr val="tx1"/>
                </a:solidFill>
                <a:cs typeface="Arial" panose="020B0604020202020204" pitchFamily="34" charset="0"/>
              </a:rPr>
              <a:t>Clarity:  All members must clearly understand to what they are committing </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At the end of the meeting, the leader must ask:  “Exactly what have we decided to do today?”</a:t>
            </a:r>
          </a:p>
          <a:p>
            <a:pPr marL="514350" indent="5716588">
              <a:lnSpc>
                <a:spcPct val="120000"/>
              </a:lnSpc>
              <a:spcBef>
                <a:spcPts val="0"/>
              </a:spcBef>
              <a:buClr>
                <a:schemeClr val="tx1"/>
              </a:buClr>
              <a:buSzPct val="100000"/>
            </a:pPr>
            <a:r>
              <a:rPr lang="en-US" sz="2400" cap="none" dirty="0" err="1" smtClean="0">
                <a:solidFill>
                  <a:schemeClr val="tx1"/>
                </a:solidFill>
                <a:cs typeface="Arial" panose="020B0604020202020204" pitchFamily="34" charset="0"/>
              </a:rPr>
              <a:t>Lencioni</a:t>
            </a:r>
            <a:r>
              <a:rPr lang="en-US" sz="2400" cap="none" dirty="0" smtClean="0">
                <a:solidFill>
                  <a:schemeClr val="tx1"/>
                </a:solidFill>
                <a:cs typeface="Arial" panose="020B0604020202020204" pitchFamily="34" charset="0"/>
              </a:rPr>
              <a:t>, A Field Guide, p. 51-54</a:t>
            </a: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Tree>
    <p:extLst>
      <p:ext uri="{BB962C8B-B14F-4D97-AF65-F5344CB8AC3E}">
        <p14:creationId xmlns:p14="http://schemas.microsoft.com/office/powerpoint/2010/main" val="249451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Strategy for Achievin</a:t>
            </a:r>
            <a:r>
              <a:rPr lang="en-US" sz="4400" dirty="0" smtClean="0">
                <a:solidFill>
                  <a:srgbClr val="FFFF00"/>
                </a:solidFill>
                <a:cs typeface="Arial" panose="020B0604020202020204" pitchFamily="34" charset="0"/>
              </a:rPr>
              <a:t>g Commitment</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148483" cy="4893732"/>
          </a:xfrm>
        </p:spPr>
        <p:txBody>
          <a:bodyPr>
            <a:normAutofit/>
          </a:bodyPr>
          <a:lstStyle/>
          <a:p>
            <a:pPr marL="347663" indent="-347663">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Setting Thematic Goals</a:t>
            </a:r>
          </a:p>
          <a:p>
            <a:pPr marL="855663" indent="-508000">
              <a:lnSpc>
                <a:spcPct val="120000"/>
              </a:lnSpc>
              <a:spcBef>
                <a:spcPts val="0"/>
              </a:spcBef>
              <a:buClr>
                <a:schemeClr val="tx1"/>
              </a:buClr>
              <a:buSzPct val="100000"/>
              <a:buFont typeface="Wingdings" panose="05000000000000000000" pitchFamily="2" charset="2"/>
              <a:buChar char="§"/>
              <a:tabLst>
                <a:tab pos="855663" algn="l"/>
              </a:tabLst>
            </a:pPr>
            <a:r>
              <a:rPr lang="en-US" sz="2800" cap="none" dirty="0" smtClean="0">
                <a:solidFill>
                  <a:schemeClr val="tx1"/>
                </a:solidFill>
                <a:latin typeface="Arial" panose="020B0604020202020204" pitchFamily="34" charset="0"/>
                <a:cs typeface="Arial" panose="020B0604020202020204" pitchFamily="34" charset="0"/>
              </a:rPr>
              <a:t>Have team members set a common, unifying goal that all team members should think about and work toward as they perform their daily responsibilities.  The goal must have measurable objectives that support the goal. </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Why does this strategy work?</a:t>
            </a:r>
            <a:endParaRPr lang="en-US" sz="2800" cap="none" dirty="0">
              <a:solidFill>
                <a:schemeClr val="tx1"/>
              </a:solidFill>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Tree>
    <p:extLst>
      <p:ext uri="{BB962C8B-B14F-4D97-AF65-F5344CB8AC3E}">
        <p14:creationId xmlns:p14="http://schemas.microsoft.com/office/powerpoint/2010/main" val="4051199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cs typeface="Arial" panose="020B0604020202020204" pitchFamily="34" charset="0"/>
              </a:rPr>
              <a:t>Embracing Accountability</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328400" cy="4893732"/>
          </a:xfrm>
        </p:spPr>
        <p:txBody>
          <a:bodyPr>
            <a:normAutofit/>
          </a:bodyPr>
          <a:lstStyle/>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Accountability:  The willingness of team members to remind one another when they are not living up to the group’s performance standards </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The responsibility for the reminder is not solely the leader’s, it is peer-to-peer; but the leader must model the behavior to change way the organization deals with behavioral and productivity issues</a:t>
            </a:r>
          </a:p>
          <a:p>
            <a:pPr marL="514350" indent="5716588">
              <a:lnSpc>
                <a:spcPct val="120000"/>
              </a:lnSpc>
              <a:spcBef>
                <a:spcPts val="0"/>
              </a:spcBef>
              <a:buClr>
                <a:schemeClr val="tx1"/>
              </a:buClr>
              <a:buSzPct val="100000"/>
            </a:pPr>
            <a:r>
              <a:rPr lang="en-US" sz="2400" cap="none" dirty="0" err="1" smtClean="0">
                <a:solidFill>
                  <a:schemeClr val="tx1"/>
                </a:solidFill>
                <a:cs typeface="Arial" panose="020B0604020202020204" pitchFamily="34" charset="0"/>
              </a:rPr>
              <a:t>Lencioni</a:t>
            </a:r>
            <a:r>
              <a:rPr lang="en-US" sz="2400" cap="none" dirty="0" smtClean="0">
                <a:solidFill>
                  <a:schemeClr val="tx1"/>
                </a:solidFill>
                <a:cs typeface="Arial" panose="020B0604020202020204" pitchFamily="34" charset="0"/>
              </a:rPr>
              <a:t>, A Field Guide, p. 61-62</a:t>
            </a: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Tree>
    <p:extLst>
      <p:ext uri="{BB962C8B-B14F-4D97-AF65-F5344CB8AC3E}">
        <p14:creationId xmlns:p14="http://schemas.microsoft.com/office/powerpoint/2010/main" val="10471203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Strategy for </a:t>
            </a:r>
            <a:r>
              <a:rPr lang="en-US" sz="4400" dirty="0">
                <a:solidFill>
                  <a:srgbClr val="FFFF00"/>
                </a:solidFill>
                <a:cs typeface="Arial" panose="020B0604020202020204" pitchFamily="34" charset="0"/>
              </a:rPr>
              <a:t>Embracing Accountability</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438466" cy="4893732"/>
          </a:xfrm>
        </p:spPr>
        <p:txBody>
          <a:bodyPr>
            <a:normAutofit fontScale="70000" lnSpcReduction="20000"/>
          </a:bodyPr>
          <a:lstStyle/>
          <a:p>
            <a:pPr marL="347663" indent="-347663">
              <a:lnSpc>
                <a:spcPct val="120000"/>
              </a:lnSpc>
              <a:spcBef>
                <a:spcPts val="0"/>
              </a:spcBef>
              <a:buClr>
                <a:schemeClr val="tx1"/>
              </a:buClr>
              <a:buSzPct val="100000"/>
              <a:buFont typeface="Arial" panose="020B0604020202020204" pitchFamily="34" charset="0"/>
              <a:buChar char="•"/>
            </a:pPr>
            <a:r>
              <a:rPr lang="en-US" sz="3400" cap="none" dirty="0" smtClean="0">
                <a:solidFill>
                  <a:schemeClr val="tx1"/>
                </a:solidFill>
                <a:cs typeface="Arial" panose="020B0604020202020204" pitchFamily="34" charset="0"/>
              </a:rPr>
              <a:t>Team Effectiveness Exercise (takes 1 </a:t>
            </a:r>
            <a:r>
              <a:rPr lang="en-US" sz="3400" cap="none" dirty="0" err="1" smtClean="0">
                <a:solidFill>
                  <a:schemeClr val="tx1"/>
                </a:solidFill>
                <a:cs typeface="Arial" panose="020B0604020202020204" pitchFamily="34" charset="0"/>
              </a:rPr>
              <a:t>hr</a:t>
            </a:r>
            <a:r>
              <a:rPr lang="en-US" sz="3400" cap="none" dirty="0" smtClean="0">
                <a:solidFill>
                  <a:schemeClr val="tx1"/>
                </a:solidFill>
                <a:cs typeface="Arial" panose="020B0604020202020204" pitchFamily="34" charset="0"/>
              </a:rPr>
              <a:t>) (</a:t>
            </a:r>
            <a:r>
              <a:rPr lang="en-US" sz="3400" u="sng" cap="none" dirty="0" smtClean="0">
                <a:solidFill>
                  <a:schemeClr val="tx1"/>
                </a:solidFill>
                <a:cs typeface="Arial" panose="020B0604020202020204" pitchFamily="34" charset="0"/>
              </a:rPr>
              <a:t>team must trust and know each other</a:t>
            </a:r>
            <a:r>
              <a:rPr lang="en-US" sz="3400" cap="none" dirty="0" smtClean="0">
                <a:solidFill>
                  <a:schemeClr val="tx1"/>
                </a:solidFill>
                <a:cs typeface="Arial" panose="020B0604020202020204" pitchFamily="34" charset="0"/>
              </a:rPr>
              <a:t>) </a:t>
            </a:r>
          </a:p>
          <a:p>
            <a:pPr marL="855663" indent="-508000">
              <a:lnSpc>
                <a:spcPct val="120000"/>
              </a:lnSpc>
              <a:spcBef>
                <a:spcPts val="0"/>
              </a:spcBef>
              <a:buClr>
                <a:schemeClr val="tx1"/>
              </a:buClr>
              <a:buSzPct val="100000"/>
              <a:buFont typeface="Wingdings" panose="05000000000000000000" pitchFamily="2" charset="2"/>
              <a:buChar char="§"/>
              <a:tabLst>
                <a:tab pos="855663" algn="l"/>
              </a:tabLst>
            </a:pPr>
            <a:r>
              <a:rPr lang="en-US" sz="3400" cap="none" dirty="0" smtClean="0">
                <a:solidFill>
                  <a:schemeClr val="tx1"/>
                </a:solidFill>
                <a:cs typeface="Arial" panose="020B0604020202020204" pitchFamily="34" charset="0"/>
              </a:rPr>
              <a:t>Each member writes their answers to 2 questions about the other team members, but </a:t>
            </a:r>
            <a:r>
              <a:rPr lang="en-US" sz="3400" u="sng" cap="none" dirty="0" smtClean="0">
                <a:solidFill>
                  <a:schemeClr val="tx1"/>
                </a:solidFill>
                <a:cs typeface="Arial" panose="020B0604020202020204" pitchFamily="34" charset="0"/>
              </a:rPr>
              <a:t>not</a:t>
            </a:r>
            <a:r>
              <a:rPr lang="en-US" sz="3400" cap="none" dirty="0" smtClean="0">
                <a:solidFill>
                  <a:schemeClr val="tx1"/>
                </a:solidFill>
                <a:cs typeface="Arial" panose="020B0604020202020204" pitchFamily="34" charset="0"/>
              </a:rPr>
              <a:t> themselves:</a:t>
            </a:r>
          </a:p>
          <a:p>
            <a:pPr marL="1262063" indent="-406400">
              <a:lnSpc>
                <a:spcPct val="120000"/>
              </a:lnSpc>
              <a:spcBef>
                <a:spcPts val="0"/>
              </a:spcBef>
              <a:buClr>
                <a:schemeClr val="tx1"/>
              </a:buClr>
              <a:buSzPct val="100000"/>
              <a:buFont typeface="+mj-lt"/>
              <a:buAutoNum type="arabicPeriod"/>
              <a:tabLst>
                <a:tab pos="1262063" algn="l"/>
              </a:tabLst>
            </a:pPr>
            <a:r>
              <a:rPr lang="en-US" sz="3400" cap="none" dirty="0" smtClean="0">
                <a:solidFill>
                  <a:schemeClr val="tx1"/>
                </a:solidFill>
                <a:cs typeface="Arial" panose="020B0604020202020204" pitchFamily="34" charset="0"/>
              </a:rPr>
              <a:t>What is the single most important behavioral characteristic or quality demonstrated by this person that contributes to the strength of our team? </a:t>
            </a:r>
          </a:p>
          <a:p>
            <a:pPr marL="1262063" indent="-406400">
              <a:lnSpc>
                <a:spcPct val="120000"/>
              </a:lnSpc>
              <a:spcBef>
                <a:spcPts val="0"/>
              </a:spcBef>
              <a:buClr>
                <a:schemeClr val="tx1"/>
              </a:buClr>
              <a:buSzPct val="100000"/>
              <a:buFont typeface="+mj-lt"/>
              <a:buAutoNum type="arabicPeriod"/>
              <a:tabLst>
                <a:tab pos="1262063" algn="l"/>
              </a:tabLst>
            </a:pPr>
            <a:r>
              <a:rPr lang="en-US" sz="3400" cap="none" dirty="0">
                <a:solidFill>
                  <a:schemeClr val="tx1"/>
                </a:solidFill>
                <a:cs typeface="Arial" panose="020B0604020202020204" pitchFamily="34" charset="0"/>
              </a:rPr>
              <a:t>What is the single most important behavioral characteristic or quality demonstrated by this person </a:t>
            </a:r>
            <a:r>
              <a:rPr lang="en-US" sz="3400" cap="none" dirty="0" smtClean="0">
                <a:solidFill>
                  <a:schemeClr val="tx1"/>
                </a:solidFill>
                <a:cs typeface="Arial" panose="020B0604020202020204" pitchFamily="34" charset="0"/>
              </a:rPr>
              <a:t>that can sometimes derail the team?</a:t>
            </a:r>
          </a:p>
          <a:p>
            <a:pPr marL="855663" indent="-508000">
              <a:lnSpc>
                <a:spcPct val="120000"/>
              </a:lnSpc>
              <a:spcBef>
                <a:spcPts val="0"/>
              </a:spcBef>
              <a:buClr>
                <a:schemeClr val="tx1"/>
              </a:buClr>
              <a:buSzPct val="100000"/>
              <a:buFont typeface="Wingdings" panose="05000000000000000000" pitchFamily="2" charset="2"/>
              <a:buChar char="§"/>
            </a:pPr>
            <a:r>
              <a:rPr lang="en-US" sz="3400" cap="none" dirty="0" smtClean="0">
                <a:solidFill>
                  <a:schemeClr val="tx1"/>
                </a:solidFill>
                <a:cs typeface="Arial" panose="020B0604020202020204" pitchFamily="34" charset="0"/>
              </a:rPr>
              <a:t>When writing ends, each person reads their answers about the leader who can ask for clarification, but not give feedback.  When everyone has finished, ask the leader for general reactions.  Then the other team members take her/his turn in the same process.  </a:t>
            </a:r>
          </a:p>
          <a:p>
            <a:pPr marL="855663" indent="-508000">
              <a:lnSpc>
                <a:spcPct val="120000"/>
              </a:lnSpc>
              <a:spcBef>
                <a:spcPts val="0"/>
              </a:spcBef>
              <a:buClr>
                <a:schemeClr val="tx1"/>
              </a:buClr>
              <a:buSzPct val="100000"/>
              <a:buFont typeface="Wingdings" panose="05000000000000000000" pitchFamily="2" charset="2"/>
              <a:buChar char="§"/>
            </a:pPr>
            <a:r>
              <a:rPr lang="en-US" sz="3400" cap="none" dirty="0" smtClean="0">
                <a:solidFill>
                  <a:schemeClr val="tx1"/>
                </a:solidFill>
                <a:cs typeface="Arial" panose="020B0604020202020204" pitchFamily="34" charset="0"/>
              </a:rPr>
              <a:t>Why does this strategy work?</a:t>
            </a:r>
            <a:endParaRPr lang="en-US" sz="2800" cap="none" dirty="0" smtClean="0">
              <a:solidFill>
                <a:schemeClr val="tx1"/>
              </a:solidFill>
              <a:latin typeface="Arial" panose="020B0604020202020204" pitchFamily="34" charset="0"/>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
        <p:nvSpPr>
          <p:cNvPr id="6" name="TextBox 5"/>
          <p:cNvSpPr txBox="1"/>
          <p:nvPr/>
        </p:nvSpPr>
        <p:spPr>
          <a:xfrm>
            <a:off x="6096000" y="5384795"/>
            <a:ext cx="5372099" cy="830997"/>
          </a:xfrm>
          <a:prstGeom prst="rect">
            <a:avLst/>
          </a:prstGeom>
          <a:noFill/>
          <a:ln w="25400">
            <a:solidFill>
              <a:srgbClr val="FFFF00"/>
            </a:solidFill>
          </a:ln>
        </p:spPr>
        <p:txBody>
          <a:bodyPr wrap="square" rtlCol="0">
            <a:spAutoFit/>
          </a:bodyPr>
          <a:lstStyle/>
          <a:p>
            <a:r>
              <a:rPr lang="en-US" sz="2400" dirty="0" smtClean="0">
                <a:latin typeface="Arial" panose="020B0604020202020204" pitchFamily="34" charset="0"/>
                <a:cs typeface="Arial" panose="020B0604020202020204" pitchFamily="34" charset="0"/>
              </a:rPr>
              <a:t>Apply what you learned from the  presentation on feedback!</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55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cs typeface="Arial" panose="020B0604020202020204" pitchFamily="34" charset="0"/>
              </a:rPr>
              <a:t>Focusing on Results</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14867" y="1320801"/>
            <a:ext cx="11328400" cy="3160888"/>
          </a:xfrm>
        </p:spPr>
        <p:txBody>
          <a:bodyPr>
            <a:normAutofit/>
          </a:bodyPr>
          <a:lstStyle/>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Teams must establish measurements for success to eliminate </a:t>
            </a:r>
            <a:r>
              <a:rPr lang="en-US" sz="2800" cap="none" dirty="0">
                <a:solidFill>
                  <a:schemeClr val="tx1"/>
                </a:solidFill>
                <a:cs typeface="Arial" panose="020B0604020202020204" pitchFamily="34" charset="0"/>
              </a:rPr>
              <a:t>ambiguity and interpretation </a:t>
            </a:r>
            <a:endParaRPr lang="en-US" sz="2800" cap="none" dirty="0" smtClean="0">
              <a:solidFill>
                <a:schemeClr val="tx1"/>
              </a:solidFill>
              <a:cs typeface="Arial" panose="020B0604020202020204" pitchFamily="34" charset="0"/>
            </a:endParaRP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The team must commit early and publicly to what it will achieve and constantly review its progress against the expected achievements</a:t>
            </a:r>
          </a:p>
          <a:p>
            <a:pPr marL="514350" indent="-514350">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Challenge:  Egos can get in the way</a:t>
            </a:r>
          </a:p>
          <a:p>
            <a:pPr marL="514350" indent="5716588">
              <a:lnSpc>
                <a:spcPct val="120000"/>
              </a:lnSpc>
              <a:spcBef>
                <a:spcPts val="0"/>
              </a:spcBef>
              <a:buClr>
                <a:schemeClr val="tx1"/>
              </a:buClr>
              <a:buSzPct val="100000"/>
            </a:pPr>
            <a:r>
              <a:rPr lang="en-US" sz="2400" cap="none" dirty="0" err="1" smtClean="0">
                <a:solidFill>
                  <a:schemeClr val="tx1"/>
                </a:solidFill>
                <a:cs typeface="Arial" panose="020B0604020202020204" pitchFamily="34" charset="0"/>
              </a:rPr>
              <a:t>Lencioni</a:t>
            </a:r>
            <a:r>
              <a:rPr lang="en-US" sz="2400" cap="none" dirty="0" smtClean="0">
                <a:solidFill>
                  <a:schemeClr val="tx1"/>
                </a:solidFill>
                <a:cs typeface="Arial" panose="020B0604020202020204" pitchFamily="34" charset="0"/>
              </a:rPr>
              <a:t>, A Field Guide, p. 69-72</a:t>
            </a: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
        <p:nvSpPr>
          <p:cNvPr id="5" name="TextBox 4"/>
          <p:cNvSpPr txBox="1"/>
          <p:nvPr/>
        </p:nvSpPr>
        <p:spPr>
          <a:xfrm>
            <a:off x="598310" y="4978400"/>
            <a:ext cx="10869789" cy="1384995"/>
          </a:xfrm>
          <a:prstGeom prst="rect">
            <a:avLst/>
          </a:prstGeom>
          <a:noFill/>
          <a:ln>
            <a:solidFill>
              <a:srgbClr val="FFFF00"/>
            </a:solidFill>
          </a:ln>
        </p:spPr>
        <p:txBody>
          <a:bodyPr wrap="square" rtlCol="0">
            <a:spAutoFit/>
          </a:bodyPr>
          <a:lstStyle/>
          <a:p>
            <a:r>
              <a:rPr lang="en-US" sz="2800" dirty="0" smtClean="0">
                <a:latin typeface="Arial" panose="020B0604020202020204" pitchFamily="34" charset="0"/>
                <a:cs typeface="Arial" panose="020B0604020202020204" pitchFamily="34" charset="0"/>
              </a:rPr>
              <a:t>Each of you has been on many teams.  </a:t>
            </a:r>
            <a:r>
              <a:rPr lang="en-US" sz="2800" dirty="0" smtClean="0">
                <a:solidFill>
                  <a:srgbClr val="FFFF00"/>
                </a:solidFill>
                <a:latin typeface="Arial" panose="020B0604020202020204" pitchFamily="34" charset="0"/>
                <a:cs typeface="Arial" panose="020B0604020202020204" pitchFamily="34" charset="0"/>
              </a:rPr>
              <a:t>Who will volunteer to give an example of how s/he has seen one team member’s ego impair a team’s functioning?</a:t>
            </a:r>
            <a:endParaRPr lang="en-US" sz="28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8043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Strategy for </a:t>
            </a:r>
            <a:r>
              <a:rPr lang="en-US" sz="4400" dirty="0">
                <a:solidFill>
                  <a:srgbClr val="FFFF00"/>
                </a:solidFill>
                <a:cs typeface="Arial" panose="020B0604020202020204" pitchFamily="34" charset="0"/>
              </a:rPr>
              <a:t>Focusing on </a:t>
            </a:r>
            <a:r>
              <a:rPr lang="en-US" sz="4400" dirty="0" smtClean="0">
                <a:solidFill>
                  <a:srgbClr val="FFFF00"/>
                </a:solidFill>
                <a:cs typeface="Arial" panose="020B0604020202020204" pitchFamily="34" charset="0"/>
              </a:rPr>
              <a:t>Results</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79400" y="1320801"/>
            <a:ext cx="11667067" cy="4893732"/>
          </a:xfrm>
        </p:spPr>
        <p:txBody>
          <a:bodyPr>
            <a:normAutofit/>
          </a:bodyPr>
          <a:lstStyle/>
          <a:p>
            <a:pPr marL="347663" indent="-347663">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Keep a Scoreboard (AKA dashboard, radar screen) </a:t>
            </a:r>
          </a:p>
          <a:p>
            <a:pPr marL="855663" indent="-508000">
              <a:lnSpc>
                <a:spcPct val="120000"/>
              </a:lnSpc>
              <a:spcBef>
                <a:spcPts val="0"/>
              </a:spcBef>
              <a:buClr>
                <a:schemeClr val="tx1"/>
              </a:buClr>
              <a:buSzPct val="100000"/>
              <a:buFont typeface="Wingdings" panose="05000000000000000000" pitchFamily="2" charset="2"/>
              <a:buChar char="§"/>
              <a:tabLst>
                <a:tab pos="855663" algn="l"/>
              </a:tabLst>
            </a:pPr>
            <a:r>
              <a:rPr lang="en-US" sz="2800" cap="none" dirty="0" smtClean="0">
                <a:solidFill>
                  <a:schemeClr val="tx1"/>
                </a:solidFill>
                <a:cs typeface="Arial" panose="020B0604020202020204" pitchFamily="34" charset="0"/>
              </a:rPr>
              <a:t>Prepare a visible record of the team’s accomplishment of the goal and supporting objectives it set and ensure the team reviews it at every meeting</a:t>
            </a:r>
          </a:p>
          <a:p>
            <a:pPr marL="855663" indent="-508000">
              <a:lnSpc>
                <a:spcPct val="120000"/>
              </a:lnSpc>
              <a:spcBef>
                <a:spcPts val="0"/>
              </a:spcBef>
              <a:buClr>
                <a:schemeClr val="tx1"/>
              </a:buClr>
              <a:buSzPct val="100000"/>
              <a:buFont typeface="Wingdings" panose="05000000000000000000" pitchFamily="2" charset="2"/>
              <a:buChar char="§"/>
            </a:pPr>
            <a:r>
              <a:rPr lang="en-US" sz="2800" cap="none" dirty="0" smtClean="0">
                <a:solidFill>
                  <a:schemeClr val="tx1"/>
                </a:solidFill>
                <a:cs typeface="Arial" panose="020B0604020202020204" pitchFamily="34" charset="0"/>
              </a:rPr>
              <a:t>Why does this strategy work?</a:t>
            </a:r>
          </a:p>
          <a:p>
            <a:pPr marL="855663" indent="-508000">
              <a:lnSpc>
                <a:spcPct val="120000"/>
              </a:lnSpc>
              <a:spcBef>
                <a:spcPts val="0"/>
              </a:spcBef>
              <a:buClr>
                <a:schemeClr val="tx1"/>
              </a:buClr>
              <a:buSzPct val="100000"/>
              <a:buFont typeface="Wingdings" panose="05000000000000000000" pitchFamily="2" charset="2"/>
              <a:buChar char="§"/>
            </a:pPr>
            <a:endParaRPr lang="en-US" sz="2800" cap="none" dirty="0">
              <a:solidFill>
                <a:schemeClr val="tx1"/>
              </a:solidFill>
              <a:cs typeface="Arial" panose="020B0604020202020204" pitchFamily="34" charset="0"/>
            </a:endParaRPr>
          </a:p>
          <a:p>
            <a:pPr marL="398463" indent="-398463">
              <a:lnSpc>
                <a:spcPct val="120000"/>
              </a:lnSpc>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Now, let’s apply what you know or have learned to possible dysfunctions within your respective residency.  </a:t>
            </a:r>
            <a:endParaRPr lang="en-US" sz="2800" cap="none" dirty="0" smtClean="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4</a:t>
            </a:r>
            <a:endParaRPr lang="en-US" dirty="0">
              <a:latin typeface="Arial" panose="020B0604020202020204" pitchFamily="34" charset="0"/>
            </a:endParaRPr>
          </a:p>
        </p:txBody>
      </p:sp>
    </p:spTree>
    <p:extLst>
      <p:ext uri="{BB962C8B-B14F-4D97-AF65-F5344CB8AC3E}">
        <p14:creationId xmlns:p14="http://schemas.microsoft.com/office/powerpoint/2010/main" val="122947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9412" y="537885"/>
            <a:ext cx="8778688" cy="954741"/>
          </a:xfrm>
        </p:spPr>
        <p:txBody>
          <a:bodyPr/>
          <a:lstStyle/>
          <a:p>
            <a:pPr algn="ctr"/>
            <a:r>
              <a:rPr lang="en-US" sz="5400" dirty="0" smtClean="0">
                <a:solidFill>
                  <a:srgbClr val="FFFF00"/>
                </a:solidFill>
                <a:cs typeface="Arial" panose="020B0604020202020204" pitchFamily="34" charset="0"/>
              </a:rPr>
              <a:t>Small Group Discussion #2</a:t>
            </a:r>
            <a:r>
              <a:rPr lang="en-US" sz="4400" dirty="0">
                <a:solidFill>
                  <a:srgbClr val="FFFF00"/>
                </a:solidFill>
                <a:cs typeface="Arial" panose="020B0604020202020204" pitchFamily="34" charset="0"/>
              </a:rPr>
              <a:t/>
            </a:r>
            <a:br>
              <a:rPr lang="en-US" sz="4400" dirty="0">
                <a:solidFill>
                  <a:srgbClr val="FFFF00"/>
                </a:solidFill>
                <a:cs typeface="Arial" panose="020B0604020202020204" pitchFamily="34" charset="0"/>
              </a:rPr>
            </a:br>
            <a:endParaRPr lang="en-US" sz="3200" dirty="0">
              <a:solidFill>
                <a:srgbClr val="FFFF00"/>
              </a:solidFill>
              <a:cs typeface="Arial" panose="020B0604020202020204" pitchFamily="34" charset="0"/>
            </a:endParaRPr>
          </a:p>
        </p:txBody>
      </p:sp>
      <p:sp>
        <p:nvSpPr>
          <p:cNvPr id="4" name="TextBox 3"/>
          <p:cNvSpPr txBox="1"/>
          <p:nvPr/>
        </p:nvSpPr>
        <p:spPr>
          <a:xfrm>
            <a:off x="355601" y="6290734"/>
            <a:ext cx="2201332"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Objectives 3 &amp; </a:t>
            </a:r>
            <a:r>
              <a:rPr lang="en-US" dirty="0" smtClean="0">
                <a:latin typeface="Arial" panose="020B0604020202020204" pitchFamily="34" charset="0"/>
                <a:cs typeface="Arial" panose="020B0604020202020204" pitchFamily="34" charset="0"/>
              </a:rPr>
              <a:t>4</a:t>
            </a:r>
          </a:p>
        </p:txBody>
      </p:sp>
      <p:sp>
        <p:nvSpPr>
          <p:cNvPr id="5" name="TextBox 4"/>
          <p:cNvSpPr txBox="1"/>
          <p:nvPr/>
        </p:nvSpPr>
        <p:spPr>
          <a:xfrm>
            <a:off x="118534" y="254000"/>
            <a:ext cx="2438400" cy="1219200"/>
          </a:xfrm>
          <a:prstGeom prst="rect">
            <a:avLst/>
          </a:prstGeom>
          <a:noFill/>
          <a:ln>
            <a:solidFill>
              <a:srgbClr val="FFFF00"/>
            </a:solidFill>
          </a:ln>
        </p:spPr>
        <p:txBody>
          <a:bodyPr wrap="square" rtlCol="0">
            <a:spAutoFit/>
          </a:bodyPr>
          <a:lstStyle/>
          <a:p>
            <a:r>
              <a:rPr lang="en-US" sz="2400" dirty="0" smtClean="0">
                <a:latin typeface="Arial" panose="020B0604020202020204" pitchFamily="34" charset="0"/>
                <a:cs typeface="Arial" panose="020B0604020202020204" pitchFamily="34" charset="0"/>
              </a:rPr>
              <a:t>Please access Handout #3 for this Discussion</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874059" y="2017986"/>
            <a:ext cx="10594041" cy="3108543"/>
          </a:xfrm>
          <a:prstGeom prst="rect">
            <a:avLst/>
          </a:prstGeom>
        </p:spPr>
        <p:txBody>
          <a:bodyPr wrap="square">
            <a:spAutoFit/>
          </a:bodyPr>
          <a:lstStyle/>
          <a:p>
            <a:r>
              <a:rPr lang="en-US" sz="2800" dirty="0" smtClean="0">
                <a:latin typeface="Arial" panose="020B0604020202020204" pitchFamily="34" charset="0"/>
                <a:cs typeface="Arial" panose="020B0604020202020204" pitchFamily="34" charset="0"/>
              </a:rPr>
              <a:t>Rationale:  As </a:t>
            </a:r>
            <a:r>
              <a:rPr lang="en-US" sz="2800" dirty="0">
                <a:latin typeface="Arial" panose="020B0604020202020204" pitchFamily="34" charset="0"/>
                <a:cs typeface="Arial" panose="020B0604020202020204" pitchFamily="34" charset="0"/>
              </a:rPr>
              <a:t>physicians, you know the importance of correctly diagnosing and treating/managing a patient’s condition. </a:t>
            </a:r>
            <a:r>
              <a:rPr lang="en-US" sz="2800" dirty="0" smtClean="0">
                <a:latin typeface="Arial" panose="020B0604020202020204" pitchFamily="34" charset="0"/>
                <a:cs typeface="Arial" panose="020B0604020202020204" pitchFamily="34" charset="0"/>
              </a:rPr>
              <a:t> You can use your knowledge to identify and address dysfunctions in a current or future team.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In </a:t>
            </a:r>
            <a:r>
              <a:rPr lang="en-US" sz="2800" dirty="0">
                <a:latin typeface="Arial" panose="020B0604020202020204" pitchFamily="34" charset="0"/>
                <a:cs typeface="Arial" panose="020B0604020202020204" pitchFamily="34" charset="0"/>
              </a:rPr>
              <a:t>this exercise, you will identify potential dysfunctions within your residency and propose strategies to address those dysfunctions.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25950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788" y="220134"/>
            <a:ext cx="10991850" cy="1286933"/>
          </a:xfrm>
        </p:spPr>
        <p:txBody>
          <a:bodyPr/>
          <a:lstStyle/>
          <a:p>
            <a:pPr algn="ctr"/>
            <a:r>
              <a:rPr lang="en-US" sz="4000" dirty="0" smtClean="0">
                <a:solidFill>
                  <a:srgbClr val="FFFF00"/>
                </a:solidFill>
                <a:cs typeface="Arial" panose="020B0604020202020204" pitchFamily="34" charset="0"/>
              </a:rPr>
              <a:t>Possible Dysfunctions </a:t>
            </a:r>
            <a:r>
              <a:rPr lang="en-US" sz="4000" dirty="0" smtClean="0">
                <a:solidFill>
                  <a:srgbClr val="FFFF00"/>
                </a:solidFill>
                <a:cs typeface="Arial" panose="020B0604020202020204" pitchFamily="34" charset="0"/>
              </a:rPr>
              <a:t>in </a:t>
            </a:r>
            <a:r>
              <a:rPr lang="en-US" sz="4000" dirty="0" smtClean="0">
                <a:solidFill>
                  <a:srgbClr val="FFFF00"/>
                </a:solidFill>
                <a:cs typeface="Arial" panose="020B0604020202020204" pitchFamily="34" charset="0"/>
              </a:rPr>
              <a:t>One Team Within Your Residency</a:t>
            </a:r>
            <a:endParaRPr lang="en-US" sz="4000" dirty="0">
              <a:solidFill>
                <a:srgbClr val="FFFF00"/>
              </a:solidFill>
              <a:cs typeface="Arial" panose="020B0604020202020204" pitchFamily="34" charset="0"/>
            </a:endParaRPr>
          </a:p>
        </p:txBody>
      </p:sp>
      <p:sp>
        <p:nvSpPr>
          <p:cNvPr id="3" name="Subtitle 2"/>
          <p:cNvSpPr>
            <a:spLocks noGrp="1"/>
          </p:cNvSpPr>
          <p:nvPr>
            <p:ph type="subTitle" idx="1"/>
          </p:nvPr>
        </p:nvSpPr>
        <p:spPr>
          <a:xfrm>
            <a:off x="406400" y="1684866"/>
            <a:ext cx="11156950" cy="4919133"/>
          </a:xfrm>
        </p:spPr>
        <p:txBody>
          <a:bodyPr>
            <a:normAutofit/>
          </a:bodyPr>
          <a:lstStyle/>
          <a:p>
            <a:pPr>
              <a:lnSpc>
                <a:spcPct val="120000"/>
              </a:lnSpc>
              <a:spcBef>
                <a:spcPts val="600"/>
              </a:spcBef>
            </a:pPr>
            <a:r>
              <a:rPr lang="en-US" sz="3100" cap="none" dirty="0" smtClean="0">
                <a:solidFill>
                  <a:schemeClr val="tx1"/>
                </a:solidFill>
              </a:rPr>
              <a:t>Reflect on your </a:t>
            </a:r>
            <a:r>
              <a:rPr lang="en-US" sz="3100" cap="none" dirty="0" smtClean="0">
                <a:solidFill>
                  <a:schemeClr val="tx1"/>
                </a:solidFill>
              </a:rPr>
              <a:t>residency and </a:t>
            </a:r>
            <a:r>
              <a:rPr lang="en-US" sz="3100" cap="none" dirty="0" smtClean="0">
                <a:solidFill>
                  <a:schemeClr val="tx1"/>
                </a:solidFill>
              </a:rPr>
              <a:t>its teams.  Focus on </a:t>
            </a:r>
            <a:r>
              <a:rPr lang="en-US" sz="3100" u="sng" cap="none" dirty="0" smtClean="0">
                <a:solidFill>
                  <a:schemeClr val="tx1"/>
                </a:solidFill>
              </a:rPr>
              <a:t>one</a:t>
            </a:r>
            <a:r>
              <a:rPr lang="en-US" sz="3100" cap="none" dirty="0" smtClean="0">
                <a:solidFill>
                  <a:schemeClr val="tx1"/>
                </a:solidFill>
              </a:rPr>
              <a:t> team that has </a:t>
            </a:r>
            <a:r>
              <a:rPr lang="en-US" sz="3100" cap="none" dirty="0" smtClean="0">
                <a:solidFill>
                  <a:schemeClr val="tx1"/>
                </a:solidFill>
              </a:rPr>
              <a:t>one or more dysfunctions.  Specify that team and its dys</a:t>
            </a:r>
            <a:r>
              <a:rPr lang="en-US" sz="3100" cap="none" dirty="0" smtClean="0">
                <a:solidFill>
                  <a:schemeClr val="tx1"/>
                </a:solidFill>
              </a:rPr>
              <a:t>function(s) and share this info with your small group.  </a:t>
            </a:r>
            <a:r>
              <a:rPr lang="en-US" sz="3100" cap="none" dirty="0">
                <a:solidFill>
                  <a:schemeClr val="tx1"/>
                </a:solidFill>
              </a:rPr>
              <a:t>After everyone </a:t>
            </a:r>
            <a:r>
              <a:rPr lang="en-US" sz="3100" cap="none" dirty="0" smtClean="0">
                <a:solidFill>
                  <a:schemeClr val="tx1"/>
                </a:solidFill>
              </a:rPr>
              <a:t>finishes, list the </a:t>
            </a:r>
            <a:r>
              <a:rPr lang="en-US" sz="3100" u="sng" cap="none" dirty="0">
                <a:solidFill>
                  <a:schemeClr val="tx1"/>
                </a:solidFill>
              </a:rPr>
              <a:t>two most common</a:t>
            </a:r>
            <a:r>
              <a:rPr lang="en-US" sz="3100" cap="none" dirty="0">
                <a:solidFill>
                  <a:schemeClr val="tx1"/>
                </a:solidFill>
              </a:rPr>
              <a:t> dysfunctions </a:t>
            </a:r>
            <a:r>
              <a:rPr lang="en-US" sz="3100" cap="none" dirty="0" smtClean="0">
                <a:solidFill>
                  <a:schemeClr val="tx1"/>
                </a:solidFill>
              </a:rPr>
              <a:t>that were shared </a:t>
            </a:r>
            <a:r>
              <a:rPr lang="en-US" sz="3100" cap="none" dirty="0" smtClean="0">
                <a:solidFill>
                  <a:schemeClr val="tx1"/>
                </a:solidFill>
              </a:rPr>
              <a:t>within </a:t>
            </a:r>
            <a:r>
              <a:rPr lang="en-US" sz="3100" cap="none" dirty="0" smtClean="0">
                <a:solidFill>
                  <a:schemeClr val="tx1"/>
                </a:solidFill>
              </a:rPr>
              <a:t>your small </a:t>
            </a:r>
            <a:r>
              <a:rPr lang="en-US" sz="3100" cap="none" dirty="0" smtClean="0">
                <a:solidFill>
                  <a:schemeClr val="tx1"/>
                </a:solidFill>
              </a:rPr>
              <a:t>group.  </a:t>
            </a:r>
            <a:r>
              <a:rPr lang="en-US" sz="3100" cap="none" dirty="0">
                <a:solidFill>
                  <a:schemeClr val="tx1"/>
                </a:solidFill>
              </a:rPr>
              <a:t>Then, propose strategies to address these two </a:t>
            </a:r>
            <a:r>
              <a:rPr lang="en-US" sz="3100" cap="none" dirty="0" smtClean="0">
                <a:solidFill>
                  <a:schemeClr val="tx1"/>
                </a:solidFill>
              </a:rPr>
              <a:t>dysfunctions</a:t>
            </a:r>
            <a:r>
              <a:rPr lang="en-US" sz="3100" cap="none" dirty="0">
                <a:solidFill>
                  <a:schemeClr val="tx1"/>
                </a:solidFill>
              </a:rPr>
              <a:t>.  If a team member could not identify any dysfunctions within a team, describe the variable(s) that explain the lack of dysfunctions.</a:t>
            </a:r>
          </a:p>
          <a:p>
            <a:endParaRPr lang="en-US" sz="1000" cap="none" dirty="0">
              <a:solidFill>
                <a:schemeClr val="tx1"/>
              </a:solidFill>
            </a:endParaRPr>
          </a:p>
        </p:txBody>
      </p:sp>
      <p:sp>
        <p:nvSpPr>
          <p:cNvPr id="4" name="TextBox 3"/>
          <p:cNvSpPr txBox="1"/>
          <p:nvPr/>
        </p:nvSpPr>
        <p:spPr>
          <a:xfrm>
            <a:off x="169333" y="6366930"/>
            <a:ext cx="1896534"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Objectives 3 &amp; 4</a:t>
            </a:r>
          </a:p>
        </p:txBody>
      </p:sp>
    </p:spTree>
    <p:extLst>
      <p:ext uri="{BB962C8B-B14F-4D97-AF65-F5344CB8AC3E}">
        <p14:creationId xmlns:p14="http://schemas.microsoft.com/office/powerpoint/2010/main" val="765627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2963333"/>
            <a:ext cx="10991850" cy="821267"/>
          </a:xfrm>
        </p:spPr>
        <p:txBody>
          <a:bodyPr/>
          <a:lstStyle/>
          <a:p>
            <a:pPr algn="ctr"/>
            <a:r>
              <a:rPr lang="en-US" sz="4400" dirty="0">
                <a:solidFill>
                  <a:srgbClr val="FFFF00"/>
                </a:solidFill>
                <a:cs typeface="Arial" panose="020B0604020202020204" pitchFamily="34" charset="0"/>
              </a:rPr>
              <a:t>Return to the Large Group:</a:t>
            </a:r>
            <a:br>
              <a:rPr lang="en-US" sz="4400" dirty="0">
                <a:solidFill>
                  <a:srgbClr val="FFFF00"/>
                </a:solidFill>
                <a:cs typeface="Arial" panose="020B0604020202020204" pitchFamily="34" charset="0"/>
              </a:rPr>
            </a:br>
            <a:r>
              <a:rPr lang="en-US" sz="4400" dirty="0">
                <a:solidFill>
                  <a:srgbClr val="FFFF00"/>
                </a:solidFill>
                <a:cs typeface="Arial" panose="020B0604020202020204" pitchFamily="34" charset="0"/>
              </a:rPr>
              <a:t>Room Reporters Share Their Answers With the Large </a:t>
            </a:r>
            <a:r>
              <a:rPr lang="en-US" sz="4400" dirty="0" smtClean="0">
                <a:solidFill>
                  <a:srgbClr val="FFFF00"/>
                </a:solidFill>
                <a:cs typeface="Arial" panose="020B0604020202020204" pitchFamily="34" charset="0"/>
              </a:rPr>
              <a:t>Group</a:t>
            </a:r>
            <a:endParaRPr lang="en-US" sz="4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162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1300692"/>
          </a:xfrm>
        </p:spPr>
        <p:txBody>
          <a:bodyPr/>
          <a:lstStyle/>
          <a:p>
            <a:pPr algn="ctr"/>
            <a:r>
              <a:rPr lang="en-US" sz="4400" dirty="0">
                <a:solidFill>
                  <a:srgbClr val="FFFF00"/>
                </a:solidFill>
                <a:cs typeface="Arial" panose="020B0604020202020204" pitchFamily="34" charset="0"/>
              </a:rPr>
              <a:t>Possible Dysfunctions in on One Team Within Your </a:t>
            </a:r>
            <a:r>
              <a:rPr lang="en-US" sz="4400" dirty="0" smtClean="0">
                <a:solidFill>
                  <a:srgbClr val="FFFF00"/>
                </a:solidFill>
                <a:cs typeface="Arial" panose="020B0604020202020204" pitchFamily="34" charset="0"/>
              </a:rPr>
              <a:t>Residency</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06400" y="1634067"/>
            <a:ext cx="11156950" cy="4614333"/>
          </a:xfrm>
        </p:spPr>
        <p:txBody>
          <a:bodyPr>
            <a:normAutofit fontScale="92500" lnSpcReduction="10000"/>
          </a:bodyPr>
          <a:lstStyle/>
          <a:p>
            <a:endParaRPr lang="en-US" sz="2800" cap="none" dirty="0" smtClean="0">
              <a:solidFill>
                <a:schemeClr val="tx1"/>
              </a:solidFill>
            </a:endParaRPr>
          </a:p>
          <a:p>
            <a:pPr>
              <a:lnSpc>
                <a:spcPct val="120000"/>
              </a:lnSpc>
              <a:spcBef>
                <a:spcPts val="600"/>
              </a:spcBef>
            </a:pPr>
            <a:r>
              <a:rPr lang="en-US" sz="3100" cap="none" dirty="0">
                <a:solidFill>
                  <a:schemeClr val="tx1"/>
                </a:solidFill>
              </a:rPr>
              <a:t>You know your program and its teams well.  Identify 1-2 dysfunction(s) in </a:t>
            </a:r>
            <a:r>
              <a:rPr lang="en-US" sz="3100" u="sng" cap="none" dirty="0">
                <a:solidFill>
                  <a:schemeClr val="tx1"/>
                </a:solidFill>
              </a:rPr>
              <a:t>one</a:t>
            </a:r>
            <a:r>
              <a:rPr lang="en-US" sz="3100" cap="none" dirty="0">
                <a:solidFill>
                  <a:schemeClr val="tx1"/>
                </a:solidFill>
              </a:rPr>
              <a:t> team in your residency.  After everyone in your small group shares the dysfunction(s), identify the </a:t>
            </a:r>
            <a:r>
              <a:rPr lang="en-US" sz="3100" u="sng" cap="none" dirty="0">
                <a:solidFill>
                  <a:schemeClr val="tx1"/>
                </a:solidFill>
              </a:rPr>
              <a:t>two most common</a:t>
            </a:r>
            <a:r>
              <a:rPr lang="en-US" sz="3100" cap="none" dirty="0">
                <a:solidFill>
                  <a:schemeClr val="tx1"/>
                </a:solidFill>
              </a:rPr>
              <a:t> dysfunctions shared within the small group.  Then, propose strategies to address these two most common dysfunctions.  If a team member could not identify any dysfunctions within a team, describe the variable(s) that explain the lack of dysfunctions.</a:t>
            </a:r>
            <a:endParaRPr lang="en-US" sz="3100" cap="none" dirty="0" smtClean="0">
              <a:solidFill>
                <a:schemeClr val="tx1"/>
              </a:solidFill>
            </a:endParaRPr>
          </a:p>
          <a:p>
            <a:endParaRPr lang="en-US" sz="2800" cap="none" dirty="0">
              <a:solidFill>
                <a:schemeClr val="tx1"/>
              </a:solidFill>
            </a:endParaRPr>
          </a:p>
          <a:p>
            <a:endParaRPr lang="en-US" sz="2800" cap="none" dirty="0">
              <a:solidFill>
                <a:schemeClr val="tx1"/>
              </a:solidFill>
            </a:endParaRPr>
          </a:p>
          <a:p>
            <a:endParaRPr lang="en-US" sz="2800" cap="none" dirty="0">
              <a:solidFill>
                <a:srgbClr val="FFFF00"/>
              </a:solidFill>
            </a:endParaRPr>
          </a:p>
        </p:txBody>
      </p:sp>
      <p:sp>
        <p:nvSpPr>
          <p:cNvPr id="4" name="TextBox 3"/>
          <p:cNvSpPr txBox="1"/>
          <p:nvPr/>
        </p:nvSpPr>
        <p:spPr>
          <a:xfrm>
            <a:off x="169333" y="6366930"/>
            <a:ext cx="1921934"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Objectives 3 &amp; 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791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latin typeface="Arial" panose="020B0604020202020204" pitchFamily="34" charset="0"/>
                <a:cs typeface="Arial" panose="020B0604020202020204" pitchFamily="34" charset="0"/>
              </a:rPr>
              <a:t>Objectives</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8600" y="1704974"/>
            <a:ext cx="11819467" cy="3439681"/>
          </a:xfrm>
        </p:spPr>
        <p:txBody>
          <a:bodyPr>
            <a:normAutofit fontScale="92500" lnSpcReduction="20000"/>
          </a:bodyPr>
          <a:lstStyle/>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cs typeface="Arial" panose="020B0604020202020204" pitchFamily="34" charset="0"/>
              </a:rPr>
              <a:t>Describe the prevalence and importance of teams in residency education and beyond.</a:t>
            </a:r>
          </a:p>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cs typeface="Arial" panose="020B0604020202020204" pitchFamily="34" charset="0"/>
              </a:rPr>
              <a:t>Discuss how </a:t>
            </a:r>
            <a:r>
              <a:rPr lang="en-US" sz="2800" cap="none" dirty="0" err="1" smtClean="0">
                <a:solidFill>
                  <a:schemeClr val="tx1"/>
                </a:solidFill>
                <a:cs typeface="Arial" panose="020B0604020202020204" pitchFamily="34" charset="0"/>
              </a:rPr>
              <a:t>Lencioni’s</a:t>
            </a:r>
            <a:r>
              <a:rPr lang="en-US" sz="2800" cap="none" dirty="0" smtClean="0">
                <a:solidFill>
                  <a:schemeClr val="tx1"/>
                </a:solidFill>
                <a:cs typeface="Arial" panose="020B0604020202020204" pitchFamily="34" charset="0"/>
              </a:rPr>
              <a:t> Five Dysfunctions of a Team can impair a team’s functioning.</a:t>
            </a:r>
          </a:p>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cs typeface="Arial" panose="020B0604020202020204" pitchFamily="34" charset="0"/>
              </a:rPr>
              <a:t>Given a description of poorly functioning team, identify the dysfunction(s) that are adversely affecting the team.</a:t>
            </a:r>
          </a:p>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cs typeface="Arial" panose="020B0604020202020204" pitchFamily="34" charset="0"/>
              </a:rPr>
              <a:t>Given a team that is functioning poorly, employ specific strategies to overcome that team’s dysfunction(s).</a:t>
            </a:r>
            <a:endParaRPr lang="en-US" sz="2700" cap="none" dirty="0">
              <a:solidFill>
                <a:schemeClr val="tx1"/>
              </a:solidFill>
            </a:endParaRPr>
          </a:p>
        </p:txBody>
      </p:sp>
    </p:spTree>
    <p:extLst>
      <p:ext uri="{BB962C8B-B14F-4D97-AF65-F5344CB8AC3E}">
        <p14:creationId xmlns:p14="http://schemas.microsoft.com/office/powerpoint/2010/main" val="2168968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000" dirty="0" smtClean="0">
                <a:solidFill>
                  <a:srgbClr val="FFFF00"/>
                </a:solidFill>
                <a:cs typeface="Arial" panose="020B0604020202020204" pitchFamily="34" charset="0"/>
              </a:rPr>
              <a:t>Questions for </a:t>
            </a:r>
            <a:r>
              <a:rPr lang="en-US" sz="4000" dirty="0" smtClean="0">
                <a:solidFill>
                  <a:srgbClr val="FFFF00"/>
                </a:solidFill>
                <a:cs typeface="Arial" panose="020B0604020202020204" pitchFamily="34" charset="0"/>
              </a:rPr>
              <a:t>Discussion in the Large Group</a:t>
            </a:r>
            <a:endParaRPr lang="en-US" sz="4000" dirty="0">
              <a:solidFill>
                <a:srgbClr val="FFFF00"/>
              </a:solidFill>
              <a:cs typeface="Arial" panose="020B0604020202020204" pitchFamily="34" charset="0"/>
            </a:endParaRPr>
          </a:p>
        </p:txBody>
      </p:sp>
      <p:sp>
        <p:nvSpPr>
          <p:cNvPr id="3" name="Subtitle 2"/>
          <p:cNvSpPr>
            <a:spLocks noGrp="1"/>
          </p:cNvSpPr>
          <p:nvPr>
            <p:ph type="subTitle" idx="1"/>
          </p:nvPr>
        </p:nvSpPr>
        <p:spPr>
          <a:xfrm>
            <a:off x="406400" y="1413933"/>
            <a:ext cx="11156950" cy="4978400"/>
          </a:xfrm>
        </p:spPr>
        <p:txBody>
          <a:bodyPr>
            <a:normAutofit/>
          </a:bodyPr>
          <a:lstStyle/>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rPr>
              <a:t>What were the two most common dysfunctions identified within the group?  </a:t>
            </a:r>
            <a:r>
              <a:rPr lang="en-US" sz="2800" cap="none" dirty="0" smtClean="0">
                <a:solidFill>
                  <a:schemeClr val="tx1"/>
                </a:solidFill>
              </a:rPr>
              <a:t>From the strategies presented earlier, how could one use these strategies to address </a:t>
            </a:r>
            <a:r>
              <a:rPr lang="en-US" sz="2800" cap="none" dirty="0" smtClean="0">
                <a:solidFill>
                  <a:schemeClr val="tx1"/>
                </a:solidFill>
              </a:rPr>
              <a:t>these dysfunctions?</a:t>
            </a:r>
          </a:p>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rPr>
              <a:t>What are the barriers to addressing a dysfunction in a team in </a:t>
            </a:r>
            <a:r>
              <a:rPr lang="en-US" sz="2800" cap="none" dirty="0" smtClean="0">
                <a:solidFill>
                  <a:schemeClr val="tx1"/>
                </a:solidFill>
              </a:rPr>
              <a:t>a </a:t>
            </a:r>
            <a:r>
              <a:rPr lang="en-US" sz="2800" cap="none" dirty="0" smtClean="0">
                <a:solidFill>
                  <a:schemeClr val="tx1"/>
                </a:solidFill>
              </a:rPr>
              <a:t>residency?  What strategies can overcome these barriers?</a:t>
            </a:r>
          </a:p>
          <a:p>
            <a:pPr marL="514350" indent="-514350">
              <a:lnSpc>
                <a:spcPct val="110000"/>
              </a:lnSpc>
              <a:spcBef>
                <a:spcPts val="600"/>
              </a:spcBef>
              <a:buClr>
                <a:schemeClr val="tx1"/>
              </a:buClr>
              <a:buSzPct val="100000"/>
              <a:buFont typeface="+mj-lt"/>
              <a:buAutoNum type="arabicPeriod"/>
            </a:pPr>
            <a:r>
              <a:rPr lang="en-US" sz="2800" cap="none" dirty="0" smtClean="0">
                <a:solidFill>
                  <a:schemeClr val="tx1"/>
                </a:solidFill>
              </a:rPr>
              <a:t>How can </a:t>
            </a:r>
            <a:r>
              <a:rPr lang="en-US" sz="2800" cap="none" dirty="0" smtClean="0">
                <a:solidFill>
                  <a:schemeClr val="tx1"/>
                </a:solidFill>
              </a:rPr>
              <a:t>you identify </a:t>
            </a:r>
            <a:r>
              <a:rPr lang="en-US" sz="2800" cap="none" dirty="0" smtClean="0">
                <a:solidFill>
                  <a:schemeClr val="tx1"/>
                </a:solidFill>
              </a:rPr>
              <a:t>potential </a:t>
            </a:r>
            <a:r>
              <a:rPr lang="en-US" sz="2800" cap="none" dirty="0" smtClean="0">
                <a:solidFill>
                  <a:schemeClr val="tx1"/>
                </a:solidFill>
              </a:rPr>
              <a:t>“deal-breaking” dysfunctions </a:t>
            </a:r>
            <a:r>
              <a:rPr lang="en-US" sz="2800" cap="none" dirty="0" smtClean="0">
                <a:solidFill>
                  <a:schemeClr val="tx1"/>
                </a:solidFill>
              </a:rPr>
              <a:t>in a </a:t>
            </a:r>
            <a:r>
              <a:rPr lang="en-US" sz="2800" cap="none" dirty="0" smtClean="0">
                <a:solidFill>
                  <a:schemeClr val="tx1"/>
                </a:solidFill>
              </a:rPr>
              <a:t>practice/team </a:t>
            </a:r>
            <a:r>
              <a:rPr lang="en-US" sz="2800" cap="none" dirty="0" smtClean="0">
                <a:solidFill>
                  <a:schemeClr val="tx1"/>
                </a:solidFill>
              </a:rPr>
              <a:t>you are thinking about joining?</a:t>
            </a:r>
            <a:endParaRPr lang="en-US" sz="2800" cap="none" dirty="0">
              <a:solidFill>
                <a:schemeClr val="tx1"/>
              </a:solidFill>
            </a:endParaRPr>
          </a:p>
        </p:txBody>
      </p:sp>
      <p:sp>
        <p:nvSpPr>
          <p:cNvPr id="4" name="TextBox 3"/>
          <p:cNvSpPr txBox="1"/>
          <p:nvPr/>
        </p:nvSpPr>
        <p:spPr>
          <a:xfrm>
            <a:off x="270932" y="6324600"/>
            <a:ext cx="267546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Objectives 3 &amp; </a:t>
            </a:r>
            <a:r>
              <a:rPr lang="en-US" dirty="0" smtClean="0">
                <a:latin typeface="Arial" panose="020B0604020202020204" pitchFamily="34" charset="0"/>
                <a:cs typeface="Arial" panose="020B0604020202020204" pitchFamily="34" charset="0"/>
              </a:rPr>
              <a:t>4</a:t>
            </a:r>
            <a:endParaRPr lang="en-US" dirty="0"/>
          </a:p>
        </p:txBody>
      </p:sp>
    </p:spTree>
    <p:extLst>
      <p:ext uri="{BB962C8B-B14F-4D97-AF65-F5344CB8AC3E}">
        <p14:creationId xmlns:p14="http://schemas.microsoft.com/office/powerpoint/2010/main" val="21425838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140" y="451556"/>
            <a:ext cx="10991850" cy="1580444"/>
          </a:xfrm>
        </p:spPr>
        <p:txBody>
          <a:bodyPr/>
          <a:lstStyle/>
          <a:p>
            <a:pPr algn="ctr"/>
            <a:r>
              <a:rPr lang="en-US" sz="4400" dirty="0" smtClean="0">
                <a:solidFill>
                  <a:srgbClr val="FFFF00"/>
                </a:solidFill>
                <a:cs typeface="Arial" panose="020B0604020202020204" pitchFamily="34" charset="0"/>
              </a:rPr>
              <a:t>What did you learn/recognize from Room Discussion #2?</a:t>
            </a:r>
            <a:endParaRPr lang="en-US" sz="3600" dirty="0">
              <a:solidFill>
                <a:schemeClr val="tx1"/>
              </a:solidFill>
              <a:cs typeface="Arial" panose="020B0604020202020204" pitchFamily="34" charset="0"/>
            </a:endParaRPr>
          </a:p>
        </p:txBody>
      </p:sp>
      <p:sp>
        <p:nvSpPr>
          <p:cNvPr id="4" name="TextBox 3"/>
          <p:cNvSpPr txBox="1"/>
          <p:nvPr/>
        </p:nvSpPr>
        <p:spPr>
          <a:xfrm>
            <a:off x="169332" y="6366930"/>
            <a:ext cx="213360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Objectives 3 &amp; 4</a:t>
            </a:r>
          </a:p>
        </p:txBody>
      </p:sp>
      <p:sp>
        <p:nvSpPr>
          <p:cNvPr id="3" name="TextBox 2"/>
          <p:cNvSpPr txBox="1"/>
          <p:nvPr/>
        </p:nvSpPr>
        <p:spPr>
          <a:xfrm>
            <a:off x="361244" y="2720622"/>
            <a:ext cx="11503378" cy="2554545"/>
          </a:xfrm>
          <a:prstGeom prst="rect">
            <a:avLst/>
          </a:prstGeom>
          <a:noFill/>
          <a:ln w="25400">
            <a:solidFill>
              <a:srgbClr val="FFFF00"/>
            </a:solidFill>
          </a:ln>
        </p:spPr>
        <p:txBody>
          <a:bodyPr wrap="square" rtlCol="0">
            <a:spAutoFit/>
          </a:bodyPr>
          <a:lstStyle/>
          <a:p>
            <a:pPr>
              <a:spcAft>
                <a:spcPts val="600"/>
              </a:spcAft>
            </a:pPr>
            <a:r>
              <a:rPr lang="en-US" sz="2000" dirty="0" smtClean="0">
                <a:latin typeface="Arial" panose="020B0604020202020204" pitchFamily="34" charset="0"/>
                <a:cs typeface="Arial" panose="020B0604020202020204" pitchFamily="34" charset="0"/>
              </a:rPr>
              <a:t>Exercise Summary</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Overlooking dysfunctions in </a:t>
            </a:r>
            <a:r>
              <a:rPr lang="en-US" sz="2000" dirty="0" smtClean="0">
                <a:latin typeface="Arial" panose="020B0604020202020204" pitchFamily="34" charset="0"/>
                <a:cs typeface="Arial" panose="020B0604020202020204" pitchFamily="34" charset="0"/>
              </a:rPr>
              <a:t>one </a:t>
            </a:r>
            <a:r>
              <a:rPr lang="en-US" sz="2000" dirty="0" smtClean="0">
                <a:latin typeface="Arial" panose="020B0604020202020204" pitchFamily="34" charset="0"/>
                <a:cs typeface="Arial" panose="020B0604020202020204" pitchFamily="34" charset="0"/>
              </a:rPr>
              <a:t>residency </a:t>
            </a:r>
            <a:r>
              <a:rPr lang="en-US" sz="2000" dirty="0" smtClean="0">
                <a:latin typeface="Arial" panose="020B0604020202020204" pitchFamily="34" charset="0"/>
                <a:cs typeface="Arial" panose="020B0604020202020204" pitchFamily="34" charset="0"/>
              </a:rPr>
              <a:t>team can </a:t>
            </a:r>
            <a:r>
              <a:rPr lang="en-US" sz="2000" dirty="0" smtClean="0">
                <a:latin typeface="Arial" panose="020B0604020202020204" pitchFamily="34" charset="0"/>
                <a:cs typeface="Arial" panose="020B0604020202020204" pitchFamily="34" charset="0"/>
              </a:rPr>
              <a:t>lead to other dysfunctions.</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Identifying dysfunctions within a team is the first step in addressing them!  </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Program leaders, like you, </a:t>
            </a:r>
            <a:r>
              <a:rPr lang="en-US" sz="2000" dirty="0" smtClean="0">
                <a:latin typeface="Arial" panose="020B0604020202020204" pitchFamily="34" charset="0"/>
                <a:cs typeface="Arial" panose="020B0604020202020204" pitchFamily="34" charset="0"/>
              </a:rPr>
              <a:t>must collaborate </a:t>
            </a:r>
            <a:r>
              <a:rPr lang="en-US" sz="2000" dirty="0" smtClean="0">
                <a:latin typeface="Arial" panose="020B0604020202020204" pitchFamily="34" charset="0"/>
                <a:cs typeface="Arial" panose="020B0604020202020204" pitchFamily="34" charset="0"/>
              </a:rPr>
              <a:t>with others to plan and implement strategies to address any dysfunction within a residency’s teams.  </a:t>
            </a:r>
          </a:p>
          <a:p>
            <a:pPr marL="342900" indent="-342900">
              <a:spcAft>
                <a:spcPts val="600"/>
              </a:spcAft>
              <a:buFont typeface="Arial" panose="020B0604020202020204" pitchFamily="34" charset="0"/>
              <a:buChar char="•"/>
            </a:pPr>
            <a:r>
              <a:rPr lang="en-US" sz="2000" dirty="0" smtClean="0">
                <a:latin typeface="Arial" panose="020B0604020202020204" pitchFamily="34" charset="0"/>
                <a:cs typeface="Arial" panose="020B0604020202020204" pitchFamily="34" charset="0"/>
              </a:rPr>
              <a:t>Quickly identifying a “deal-breaking” dysfunction </a:t>
            </a:r>
            <a:r>
              <a:rPr lang="en-US" sz="2000" dirty="0" smtClean="0">
                <a:latin typeface="Arial" panose="020B0604020202020204" pitchFamily="34" charset="0"/>
                <a:cs typeface="Arial" panose="020B0604020202020204" pitchFamily="34" charset="0"/>
              </a:rPr>
              <a:t>within a </a:t>
            </a:r>
            <a:r>
              <a:rPr lang="en-US" sz="2000" dirty="0" smtClean="0">
                <a:latin typeface="Arial" panose="020B0604020202020204" pitchFamily="34" charset="0"/>
                <a:cs typeface="Arial" panose="020B0604020202020204" pitchFamily="34" charset="0"/>
              </a:rPr>
              <a:t>practice/team </a:t>
            </a:r>
            <a:r>
              <a:rPr lang="en-US" sz="2000" dirty="0" smtClean="0">
                <a:latin typeface="Arial" panose="020B0604020202020204" pitchFamily="34" charset="0"/>
                <a:cs typeface="Arial" panose="020B0604020202020204" pitchFamily="34" charset="0"/>
              </a:rPr>
              <a:t>you are thinking about joining can save you significant stress and money.</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485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9649" y="15933"/>
            <a:ext cx="9404723" cy="732615"/>
          </a:xfrm>
        </p:spPr>
        <p:txBody>
          <a:bodyPr/>
          <a:lstStyle/>
          <a:p>
            <a:pPr algn="ctr"/>
            <a:r>
              <a:rPr lang="en-US" dirty="0" smtClean="0">
                <a:solidFill>
                  <a:srgbClr val="FFFF00"/>
                </a:solidFill>
              </a:rPr>
              <a:t>References</a:t>
            </a:r>
            <a:endParaRPr lang="en-US" dirty="0">
              <a:solidFill>
                <a:srgbClr val="FFFF00"/>
              </a:solidFill>
            </a:endParaRPr>
          </a:p>
        </p:txBody>
      </p:sp>
      <p:sp>
        <p:nvSpPr>
          <p:cNvPr id="3" name="Content Placeholder 2"/>
          <p:cNvSpPr>
            <a:spLocks noGrp="1"/>
          </p:cNvSpPr>
          <p:nvPr>
            <p:ph idx="1"/>
          </p:nvPr>
        </p:nvSpPr>
        <p:spPr>
          <a:xfrm>
            <a:off x="186267" y="717181"/>
            <a:ext cx="11794066" cy="4195481"/>
          </a:xfrm>
        </p:spPr>
        <p:txBody>
          <a:bodyPr>
            <a:noAutofit/>
          </a:bodyPr>
          <a:lstStyle/>
          <a:p>
            <a:pPr marL="347663" indent="-347663">
              <a:spcBef>
                <a:spcPts val="0"/>
              </a:spcBef>
              <a:spcAft>
                <a:spcPts val="600"/>
              </a:spcAft>
              <a:buClr>
                <a:schemeClr val="tx1"/>
              </a:buClr>
              <a:buSzPct val="100000"/>
              <a:buFont typeface="+mj-lt"/>
              <a:buAutoNum type="arabicPeriod"/>
            </a:pPr>
            <a:r>
              <a:rPr lang="en-US" sz="1600" dirty="0" err="1"/>
              <a:t>Rammohan</a:t>
            </a:r>
            <a:r>
              <a:rPr lang="en-US" sz="1600" dirty="0"/>
              <a:t> R, Joy M, </a:t>
            </a:r>
            <a:r>
              <a:rPr lang="en-US" sz="1600" dirty="0" err="1"/>
              <a:t>Magam</a:t>
            </a:r>
            <a:r>
              <a:rPr lang="en-US" sz="1600" dirty="0"/>
              <a:t> S, et al. </a:t>
            </a:r>
            <a:r>
              <a:rPr lang="en-US" sz="1600" dirty="0" smtClean="0"/>
              <a:t>The </a:t>
            </a:r>
            <a:r>
              <a:rPr lang="en-US" sz="1600" dirty="0" smtClean="0"/>
              <a:t>path </a:t>
            </a:r>
            <a:r>
              <a:rPr lang="en-US" sz="1600" dirty="0"/>
              <a:t>to </a:t>
            </a:r>
            <a:r>
              <a:rPr lang="en-US" sz="1600" dirty="0" smtClean="0"/>
              <a:t>sustainable healthcare</a:t>
            </a:r>
            <a:r>
              <a:rPr lang="en-US" sz="1600" dirty="0"/>
              <a:t>: Implementing </a:t>
            </a:r>
            <a:r>
              <a:rPr lang="en-US" sz="1600" dirty="0" smtClean="0"/>
              <a:t>care transition teams </a:t>
            </a:r>
            <a:r>
              <a:rPr lang="en-US" sz="1600" dirty="0"/>
              <a:t>to </a:t>
            </a:r>
            <a:r>
              <a:rPr lang="en-US" sz="1600" dirty="0" smtClean="0"/>
              <a:t>mitigate hospital readmissions </a:t>
            </a:r>
            <a:r>
              <a:rPr lang="en-US" sz="1600" dirty="0"/>
              <a:t>and </a:t>
            </a:r>
            <a:r>
              <a:rPr lang="en-US" sz="1600" dirty="0" smtClean="0"/>
              <a:t>improve patient outcomes</a:t>
            </a:r>
            <a:r>
              <a:rPr lang="en-US" sz="1600" dirty="0"/>
              <a:t>. </a:t>
            </a:r>
            <a:r>
              <a:rPr lang="en-US" sz="1600" dirty="0" err="1"/>
              <a:t>Cureus</a:t>
            </a:r>
            <a:r>
              <a:rPr lang="en-US" sz="1600" dirty="0"/>
              <a:t> 15(5): </a:t>
            </a:r>
            <a:r>
              <a:rPr lang="en-US" sz="1600" dirty="0" smtClean="0"/>
              <a:t>2023 e39022</a:t>
            </a:r>
            <a:r>
              <a:rPr lang="en-US" sz="1600" dirty="0"/>
              <a:t>. DOI 10.7759/cureus.39022</a:t>
            </a:r>
            <a:endParaRPr lang="en-US" sz="1600" dirty="0" smtClean="0"/>
          </a:p>
          <a:p>
            <a:pPr marL="347663" indent="-347663">
              <a:spcBef>
                <a:spcPts val="0"/>
              </a:spcBef>
              <a:spcAft>
                <a:spcPts val="600"/>
              </a:spcAft>
              <a:buClr>
                <a:schemeClr val="tx1"/>
              </a:buClr>
              <a:buSzPct val="100000"/>
              <a:buFont typeface="+mj-lt"/>
              <a:buAutoNum type="arabicPeriod"/>
            </a:pPr>
            <a:r>
              <a:rPr lang="en-US" sz="1600" dirty="0" smtClean="0"/>
              <a:t>Baird </a:t>
            </a:r>
            <a:r>
              <a:rPr lang="en-US" sz="1600" dirty="0"/>
              <a:t>J, Ashland M, </a:t>
            </a:r>
            <a:r>
              <a:rPr lang="en-US" sz="1600" dirty="0" err="1"/>
              <a:t>Rosenbluth</a:t>
            </a:r>
            <a:r>
              <a:rPr lang="en-US" sz="1600" dirty="0"/>
              <a:t> G. </a:t>
            </a:r>
            <a:r>
              <a:rPr lang="en-US" sz="1600" dirty="0" err="1"/>
              <a:t>Interprofessional</a:t>
            </a:r>
            <a:r>
              <a:rPr lang="en-US" sz="1600" dirty="0"/>
              <a:t> teams: current trends and future directions. </a:t>
            </a:r>
            <a:r>
              <a:rPr lang="en-US" sz="1600" dirty="0" err="1"/>
              <a:t>Pediatr</a:t>
            </a:r>
            <a:r>
              <a:rPr lang="en-US" sz="1600" dirty="0"/>
              <a:t> </a:t>
            </a:r>
            <a:r>
              <a:rPr lang="en-US" sz="1600" dirty="0" err="1"/>
              <a:t>Clin</a:t>
            </a:r>
            <a:r>
              <a:rPr lang="en-US" sz="1600" dirty="0"/>
              <a:t> North Am. 2019 Aug;66(4):739-750. </a:t>
            </a:r>
          </a:p>
          <a:p>
            <a:pPr marL="347663" indent="-347663">
              <a:spcBef>
                <a:spcPts val="0"/>
              </a:spcBef>
              <a:spcAft>
                <a:spcPts val="600"/>
              </a:spcAft>
              <a:buClr>
                <a:schemeClr val="tx1"/>
              </a:buClr>
              <a:buSzPct val="100000"/>
              <a:buFont typeface="+mj-lt"/>
              <a:buAutoNum type="arabicPeriod"/>
            </a:pPr>
            <a:r>
              <a:rPr lang="en-US" sz="1600" dirty="0" err="1" smtClean="0"/>
              <a:t>Essien</a:t>
            </a:r>
            <a:r>
              <a:rPr lang="en-US" sz="1600" dirty="0" smtClean="0"/>
              <a:t> </a:t>
            </a:r>
            <a:r>
              <a:rPr lang="en-US" sz="1600" dirty="0"/>
              <a:t>EO, </a:t>
            </a:r>
            <a:r>
              <a:rPr lang="en-US" sz="1600" dirty="0" err="1"/>
              <a:t>Rali</a:t>
            </a:r>
            <a:r>
              <a:rPr lang="en-US" sz="1600" dirty="0"/>
              <a:t> P, Mathai SC. Pulmonary embolism. Med </a:t>
            </a:r>
            <a:r>
              <a:rPr lang="en-US" sz="1600" dirty="0" err="1"/>
              <a:t>Clin</a:t>
            </a:r>
            <a:r>
              <a:rPr lang="en-US" sz="1600" dirty="0"/>
              <a:t> North Am. 2019 May;103(3):549-564.</a:t>
            </a:r>
          </a:p>
          <a:p>
            <a:pPr marL="347663" indent="-347663">
              <a:spcBef>
                <a:spcPts val="0"/>
              </a:spcBef>
              <a:spcAft>
                <a:spcPts val="600"/>
              </a:spcAft>
              <a:buClr>
                <a:schemeClr val="tx1"/>
              </a:buClr>
              <a:buSzPct val="100000"/>
              <a:buFont typeface="+mj-lt"/>
              <a:buAutoNum type="arabicPeriod"/>
            </a:pPr>
            <a:r>
              <a:rPr lang="en-US" sz="1600" dirty="0"/>
              <a:t>Ferrer RL, Gonzalez </a:t>
            </a:r>
            <a:r>
              <a:rPr lang="en-US" sz="1600" dirty="0" err="1"/>
              <a:t>Schlenker</a:t>
            </a:r>
            <a:r>
              <a:rPr lang="en-US" sz="1600" dirty="0"/>
              <a:t> C, Lozano Romero R, et al. Advanced primary care in San Antonio: linking practice and community strategies to improve health. J Am Board Fam Med. 2013 May-Jun;26(3):288-98.</a:t>
            </a:r>
          </a:p>
          <a:p>
            <a:pPr marL="347663" indent="-347663">
              <a:spcBef>
                <a:spcPts val="0"/>
              </a:spcBef>
              <a:spcAft>
                <a:spcPts val="600"/>
              </a:spcAft>
              <a:buClr>
                <a:schemeClr val="tx1"/>
              </a:buClr>
              <a:buSzPct val="100000"/>
              <a:buFont typeface="+mj-lt"/>
              <a:buAutoNum type="arabicPeriod"/>
            </a:pPr>
            <a:r>
              <a:rPr lang="en-US" sz="1600" dirty="0" err="1" smtClean="0"/>
              <a:t>Frégeau</a:t>
            </a:r>
            <a:r>
              <a:rPr lang="en-US" sz="1600" dirty="0" smtClean="0"/>
              <a:t> </a:t>
            </a:r>
            <a:r>
              <a:rPr lang="en-US" sz="1600" dirty="0"/>
              <a:t>A, </a:t>
            </a:r>
            <a:r>
              <a:rPr lang="en-US" sz="1600" dirty="0" err="1"/>
              <a:t>Cournoyer</a:t>
            </a:r>
            <a:r>
              <a:rPr lang="en-US" sz="1600" dirty="0"/>
              <a:t> A, </a:t>
            </a:r>
            <a:r>
              <a:rPr lang="en-US" sz="1600" dirty="0" err="1"/>
              <a:t>Maheu-Cadotte</a:t>
            </a:r>
            <a:r>
              <a:rPr lang="en-US" sz="1600" dirty="0"/>
              <a:t> MA, et al.  Use of tabletop exercises for healthcare education:  a scoping review protocol.  BMJ Open. 2020 Jan 7;10(1):e032662.</a:t>
            </a:r>
          </a:p>
          <a:p>
            <a:pPr marL="347663" indent="-347663">
              <a:spcBef>
                <a:spcPts val="0"/>
              </a:spcBef>
              <a:spcAft>
                <a:spcPts val="600"/>
              </a:spcAft>
              <a:buClr>
                <a:schemeClr val="tx1"/>
              </a:buClr>
              <a:buSzPct val="100000"/>
              <a:buFont typeface="+mj-lt"/>
              <a:buAutoNum type="arabicPeriod"/>
            </a:pPr>
            <a:r>
              <a:rPr lang="en-US" sz="1600" dirty="0"/>
              <a:t>Gordon MB, Melvin P, Graham D, </a:t>
            </a:r>
            <a:r>
              <a:rPr lang="en-US" sz="1600" dirty="0" smtClean="0"/>
              <a:t>et </a:t>
            </a:r>
            <a:r>
              <a:rPr lang="en-US" sz="1600" dirty="0"/>
              <a:t>al.  Unit-based care teams and the frequency and quality of physician-nurse communications. Arch </a:t>
            </a:r>
            <a:r>
              <a:rPr lang="en-US" sz="1600" dirty="0" err="1"/>
              <a:t>Pediatr</a:t>
            </a:r>
            <a:r>
              <a:rPr lang="en-US" sz="1600" dirty="0"/>
              <a:t> </a:t>
            </a:r>
            <a:r>
              <a:rPr lang="en-US" sz="1600" dirty="0" err="1"/>
              <a:t>Adolesc</a:t>
            </a:r>
            <a:r>
              <a:rPr lang="en-US" sz="1600" dirty="0"/>
              <a:t> Med. 2011 May;165(5):424-8.</a:t>
            </a:r>
          </a:p>
          <a:p>
            <a:pPr marL="347663" indent="-347663">
              <a:spcBef>
                <a:spcPts val="0"/>
              </a:spcBef>
              <a:spcAft>
                <a:spcPts val="600"/>
              </a:spcAft>
              <a:buClr>
                <a:schemeClr val="tx1"/>
              </a:buClr>
              <a:buSzPct val="100000"/>
              <a:buFont typeface="+mj-lt"/>
              <a:buAutoNum type="arabicPeriod"/>
            </a:pPr>
            <a:r>
              <a:rPr lang="en-US" sz="1600" dirty="0" smtClean="0"/>
              <a:t>Hancock </a:t>
            </a:r>
            <a:r>
              <a:rPr lang="en-US" sz="1600" dirty="0"/>
              <a:t>KJ, </a:t>
            </a:r>
            <a:r>
              <a:rPr lang="en-US" sz="1600" dirty="0" err="1"/>
              <a:t>Klimberg</a:t>
            </a:r>
            <a:r>
              <a:rPr lang="en-US" sz="1600" dirty="0"/>
              <a:t> VS, Williams TP, </a:t>
            </a:r>
            <a:r>
              <a:rPr lang="en-US" sz="1600" dirty="0" smtClean="0"/>
              <a:t>et al.  </a:t>
            </a:r>
            <a:r>
              <a:rPr lang="en-US" sz="1600" dirty="0"/>
              <a:t>Surgical jeopardy:  Play to learn.  J </a:t>
            </a:r>
            <a:r>
              <a:rPr lang="en-US" sz="1600" dirty="0" err="1"/>
              <a:t>Surg</a:t>
            </a:r>
            <a:r>
              <a:rPr lang="en-US" sz="1600" dirty="0"/>
              <a:t> Res. 2021 Jan; 257:9-14.</a:t>
            </a:r>
          </a:p>
          <a:p>
            <a:pPr marL="347663" indent="-347663">
              <a:spcBef>
                <a:spcPts val="0"/>
              </a:spcBef>
              <a:spcAft>
                <a:spcPts val="600"/>
              </a:spcAft>
              <a:buClr>
                <a:schemeClr val="tx1"/>
              </a:buClr>
              <a:buSzPct val="100000"/>
              <a:buFont typeface="+mj-lt"/>
              <a:buAutoNum type="arabicPeriod"/>
            </a:pPr>
            <a:r>
              <a:rPr lang="en-US" sz="1600" dirty="0"/>
              <a:t>McAuliffe JC, McAuliffe RH Jr, Romero-Velez G, </a:t>
            </a:r>
            <a:r>
              <a:rPr lang="en-US" sz="1600" dirty="0" smtClean="0"/>
              <a:t>et al. </a:t>
            </a:r>
            <a:r>
              <a:rPr lang="en-US" sz="1600" dirty="0"/>
              <a:t>Feasibility and efficacy of gamification in general surgery residency: Preliminary outcomes of residency teams. Am J Surg. 2020 Feb;219(2):283-288.</a:t>
            </a:r>
          </a:p>
          <a:p>
            <a:pPr marL="347663" lvl="0" indent="-347663">
              <a:spcBef>
                <a:spcPts val="0"/>
              </a:spcBef>
              <a:spcAft>
                <a:spcPts val="600"/>
              </a:spcAft>
              <a:buClr>
                <a:schemeClr val="tx1"/>
              </a:buClr>
              <a:buSzPct val="100000"/>
              <a:buFont typeface="+mj-lt"/>
              <a:buAutoNum type="arabicPeriod"/>
            </a:pPr>
            <a:r>
              <a:rPr lang="en-US" sz="1600" dirty="0" err="1" smtClean="0"/>
              <a:t>Schuetz</a:t>
            </a:r>
            <a:r>
              <a:rPr lang="en-US" sz="1600" dirty="0" smtClean="0"/>
              <a:t> </a:t>
            </a:r>
            <a:r>
              <a:rPr lang="en-US" sz="1600" dirty="0" err="1" smtClean="0"/>
              <a:t>Haemmerli</a:t>
            </a:r>
            <a:r>
              <a:rPr lang="en-US" sz="1600" dirty="0" smtClean="0"/>
              <a:t> N, von </a:t>
            </a:r>
            <a:r>
              <a:rPr lang="en-US" sz="1600" dirty="0" err="1" smtClean="0"/>
              <a:t>Gunten</a:t>
            </a:r>
            <a:r>
              <a:rPr lang="en-US" sz="1600" dirty="0" smtClean="0"/>
              <a:t> G, Khan J, et al.  </a:t>
            </a:r>
            <a:r>
              <a:rPr lang="en-US" sz="1600" dirty="0" err="1" smtClean="0"/>
              <a:t>Interprofessional</a:t>
            </a:r>
            <a:r>
              <a:rPr lang="en-US" sz="1600" dirty="0" smtClean="0"/>
              <a:t> collaboration in a new model of transitional care for families with preterm infants – the health care professional’s perspective.  J </a:t>
            </a:r>
            <a:r>
              <a:rPr lang="en-US" sz="1600" dirty="0" err="1" smtClean="0"/>
              <a:t>Multidiscip</a:t>
            </a:r>
            <a:r>
              <a:rPr lang="en-US" sz="1600" dirty="0" smtClean="0"/>
              <a:t> </a:t>
            </a:r>
            <a:r>
              <a:rPr lang="en-US" sz="1600" dirty="0" err="1" smtClean="0"/>
              <a:t>Healthc</a:t>
            </a:r>
            <a:r>
              <a:rPr lang="en-US" sz="1600" dirty="0" smtClean="0"/>
              <a:t>. 2021 Apr 23;14:897-908.</a:t>
            </a:r>
          </a:p>
          <a:p>
            <a:pPr marL="347663" indent="-347663">
              <a:spcBef>
                <a:spcPts val="0"/>
              </a:spcBef>
              <a:spcAft>
                <a:spcPts val="600"/>
              </a:spcAft>
              <a:buClr>
                <a:schemeClr val="tx1"/>
              </a:buClr>
              <a:buSzPct val="100000"/>
              <a:buFont typeface="+mj-lt"/>
              <a:buAutoNum type="arabicPeriod"/>
            </a:pPr>
            <a:r>
              <a:rPr lang="en-US" sz="1600" dirty="0" err="1"/>
              <a:t>Nallamothu</a:t>
            </a:r>
            <a:r>
              <a:rPr lang="en-US" sz="1600" dirty="0"/>
              <a:t> BK, </a:t>
            </a:r>
            <a:r>
              <a:rPr lang="en-US" sz="1600" dirty="0" err="1"/>
              <a:t>Guetterman</a:t>
            </a:r>
            <a:r>
              <a:rPr lang="en-US" sz="1600" dirty="0"/>
              <a:t> TC, </a:t>
            </a:r>
            <a:r>
              <a:rPr lang="en-US" sz="1600" dirty="0" err="1"/>
              <a:t>Harrod</a:t>
            </a:r>
            <a:r>
              <a:rPr lang="en-US" sz="1600" dirty="0"/>
              <a:t> M, et al.  How do resuscitation teams at top-performing hospitals for in-hospital cardiac arrest succeed? a qualitative study. Circulation. 2018 Jul 10;138(2):154-163.</a:t>
            </a:r>
          </a:p>
          <a:p>
            <a:pPr marL="347663" indent="-347663">
              <a:spcBef>
                <a:spcPts val="0"/>
              </a:spcBef>
              <a:spcAft>
                <a:spcPts val="600"/>
              </a:spcAft>
              <a:buClr>
                <a:schemeClr val="tx1"/>
              </a:buClr>
              <a:buSzPct val="100000"/>
              <a:buFont typeface="+mj-lt"/>
              <a:buAutoNum type="arabicPeriod"/>
            </a:pPr>
            <a:r>
              <a:rPr lang="en-US" sz="1600" dirty="0" err="1" smtClean="0"/>
              <a:t>Dyrbye</a:t>
            </a:r>
            <a:r>
              <a:rPr lang="en-US" sz="1600" dirty="0" smtClean="0"/>
              <a:t> </a:t>
            </a:r>
            <a:r>
              <a:rPr lang="en-US" sz="1600" dirty="0"/>
              <a:t>LN, </a:t>
            </a:r>
            <a:r>
              <a:rPr lang="en-US" sz="1600" dirty="0" err="1"/>
              <a:t>Leep</a:t>
            </a:r>
            <a:r>
              <a:rPr lang="en-US" sz="1600" dirty="0"/>
              <a:t> </a:t>
            </a:r>
            <a:r>
              <a:rPr lang="en-US" sz="1600" dirty="0" err="1"/>
              <a:t>Hunderfund</a:t>
            </a:r>
            <a:r>
              <a:rPr lang="en-US" sz="1600" dirty="0"/>
              <a:t> AN, Winters RC, et al.  The relationship between residents' perceptions of residency program leadership team behaviors and resident burnout and satisfaction. </a:t>
            </a:r>
            <a:r>
              <a:rPr lang="en-US" sz="1600" dirty="0" err="1"/>
              <a:t>Acad</a:t>
            </a:r>
            <a:r>
              <a:rPr lang="en-US" sz="1600" dirty="0"/>
              <a:t> Med. 2020 Sep;95(9):1428-1434</a:t>
            </a:r>
            <a:r>
              <a:rPr lang="en-US" sz="1600" dirty="0" smtClean="0"/>
              <a:t>.</a:t>
            </a:r>
          </a:p>
          <a:p>
            <a:pPr marL="347663" indent="-347663">
              <a:spcBef>
                <a:spcPts val="0"/>
              </a:spcBef>
              <a:spcAft>
                <a:spcPts val="600"/>
              </a:spcAft>
              <a:buClr>
                <a:schemeClr val="tx1"/>
              </a:buClr>
              <a:buSzPct val="100000"/>
              <a:buFont typeface="+mj-lt"/>
              <a:buAutoNum type="arabicPeriod"/>
            </a:pPr>
            <a:r>
              <a:rPr lang="en-US" sz="1600" dirty="0" err="1"/>
              <a:t>Lencioni</a:t>
            </a:r>
            <a:r>
              <a:rPr lang="en-US" sz="1600" dirty="0"/>
              <a:t> P.  The Five Dysfunctions of a Team (2002).  </a:t>
            </a:r>
            <a:r>
              <a:rPr lang="en-US" sz="1600" dirty="0" err="1"/>
              <a:t>Jossey</a:t>
            </a:r>
            <a:r>
              <a:rPr lang="en-US" sz="1600" dirty="0"/>
              <a:t>-Bass:  San Francisco, CA</a:t>
            </a:r>
            <a:r>
              <a:rPr lang="en-US" sz="1600" dirty="0" smtClean="0"/>
              <a:t>.</a:t>
            </a:r>
            <a:endParaRPr lang="en-US" sz="1600" dirty="0"/>
          </a:p>
        </p:txBody>
      </p:sp>
    </p:spTree>
    <p:extLst>
      <p:ext uri="{BB962C8B-B14F-4D97-AF65-F5344CB8AC3E}">
        <p14:creationId xmlns:p14="http://schemas.microsoft.com/office/powerpoint/2010/main" val="1030647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2556933"/>
            <a:ext cx="10991850" cy="1583266"/>
          </a:xfrm>
        </p:spPr>
        <p:txBody>
          <a:bodyPr/>
          <a:lstStyle/>
          <a:p>
            <a:pPr algn="ctr"/>
            <a:r>
              <a:rPr lang="en-US" sz="4400" dirty="0" smtClean="0">
                <a:solidFill>
                  <a:srgbClr val="FFFF00"/>
                </a:solidFill>
                <a:cs typeface="Arial" panose="020B0604020202020204" pitchFamily="34" charset="0"/>
              </a:rPr>
              <a:t>Parting </a:t>
            </a:r>
            <a:r>
              <a:rPr lang="en-US" sz="4400" dirty="0" smtClean="0">
                <a:solidFill>
                  <a:srgbClr val="FFFF00"/>
                </a:solidFill>
                <a:cs typeface="Arial" panose="020B0604020202020204" pitchFamily="34" charset="0"/>
              </a:rPr>
              <a:t>Comments</a:t>
            </a:r>
            <a:r>
              <a:rPr lang="en-US" sz="4400" dirty="0" smtClean="0">
                <a:solidFill>
                  <a:srgbClr val="FFFF00"/>
                </a:solidFill>
                <a:cs typeface="Arial" panose="020B0604020202020204" pitchFamily="34" charset="0"/>
              </a:rPr>
              <a:t/>
            </a:r>
            <a:br>
              <a:rPr lang="en-US" sz="4400" dirty="0" smtClean="0">
                <a:solidFill>
                  <a:srgbClr val="FFFF00"/>
                </a:solidFill>
                <a:cs typeface="Arial" panose="020B0604020202020204" pitchFamily="34" charset="0"/>
              </a:rPr>
            </a:br>
            <a:r>
              <a:rPr lang="en-US" sz="4400" dirty="0" smtClean="0">
                <a:solidFill>
                  <a:srgbClr val="FFFF00"/>
                </a:solidFill>
                <a:cs typeface="Arial" panose="020B0604020202020204" pitchFamily="34" charset="0"/>
              </a:rPr>
              <a:t>Thanks for Participating!</a:t>
            </a:r>
            <a:endParaRPr lang="en-US" sz="44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4120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smtClean="0">
                <a:solidFill>
                  <a:srgbClr val="FFFF00"/>
                </a:solidFill>
                <a:cs typeface="Arial" panose="020B0604020202020204" pitchFamily="34" charset="0"/>
              </a:rPr>
              <a:t>Focus on Teams </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95835" y="1264023"/>
            <a:ext cx="11698941" cy="5096435"/>
          </a:xfrm>
        </p:spPr>
        <p:txBody>
          <a:bodyPr>
            <a:normAutofit/>
          </a:bodyPr>
          <a:lstStyle/>
          <a:p>
            <a:pPr marL="457200" indent="-457200">
              <a:spcBef>
                <a:spcPts val="0"/>
              </a:spcBef>
              <a:spcAft>
                <a:spcPts val="600"/>
              </a:spcAft>
              <a:buClr>
                <a:schemeClr val="tx1"/>
              </a:buClr>
              <a:buSzPct val="100000"/>
              <a:buFont typeface="Arial" panose="020B0604020202020204" pitchFamily="34" charset="0"/>
              <a:buChar char="•"/>
            </a:pPr>
            <a:r>
              <a:rPr lang="en-US" sz="3000" cap="none" dirty="0" smtClean="0">
                <a:solidFill>
                  <a:schemeClr val="tx1"/>
                </a:solidFill>
              </a:rPr>
              <a:t>Teams range from 2 people to 20+</a:t>
            </a:r>
          </a:p>
          <a:p>
            <a:pPr marL="457200" indent="-457200">
              <a:spcBef>
                <a:spcPts val="0"/>
              </a:spcBef>
              <a:spcAft>
                <a:spcPts val="600"/>
              </a:spcAft>
              <a:buClr>
                <a:schemeClr val="tx1"/>
              </a:buClr>
              <a:buSzPct val="100000"/>
              <a:buFont typeface="Arial" panose="020B0604020202020204" pitchFamily="34" charset="0"/>
              <a:buChar char="•"/>
            </a:pPr>
            <a:r>
              <a:rPr lang="en-US" sz="3000" cap="none" dirty="0" smtClean="0">
                <a:solidFill>
                  <a:schemeClr val="tx1"/>
                </a:solidFill>
              </a:rPr>
              <a:t>Members can have similar or very different backgrounds</a:t>
            </a:r>
          </a:p>
          <a:p>
            <a:pPr marL="457200" indent="-457200">
              <a:lnSpc>
                <a:spcPct val="120000"/>
              </a:lnSpc>
              <a:spcBef>
                <a:spcPts val="600"/>
              </a:spcBef>
              <a:buClr>
                <a:schemeClr val="tx1"/>
              </a:buClr>
              <a:buSzPct val="100000"/>
              <a:buFont typeface="Arial" panose="020B0604020202020204" pitchFamily="34" charset="0"/>
              <a:buChar char="•"/>
            </a:pPr>
            <a:r>
              <a:rPr lang="en-US" sz="3000" cap="none" dirty="0" smtClean="0">
                <a:solidFill>
                  <a:schemeClr val="tx1"/>
                </a:solidFill>
              </a:rPr>
              <a:t>The “team” can exist for 5 minutes or decades</a:t>
            </a:r>
          </a:p>
          <a:p>
            <a:pPr>
              <a:lnSpc>
                <a:spcPct val="120000"/>
              </a:lnSpc>
              <a:spcBef>
                <a:spcPts val="600"/>
              </a:spcBef>
              <a:buClr>
                <a:schemeClr val="tx1"/>
              </a:buClr>
              <a:buSzPct val="100000"/>
            </a:pPr>
            <a:r>
              <a:rPr lang="en-US" sz="3000" u="sng" cap="none" dirty="0" smtClean="0">
                <a:solidFill>
                  <a:schemeClr val="tx1"/>
                </a:solidFill>
              </a:rPr>
              <a:t>Questions about teams</a:t>
            </a:r>
            <a:r>
              <a:rPr lang="en-US" sz="3000" cap="none" dirty="0" smtClean="0">
                <a:solidFill>
                  <a:schemeClr val="tx1"/>
                </a:solidFill>
              </a:rPr>
              <a:t>:</a:t>
            </a:r>
          </a:p>
          <a:p>
            <a:pPr marL="457200" indent="-457200">
              <a:spcBef>
                <a:spcPts val="600"/>
              </a:spcBef>
              <a:buClr>
                <a:schemeClr val="tx1"/>
              </a:buClr>
              <a:buSzPct val="100000"/>
              <a:buFont typeface="Arial" panose="020B0604020202020204" pitchFamily="34" charset="0"/>
              <a:buChar char="•"/>
            </a:pPr>
            <a:r>
              <a:rPr lang="en-US" sz="3000" cap="none" dirty="0" smtClean="0">
                <a:solidFill>
                  <a:schemeClr val="tx1"/>
                </a:solidFill>
              </a:rPr>
              <a:t>How would you contrast a functional versus dysfunctional team?</a:t>
            </a:r>
          </a:p>
          <a:p>
            <a:pPr marL="457200" indent="-457200">
              <a:spcBef>
                <a:spcPts val="600"/>
              </a:spcBef>
              <a:buClr>
                <a:schemeClr val="tx1"/>
              </a:buClr>
              <a:buSzPct val="100000"/>
              <a:buFont typeface="Arial" panose="020B0604020202020204" pitchFamily="34" charset="0"/>
              <a:buChar char="•"/>
            </a:pPr>
            <a:r>
              <a:rPr lang="en-US" sz="3200" cap="none" dirty="0" smtClean="0">
                <a:solidFill>
                  <a:schemeClr val="tx1"/>
                </a:solidFill>
                <a:cs typeface="Arial" panose="020B0604020202020204" pitchFamily="34" charset="0"/>
              </a:rPr>
              <a:t>Reflect on your experiences before joining your residency</a:t>
            </a:r>
          </a:p>
          <a:p>
            <a:pPr marL="914400" indent="-457200">
              <a:spcBef>
                <a:spcPts val="600"/>
              </a:spcBef>
              <a:buClr>
                <a:schemeClr val="tx1"/>
              </a:buClr>
              <a:buSzPct val="100000"/>
              <a:buFont typeface="Wingdings" panose="05000000000000000000" pitchFamily="2" charset="2"/>
              <a:buChar char="§"/>
            </a:pPr>
            <a:r>
              <a:rPr lang="en-US" sz="3200" cap="none" dirty="0" smtClean="0">
                <a:solidFill>
                  <a:schemeClr val="tx1"/>
                </a:solidFill>
                <a:cs typeface="Arial" panose="020B0604020202020204" pitchFamily="34" charset="0"/>
              </a:rPr>
              <a:t>How would you contrast being on a functional versus a dysfunctional </a:t>
            </a:r>
            <a:r>
              <a:rPr lang="en-US" sz="3200" cap="none" dirty="0">
                <a:solidFill>
                  <a:schemeClr val="tx1"/>
                </a:solidFill>
                <a:cs typeface="Arial" panose="020B0604020202020204" pitchFamily="34" charset="0"/>
              </a:rPr>
              <a:t>team</a:t>
            </a:r>
            <a:r>
              <a:rPr lang="en-US" sz="3200" cap="none" dirty="0" smtClean="0">
                <a:solidFill>
                  <a:schemeClr val="tx1"/>
                </a:solidFill>
                <a:cs typeface="Arial" panose="020B0604020202020204" pitchFamily="34" charset="0"/>
              </a:rPr>
              <a:t>?</a:t>
            </a:r>
          </a:p>
          <a:p>
            <a:pPr marL="914400" indent="-457200">
              <a:spcBef>
                <a:spcPts val="0"/>
              </a:spcBef>
              <a:buClr>
                <a:schemeClr val="tx1"/>
              </a:buClr>
              <a:buSzPct val="100000"/>
              <a:buFont typeface="Wingdings" panose="05000000000000000000" pitchFamily="2" charset="2"/>
              <a:buChar char="§"/>
            </a:pPr>
            <a:r>
              <a:rPr lang="en-US" sz="3200" cap="none" dirty="0" smtClean="0">
                <a:solidFill>
                  <a:schemeClr val="tx1"/>
                </a:solidFill>
                <a:cs typeface="Arial" panose="020B0604020202020204" pitchFamily="34" charset="0"/>
              </a:rPr>
              <a:t>How do you know when a team is dysfunctional?</a:t>
            </a:r>
            <a:endParaRPr lang="en-US" sz="3000" cap="none" dirty="0">
              <a:solidFill>
                <a:schemeClr val="tx1"/>
              </a:solidFill>
            </a:endParaRPr>
          </a:p>
          <a:p>
            <a:pPr marL="342900" indent="-342900">
              <a:buClr>
                <a:schemeClr val="tx1"/>
              </a:buClr>
              <a:buSzPct val="100000"/>
              <a:buFont typeface="Arial" panose="020B0604020202020204" pitchFamily="34" charset="0"/>
              <a:buChar char="•"/>
            </a:pPr>
            <a:endParaRPr lang="en-US" sz="2800" cap="none" dirty="0" smtClean="0">
              <a:solidFill>
                <a:schemeClr val="tx1"/>
              </a:solidFill>
              <a:latin typeface="Arial" panose="020B0604020202020204" pitchFamily="34" charset="0"/>
              <a:cs typeface="Arial" panose="020B0604020202020204" pitchFamily="34" charset="0"/>
            </a:endParaRPr>
          </a:p>
          <a:p>
            <a:pPr algn="ctr"/>
            <a:endParaRPr lang="en-US" cap="none" dirty="0">
              <a:solidFill>
                <a:schemeClr val="tx1"/>
              </a:solidFill>
            </a:endParaRPr>
          </a:p>
        </p:txBody>
      </p:sp>
    </p:spTree>
    <p:extLst>
      <p:ext uri="{BB962C8B-B14F-4D97-AF65-F5344CB8AC3E}">
        <p14:creationId xmlns:p14="http://schemas.microsoft.com/office/powerpoint/2010/main" val="130207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613" y="333375"/>
            <a:ext cx="11596687" cy="800101"/>
          </a:xfrm>
        </p:spPr>
        <p:txBody>
          <a:bodyPr/>
          <a:lstStyle/>
          <a:p>
            <a:pPr algn="ctr"/>
            <a:r>
              <a:rPr lang="en-US" sz="4000" dirty="0" smtClean="0">
                <a:solidFill>
                  <a:srgbClr val="FFFF00"/>
                </a:solidFill>
                <a:latin typeface="Arial" panose="020B0604020202020204" pitchFamily="34" charset="0"/>
                <a:cs typeface="Arial" panose="020B0604020202020204" pitchFamily="34" charset="0"/>
              </a:rPr>
              <a:t>Teams in Residency and Beyond</a:t>
            </a:r>
            <a:endParaRPr lang="en-US" sz="40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9333" y="1357313"/>
            <a:ext cx="11755967" cy="5322887"/>
          </a:xfrm>
        </p:spPr>
        <p:txBody>
          <a:bodyPr>
            <a:noAutofit/>
          </a:bodyPr>
          <a:lstStyle/>
          <a:p>
            <a:pPr marL="457200" indent="-457200">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A residency must promote its residents</a:t>
            </a:r>
            <a:r>
              <a:rPr lang="en-US" sz="2800" cap="none" dirty="0">
                <a:solidFill>
                  <a:schemeClr val="tx1"/>
                </a:solidFill>
                <a:cs typeface="Arial" panose="020B0604020202020204" pitchFamily="34" charset="0"/>
              </a:rPr>
              <a:t>’, staffs’, and faculty members’ learning, performance, and wellness </a:t>
            </a:r>
            <a:r>
              <a:rPr lang="en-US" sz="2800" u="sng" cap="none" dirty="0">
                <a:solidFill>
                  <a:schemeClr val="tx1"/>
                </a:solidFill>
                <a:cs typeface="Arial" panose="020B0604020202020204" pitchFamily="34" charset="0"/>
              </a:rPr>
              <a:t>and</a:t>
            </a:r>
            <a:r>
              <a:rPr lang="en-US" sz="2800" cap="none" dirty="0">
                <a:solidFill>
                  <a:schemeClr val="tx1"/>
                </a:solidFill>
                <a:cs typeface="Arial" panose="020B0604020202020204" pitchFamily="34" charset="0"/>
              </a:rPr>
              <a:t> </a:t>
            </a:r>
            <a:r>
              <a:rPr lang="en-US" sz="2800" cap="none" dirty="0" smtClean="0">
                <a:solidFill>
                  <a:schemeClr val="tx1"/>
                </a:solidFill>
                <a:cs typeface="Arial" panose="020B0604020202020204" pitchFamily="34" charset="0"/>
              </a:rPr>
              <a:t>patients</a:t>
            </a:r>
            <a:r>
              <a:rPr lang="en-US" sz="2800" cap="none" dirty="0">
                <a:solidFill>
                  <a:schemeClr val="tx1"/>
                </a:solidFill>
                <a:cs typeface="Arial" panose="020B0604020202020204" pitchFamily="34" charset="0"/>
              </a:rPr>
              <a:t>’ health </a:t>
            </a:r>
            <a:r>
              <a:rPr lang="en-US" sz="2800" cap="none" baseline="30000" dirty="0" smtClean="0">
                <a:solidFill>
                  <a:schemeClr val="tx1"/>
                </a:solidFill>
                <a:cs typeface="Arial" panose="020B0604020202020204" pitchFamily="34" charset="0"/>
              </a:rPr>
              <a:t>1-11</a:t>
            </a:r>
            <a:endParaRPr lang="en-US" sz="2800" cap="none" baseline="30000" dirty="0">
              <a:solidFill>
                <a:schemeClr val="tx1"/>
              </a:solidFill>
              <a:cs typeface="Arial" panose="020B0604020202020204" pitchFamily="34" charset="0"/>
            </a:endParaRPr>
          </a:p>
          <a:p>
            <a:pPr marL="914400" indent="-457200">
              <a:spcBef>
                <a:spcPts val="0"/>
              </a:spcBef>
              <a:buClr>
                <a:schemeClr val="tx1"/>
              </a:buClr>
              <a:buSzPct val="100000"/>
              <a:buFont typeface="Wingdings" panose="05000000000000000000" pitchFamily="2" charset="2"/>
              <a:buChar char="§"/>
            </a:pPr>
            <a:r>
              <a:rPr lang="en-US" sz="2800" cap="none" dirty="0" smtClean="0">
                <a:solidFill>
                  <a:schemeClr val="tx1"/>
                </a:solidFill>
                <a:cs typeface="Arial" panose="020B0604020202020204" pitchFamily="34" charset="0"/>
              </a:rPr>
              <a:t>A residency has many teams.  What are some examples of teams?</a:t>
            </a:r>
            <a:endParaRPr lang="en-US" sz="2800" cap="none" dirty="0">
              <a:solidFill>
                <a:schemeClr val="tx1"/>
              </a:solidFill>
              <a:cs typeface="Arial" panose="020B0604020202020204" pitchFamily="34" charset="0"/>
            </a:endParaRPr>
          </a:p>
          <a:p>
            <a:pPr marL="457200" indent="-457200">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As a Chief Resident, you share the </a:t>
            </a:r>
            <a:r>
              <a:rPr lang="en-US" sz="2800" cap="none" dirty="0">
                <a:solidFill>
                  <a:schemeClr val="tx1"/>
                </a:solidFill>
                <a:cs typeface="Arial" panose="020B0604020202020204" pitchFamily="34" charset="0"/>
              </a:rPr>
              <a:t>responsibility of ensuring </a:t>
            </a:r>
            <a:r>
              <a:rPr lang="en-US" sz="2800" cap="none" dirty="0" smtClean="0">
                <a:solidFill>
                  <a:schemeClr val="tx1"/>
                </a:solidFill>
                <a:cs typeface="Arial" panose="020B0604020202020204" pitchFamily="34" charset="0"/>
              </a:rPr>
              <a:t>that teams </a:t>
            </a:r>
            <a:r>
              <a:rPr lang="en-US" sz="2800" cap="none" dirty="0">
                <a:solidFill>
                  <a:schemeClr val="tx1"/>
                </a:solidFill>
                <a:cs typeface="Arial" panose="020B0604020202020204" pitchFamily="34" charset="0"/>
              </a:rPr>
              <a:t>within </a:t>
            </a:r>
            <a:r>
              <a:rPr lang="en-US" sz="2800" cap="none" dirty="0" smtClean="0">
                <a:solidFill>
                  <a:schemeClr val="tx1"/>
                </a:solidFill>
                <a:cs typeface="Arial" panose="020B0604020202020204" pitchFamily="34" charset="0"/>
              </a:rPr>
              <a:t>your </a:t>
            </a:r>
            <a:r>
              <a:rPr lang="en-US" sz="2800" cap="none" dirty="0">
                <a:solidFill>
                  <a:schemeClr val="tx1"/>
                </a:solidFill>
                <a:cs typeface="Arial" panose="020B0604020202020204" pitchFamily="34" charset="0"/>
              </a:rPr>
              <a:t>residency function </a:t>
            </a:r>
            <a:r>
              <a:rPr lang="en-US" sz="2800" cap="none" dirty="0" smtClean="0">
                <a:solidFill>
                  <a:schemeClr val="tx1"/>
                </a:solidFill>
                <a:cs typeface="Arial" panose="020B0604020202020204" pitchFamily="34" charset="0"/>
              </a:rPr>
              <a:t>well</a:t>
            </a:r>
          </a:p>
          <a:p>
            <a:pPr marL="457200" indent="-457200">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After residency you will be a team member and leader</a:t>
            </a:r>
          </a:p>
          <a:p>
            <a:pPr marL="457200" indent="-457200">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Building and maintaining a well-functioning team requires work</a:t>
            </a:r>
          </a:p>
          <a:p>
            <a:pPr marL="457200" indent="-457200">
              <a:spcBef>
                <a:spcPts val="0"/>
              </a:spcBef>
              <a:buClr>
                <a:schemeClr val="tx1"/>
              </a:buClr>
              <a:buSzPct val="100000"/>
              <a:buFont typeface="Arial" panose="020B0604020202020204" pitchFamily="34" charset="0"/>
              <a:buChar char="•"/>
            </a:pPr>
            <a:r>
              <a:rPr lang="en-US" sz="2800" cap="none" dirty="0" smtClean="0">
                <a:solidFill>
                  <a:schemeClr val="tx1"/>
                </a:solidFill>
                <a:cs typeface="Arial" panose="020B0604020202020204" pitchFamily="34" charset="0"/>
              </a:rPr>
              <a:t>Courage, knowledge, and skills help identify and address dysfunctions</a:t>
            </a:r>
            <a:endParaRPr lang="en-US" sz="2800" cap="none" dirty="0">
              <a:solidFill>
                <a:schemeClr val="tx1"/>
              </a:solidFill>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1</a:t>
            </a:r>
            <a:endParaRPr lang="en-US" dirty="0">
              <a:latin typeface="Arial" panose="020B0604020202020204" pitchFamily="34" charset="0"/>
            </a:endParaRPr>
          </a:p>
        </p:txBody>
      </p:sp>
    </p:spTree>
    <p:extLst>
      <p:ext uri="{BB962C8B-B14F-4D97-AF65-F5344CB8AC3E}">
        <p14:creationId xmlns:p14="http://schemas.microsoft.com/office/powerpoint/2010/main" val="4096610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err="1" smtClean="0">
                <a:solidFill>
                  <a:srgbClr val="FFFF00"/>
                </a:solidFill>
                <a:latin typeface="Arial" panose="020B0604020202020204" pitchFamily="34" charset="0"/>
                <a:cs typeface="Arial" panose="020B0604020202020204" pitchFamily="34" charset="0"/>
              </a:rPr>
              <a:t>Lencioni’s</a:t>
            </a:r>
            <a:r>
              <a:rPr lang="en-US" sz="4400" dirty="0" smtClean="0">
                <a:solidFill>
                  <a:srgbClr val="FFFF00"/>
                </a:solidFill>
                <a:latin typeface="Arial" panose="020B0604020202020204" pitchFamily="34" charset="0"/>
                <a:cs typeface="Arial" panose="020B0604020202020204" pitchFamily="34" charset="0"/>
              </a:rPr>
              <a:t> Five Dysfunctions of a Team</a:t>
            </a:r>
            <a:r>
              <a:rPr lang="en-US" sz="4400" baseline="30000" dirty="0" smtClean="0">
                <a:solidFill>
                  <a:srgbClr val="FFFF00"/>
                </a:solidFill>
                <a:latin typeface="Arial" panose="020B0604020202020204" pitchFamily="34" charset="0"/>
                <a:cs typeface="Arial" panose="020B0604020202020204" pitchFamily="34" charset="0"/>
              </a:rPr>
              <a:t>1</a:t>
            </a:r>
            <a:endParaRPr lang="en-US" sz="4400" baseline="30000" dirty="0">
              <a:solidFill>
                <a:srgbClr val="FFFF00"/>
              </a:solidFill>
              <a:latin typeface="Arial" panose="020B0604020202020204" pitchFamily="34" charset="0"/>
              <a:cs typeface="Arial" panose="020B0604020202020204" pitchFamily="34" charset="0"/>
            </a:endParaRPr>
          </a:p>
        </p:txBody>
      </p:sp>
      <p:sp>
        <p:nvSpPr>
          <p:cNvPr id="5" name="TextBox 4"/>
          <p:cNvSpPr txBox="1"/>
          <p:nvPr/>
        </p:nvSpPr>
        <p:spPr>
          <a:xfrm>
            <a:off x="3869266" y="1865843"/>
            <a:ext cx="8136467"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Patrick </a:t>
            </a:r>
            <a:r>
              <a:rPr lang="en-US" sz="2800" dirty="0" err="1" smtClean="0">
                <a:latin typeface="Arial" panose="020B0604020202020204" pitchFamily="34" charset="0"/>
                <a:cs typeface="Arial" panose="020B0604020202020204" pitchFamily="34" charset="0"/>
              </a:rPr>
              <a:t>Lencioni</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describes </a:t>
            </a:r>
            <a:r>
              <a:rPr lang="en-US" sz="2800" dirty="0" smtClean="0">
                <a:latin typeface="Arial" panose="020B0604020202020204" pitchFamily="34" charset="0"/>
                <a:cs typeface="Arial" panose="020B0604020202020204" pitchFamily="34" charset="0"/>
              </a:rPr>
              <a:t>key team </a:t>
            </a:r>
            <a:r>
              <a:rPr lang="en-US" sz="2800" dirty="0">
                <a:latin typeface="Arial" panose="020B0604020202020204" pitchFamily="34" charset="0"/>
                <a:cs typeface="Arial" panose="020B0604020202020204" pitchFamily="34" charset="0"/>
              </a:rPr>
              <a:t>principles </a:t>
            </a:r>
            <a:r>
              <a:rPr lang="en-US" sz="2800" dirty="0" smtClean="0">
                <a:latin typeface="Arial" panose="020B0604020202020204" pitchFamily="34" charset="0"/>
                <a:cs typeface="Arial" panose="020B0604020202020204" pitchFamily="34" charset="0"/>
              </a:rPr>
              <a:t>in an </a:t>
            </a:r>
            <a:r>
              <a:rPr lang="en-US" sz="2800" dirty="0">
                <a:latin typeface="Arial" panose="020B0604020202020204" pitchFamily="34" charset="0"/>
                <a:cs typeface="Arial" panose="020B0604020202020204" pitchFamily="34" charset="0"/>
              </a:rPr>
              <a:t>evolving, realistic </a:t>
            </a:r>
            <a:r>
              <a:rPr lang="en-US" sz="2800" dirty="0" smtClean="0">
                <a:latin typeface="Arial" panose="020B0604020202020204" pitchFamily="34" charset="0"/>
                <a:cs typeface="Arial" panose="020B0604020202020204" pitchFamily="34" charset="0"/>
              </a:rPr>
              <a:t>story we can use throughout our careers!</a:t>
            </a: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book (Amazon=$15.01) and a supporting website with related educational materials (</a:t>
            </a:r>
            <a:r>
              <a:rPr lang="en-US" sz="2800" baseline="30000" dirty="0">
                <a:latin typeface="Arial" panose="020B0604020202020204" pitchFamily="34" charset="0"/>
                <a:cs typeface="Arial" panose="020B0604020202020204" pitchFamily="34" charset="0"/>
              </a:rPr>
              <a:t>1</a:t>
            </a:r>
            <a:r>
              <a:rPr lang="en-US" sz="2800" dirty="0" smtClean="0">
                <a:latin typeface="Arial" panose="020B0604020202020204" pitchFamily="34" charset="0"/>
                <a:cs typeface="Arial" panose="020B0604020202020204" pitchFamily="34" charset="0"/>
              </a:rPr>
              <a:t>see </a:t>
            </a:r>
            <a:r>
              <a:rPr lang="en-US" sz="2800" dirty="0">
                <a:latin typeface="Arial" panose="020B0604020202020204" pitchFamily="34" charset="0"/>
              </a:rPr>
              <a:t>https://www.tablegroup.com</a:t>
            </a:r>
            <a:r>
              <a:rPr lang="en-US" sz="2800" dirty="0" smtClean="0">
                <a:latin typeface="Arial" panose="020B0604020202020204" pitchFamily="34" charset="0"/>
              </a:rPr>
              <a:t>/</a:t>
            </a:r>
            <a:r>
              <a:rPr lang="en-US" sz="2800" dirty="0" smtClean="0">
                <a:latin typeface="Arial" panose="020B0604020202020204" pitchFamily="34" charset="0"/>
                <a:cs typeface="Arial" panose="020B0604020202020204" pitchFamily="34" charset="0"/>
              </a:rPr>
              <a:t>) are excellent resources</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next two slides and </a:t>
            </a:r>
            <a:r>
              <a:rPr lang="en-US" sz="2800" dirty="0" smtClean="0">
                <a:solidFill>
                  <a:srgbClr val="FFFF00"/>
                </a:solidFill>
                <a:latin typeface="Arial" panose="020B0604020202020204" pitchFamily="34" charset="0"/>
                <a:cs typeface="Arial" panose="020B0604020202020204" pitchFamily="34" charset="0"/>
              </a:rPr>
              <a:t>Handout #1</a:t>
            </a:r>
            <a:r>
              <a:rPr lang="en-US" sz="2800" dirty="0" smtClean="0">
                <a:latin typeface="Arial" panose="020B0604020202020204" pitchFamily="34" charset="0"/>
                <a:cs typeface="Arial" panose="020B0604020202020204" pitchFamily="34" charset="0"/>
              </a:rPr>
              <a:t> show and describe the </a:t>
            </a:r>
            <a:r>
              <a:rPr lang="en-US" sz="2800" u="sng" dirty="0" smtClean="0">
                <a:latin typeface="Arial" panose="020B0604020202020204" pitchFamily="34" charset="0"/>
                <a:cs typeface="Arial" panose="020B0604020202020204" pitchFamily="34" charset="0"/>
              </a:rPr>
              <a:t>Five </a:t>
            </a:r>
            <a:r>
              <a:rPr lang="en-US" sz="2800" u="sng" dirty="0">
                <a:latin typeface="Arial" panose="020B0604020202020204" pitchFamily="34" charset="0"/>
                <a:cs typeface="Arial" panose="020B0604020202020204" pitchFamily="34" charset="0"/>
              </a:rPr>
              <a:t>D</a:t>
            </a:r>
            <a:r>
              <a:rPr lang="en-US" sz="2800" u="sng" dirty="0" smtClean="0">
                <a:latin typeface="Arial" panose="020B0604020202020204" pitchFamily="34" charset="0"/>
                <a:cs typeface="Arial" panose="020B0604020202020204" pitchFamily="34" charset="0"/>
              </a:rPr>
              <a:t>ysfunctions of a Team</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1032" name="Picture 8" descr="The Five Dysfunctions"/>
          <p:cNvPicPr>
            <a:picLocks noChangeAspect="1" noChangeArrowheads="1"/>
          </p:cNvPicPr>
          <p:nvPr/>
        </p:nvPicPr>
        <p:blipFill rotWithShape="1">
          <a:blip r:embed="rId2">
            <a:extLst>
              <a:ext uri="{28A0092B-C50C-407E-A947-70E740481C1C}">
                <a14:useLocalDpi xmlns:a14="http://schemas.microsoft.com/office/drawing/2010/main" val="0"/>
              </a:ext>
            </a:extLst>
          </a:blip>
          <a:srcRect l="34180" t="12174" r="24153" b="12468"/>
          <a:stretch/>
        </p:blipFill>
        <p:spPr bwMode="auto">
          <a:xfrm>
            <a:off x="476250" y="1289010"/>
            <a:ext cx="3234267" cy="523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382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6"/>
            <a:ext cx="10991850" cy="648758"/>
          </a:xfrm>
        </p:spPr>
        <p:txBody>
          <a:bodyPr/>
          <a:lstStyle/>
          <a:p>
            <a:pPr algn="ctr"/>
            <a:r>
              <a:rPr lang="en-US" sz="4000" dirty="0" err="1" smtClean="0">
                <a:solidFill>
                  <a:srgbClr val="FFFF00"/>
                </a:solidFill>
                <a:latin typeface="Arial" panose="020B0604020202020204" pitchFamily="34" charset="0"/>
                <a:cs typeface="Arial" panose="020B0604020202020204" pitchFamily="34" charset="0"/>
              </a:rPr>
              <a:t>Lencioni’s</a:t>
            </a:r>
            <a:r>
              <a:rPr lang="en-US" sz="4000" dirty="0" smtClean="0">
                <a:solidFill>
                  <a:srgbClr val="FFFF00"/>
                </a:solidFill>
                <a:latin typeface="Arial" panose="020B0604020202020204" pitchFamily="34" charset="0"/>
                <a:cs typeface="Arial" panose="020B0604020202020204" pitchFamily="34" charset="0"/>
              </a:rPr>
              <a:t> Five Dysfunctions of a Team</a:t>
            </a:r>
            <a:endParaRPr lang="en-US" sz="4000" dirty="0">
              <a:solidFill>
                <a:srgbClr val="FFFF00"/>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3403893472"/>
              </p:ext>
            </p:extLst>
          </p:nvPr>
        </p:nvGraphicFramePr>
        <p:xfrm>
          <a:off x="1049867" y="1143007"/>
          <a:ext cx="10075333" cy="5714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18531" y="5782732"/>
            <a:ext cx="1642534" cy="369332"/>
          </a:xfrm>
          <a:prstGeom prst="rect">
            <a:avLst/>
          </a:prstGeom>
          <a:noFill/>
        </p:spPr>
        <p:txBody>
          <a:bodyPr wrap="square" rtlCol="0">
            <a:spAutoFit/>
          </a:bodyPr>
          <a:lstStyle/>
          <a:p>
            <a:r>
              <a:rPr lang="en-US" dirty="0" smtClean="0">
                <a:latin typeface="Arial" panose="020B0604020202020204" pitchFamily="34" charset="0"/>
              </a:rPr>
              <a:t>Objective 2</a:t>
            </a:r>
            <a:endParaRPr lang="en-US" dirty="0">
              <a:latin typeface="Arial" panose="020B0604020202020204" pitchFamily="34" charset="0"/>
            </a:endParaRPr>
          </a:p>
        </p:txBody>
      </p:sp>
      <p:sp>
        <p:nvSpPr>
          <p:cNvPr id="3" name="TextBox 2"/>
          <p:cNvSpPr txBox="1"/>
          <p:nvPr/>
        </p:nvSpPr>
        <p:spPr>
          <a:xfrm>
            <a:off x="9790542" y="2844806"/>
            <a:ext cx="2189018" cy="1938992"/>
          </a:xfrm>
          <a:prstGeom prst="rect">
            <a:avLst/>
          </a:prstGeom>
          <a:noFill/>
          <a:ln w="25400">
            <a:solidFill>
              <a:srgbClr val="FFFF00"/>
            </a:solidFill>
          </a:ln>
        </p:spPr>
        <p:txBody>
          <a:bodyPr wrap="square" rtlCol="0">
            <a:spAutoFit/>
          </a:bodyPr>
          <a:lstStyle/>
          <a:p>
            <a:pPr algn="ctr"/>
            <a:r>
              <a:rPr lang="en-US" sz="2400" dirty="0" smtClean="0">
                <a:latin typeface="Arial" panose="020B0604020202020204" pitchFamily="34" charset="0"/>
                <a:cs typeface="Arial" panose="020B0604020202020204" pitchFamily="34" charset="0"/>
              </a:rPr>
              <a:t>Trust is essential for any team to function effectively!</a:t>
            </a:r>
            <a:endParaRPr lang="en-US" sz="2400" dirty="0">
              <a:latin typeface="Arial" panose="020B0604020202020204" pitchFamily="34" charset="0"/>
              <a:cs typeface="Arial" panose="020B0604020202020204" pitchFamily="34" charset="0"/>
            </a:endParaRPr>
          </a:p>
        </p:txBody>
      </p:sp>
      <p:cxnSp>
        <p:nvCxnSpPr>
          <p:cNvPr id="7" name="Straight Arrow Connector 6"/>
          <p:cNvCxnSpPr/>
          <p:nvPr/>
        </p:nvCxnSpPr>
        <p:spPr>
          <a:xfrm flipH="1">
            <a:off x="10381673" y="4802909"/>
            <a:ext cx="517236" cy="1163782"/>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9645" y="2037650"/>
            <a:ext cx="2189018" cy="2739211"/>
          </a:xfrm>
          <a:prstGeom prst="rect">
            <a:avLst/>
          </a:prstGeom>
          <a:noFill/>
          <a:ln w="25400">
            <a:solidFill>
              <a:srgbClr val="FFFF00"/>
            </a:solidFill>
          </a:ln>
        </p:spPr>
        <p:txBody>
          <a:bodyPr wrap="square" rtlCol="0">
            <a:spAutoFit/>
          </a:bodyPr>
          <a:lstStyle/>
          <a:p>
            <a:pPr algn="ctr"/>
            <a:r>
              <a:rPr lang="en-US" sz="2800" u="sng" dirty="0" smtClean="0">
                <a:latin typeface="Arial" panose="020B0604020202020204" pitchFamily="34" charset="0"/>
                <a:cs typeface="Arial" panose="020B0604020202020204" pitchFamily="34" charset="0"/>
              </a:rPr>
              <a:t>Handout 1</a:t>
            </a:r>
            <a:r>
              <a:rPr lang="en-US" sz="2400" dirty="0" smtClean="0">
                <a:latin typeface="Arial" panose="020B0604020202020204" pitchFamily="34" charset="0"/>
                <a:cs typeface="Arial" panose="020B0604020202020204" pitchFamily="34" charset="0"/>
              </a:rPr>
              <a:t> shows and describes </a:t>
            </a:r>
            <a:r>
              <a:rPr lang="en-US" sz="2400" dirty="0" err="1" smtClean="0">
                <a:latin typeface="Arial" panose="020B0604020202020204" pitchFamily="34" charset="0"/>
                <a:cs typeface="Arial" panose="020B0604020202020204" pitchFamily="34" charset="0"/>
              </a:rPr>
              <a:t>Lencioni’s</a:t>
            </a:r>
            <a:r>
              <a:rPr lang="en-US" sz="2400" dirty="0" smtClean="0">
                <a:latin typeface="Arial" panose="020B0604020202020204" pitchFamily="34" charset="0"/>
                <a:cs typeface="Arial" panose="020B0604020202020204" pitchFamily="34" charset="0"/>
              </a:rPr>
              <a:t> Five Dysfunctions of a Team</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462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400" dirty="0" err="1" smtClean="0">
                <a:solidFill>
                  <a:srgbClr val="FFFF00"/>
                </a:solidFill>
                <a:latin typeface="Arial" panose="020B0604020202020204" pitchFamily="34" charset="0"/>
                <a:cs typeface="Arial" panose="020B0604020202020204" pitchFamily="34" charset="0"/>
              </a:rPr>
              <a:t>Lencioni’s</a:t>
            </a:r>
            <a:r>
              <a:rPr lang="en-US" sz="4400" dirty="0" smtClean="0">
                <a:solidFill>
                  <a:srgbClr val="FFFF00"/>
                </a:solidFill>
                <a:latin typeface="Arial" panose="020B0604020202020204" pitchFamily="34" charset="0"/>
                <a:cs typeface="Arial" panose="020B0604020202020204" pitchFamily="34" charset="0"/>
              </a:rPr>
              <a:t> Five Dysfunctions of a Team</a:t>
            </a:r>
            <a:endParaRPr lang="en-US" sz="4400" dirty="0">
              <a:solidFill>
                <a:srgbClr val="FFFF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66750" y="1320801"/>
            <a:ext cx="10896600" cy="4893732"/>
          </a:xfrm>
        </p:spPr>
        <p:txBody>
          <a:bodyPr>
            <a:normAutofit lnSpcReduction="10000"/>
          </a:bodyPr>
          <a:lstStyle/>
          <a:p>
            <a:pPr marL="514350" indent="-514350">
              <a:lnSpc>
                <a:spcPct val="120000"/>
              </a:lnSpc>
              <a:spcBef>
                <a:spcPts val="0"/>
              </a:spcBef>
              <a:buClr>
                <a:schemeClr val="tx1"/>
              </a:buClr>
              <a:buSzPct val="100000"/>
              <a:buFont typeface="+mj-lt"/>
              <a:buAutoNum type="arabicPeriod"/>
            </a:pPr>
            <a:r>
              <a:rPr lang="en-US" sz="2800" cap="none" dirty="0" smtClean="0">
                <a:solidFill>
                  <a:schemeClr val="tx1"/>
                </a:solidFill>
                <a:latin typeface="Arial" panose="020B0604020202020204" pitchFamily="34" charset="0"/>
                <a:cs typeface="Arial" panose="020B0604020202020204" pitchFamily="34" charset="0"/>
              </a:rPr>
              <a:t>Absence of Trust:  Fear of vulnerability impedes building of trust</a:t>
            </a:r>
          </a:p>
          <a:p>
            <a:pPr marL="514350" indent="-514350">
              <a:lnSpc>
                <a:spcPct val="120000"/>
              </a:lnSpc>
              <a:spcBef>
                <a:spcPts val="0"/>
              </a:spcBef>
              <a:buClr>
                <a:schemeClr val="tx1"/>
              </a:buClr>
              <a:buSzPct val="100000"/>
              <a:buFont typeface="+mj-lt"/>
              <a:buAutoNum type="arabicPeriod"/>
            </a:pPr>
            <a:r>
              <a:rPr lang="en-US" sz="2800" cap="none" dirty="0" smtClean="0">
                <a:solidFill>
                  <a:schemeClr val="tx1"/>
                </a:solidFill>
                <a:latin typeface="Arial" panose="020B0604020202020204" pitchFamily="34" charset="0"/>
                <a:cs typeface="Arial" panose="020B0604020202020204" pitchFamily="34" charset="0"/>
              </a:rPr>
              <a:t>Fear of Conflict: Drive to preserve artificial harmony interferes with </a:t>
            </a:r>
            <a:r>
              <a:rPr lang="en-US" sz="2800" u="sng" cap="none" dirty="0" smtClean="0">
                <a:solidFill>
                  <a:schemeClr val="tx1"/>
                </a:solidFill>
                <a:latin typeface="Arial" panose="020B0604020202020204" pitchFamily="34" charset="0"/>
                <a:cs typeface="Arial" panose="020B0604020202020204" pitchFamily="34" charset="0"/>
              </a:rPr>
              <a:t>productive</a:t>
            </a:r>
            <a:r>
              <a:rPr lang="en-US" sz="2800" cap="none" dirty="0" smtClean="0">
                <a:solidFill>
                  <a:schemeClr val="tx1"/>
                </a:solidFill>
                <a:latin typeface="Arial" panose="020B0604020202020204" pitchFamily="34" charset="0"/>
                <a:cs typeface="Arial" panose="020B0604020202020204" pitchFamily="34" charset="0"/>
              </a:rPr>
              <a:t> ideological conflict</a:t>
            </a:r>
          </a:p>
          <a:p>
            <a:pPr marL="514350" indent="-514350">
              <a:lnSpc>
                <a:spcPct val="120000"/>
              </a:lnSpc>
              <a:spcBef>
                <a:spcPts val="0"/>
              </a:spcBef>
              <a:buClr>
                <a:schemeClr val="tx1"/>
              </a:buClr>
              <a:buSzPct val="100000"/>
              <a:buFont typeface="+mj-lt"/>
              <a:buAutoNum type="arabicPeriod"/>
            </a:pPr>
            <a:r>
              <a:rPr lang="en-US" sz="2800" cap="none" dirty="0" smtClean="0">
                <a:solidFill>
                  <a:schemeClr val="tx1"/>
                </a:solidFill>
                <a:cs typeface="Arial" panose="020B0604020202020204" pitchFamily="34" charset="0"/>
              </a:rPr>
              <a:t>Lack of Commitment:  Lack of clarity and/or buy-in prevents members from making decisions they follow</a:t>
            </a:r>
          </a:p>
          <a:p>
            <a:pPr marL="514350" indent="-514350">
              <a:lnSpc>
                <a:spcPct val="120000"/>
              </a:lnSpc>
              <a:spcBef>
                <a:spcPts val="0"/>
              </a:spcBef>
              <a:buClr>
                <a:schemeClr val="tx1"/>
              </a:buClr>
              <a:buSzPct val="100000"/>
              <a:buFont typeface="+mj-lt"/>
              <a:buAutoNum type="arabicPeriod"/>
            </a:pPr>
            <a:r>
              <a:rPr lang="en-US" sz="2800" cap="none" dirty="0" smtClean="0">
                <a:solidFill>
                  <a:schemeClr val="tx1"/>
                </a:solidFill>
                <a:latin typeface="Arial" panose="020B0604020202020204" pitchFamily="34" charset="0"/>
                <a:cs typeface="Arial" panose="020B0604020202020204" pitchFamily="34" charset="0"/>
              </a:rPr>
              <a:t>Avoidance of Accountability:  The need to avoid interpersonal discomfort prevents members from holding others accountable for behaviors &amp; performance</a:t>
            </a:r>
          </a:p>
          <a:p>
            <a:pPr marL="514350" indent="-514350">
              <a:lnSpc>
                <a:spcPct val="120000"/>
              </a:lnSpc>
              <a:spcBef>
                <a:spcPts val="0"/>
              </a:spcBef>
              <a:buClr>
                <a:schemeClr val="tx1"/>
              </a:buClr>
              <a:buSzPct val="100000"/>
              <a:buFont typeface="+mj-lt"/>
              <a:buAutoNum type="arabicPeriod"/>
            </a:pPr>
            <a:r>
              <a:rPr lang="en-US" sz="2800" cap="none" dirty="0" smtClean="0">
                <a:solidFill>
                  <a:schemeClr val="tx1"/>
                </a:solidFill>
                <a:cs typeface="Arial" panose="020B0604020202020204" pitchFamily="34" charset="0"/>
              </a:rPr>
              <a:t>Inattention to Results:  Pursuit of individual goals and personal status (i.e., ego) erodes the team’s focus on collective success</a:t>
            </a:r>
            <a:endParaRPr lang="en-US" cap="none" dirty="0">
              <a:solidFill>
                <a:schemeClr val="tx1"/>
              </a:solidFill>
            </a:endParaRPr>
          </a:p>
        </p:txBody>
      </p:sp>
      <p:sp>
        <p:nvSpPr>
          <p:cNvPr id="4" name="TextBox 3"/>
          <p:cNvSpPr txBox="1"/>
          <p:nvPr/>
        </p:nvSpPr>
        <p:spPr>
          <a:xfrm>
            <a:off x="169333" y="6443133"/>
            <a:ext cx="1642534" cy="369332"/>
          </a:xfrm>
          <a:prstGeom prst="rect">
            <a:avLst/>
          </a:prstGeom>
          <a:noFill/>
        </p:spPr>
        <p:txBody>
          <a:bodyPr wrap="square" rtlCol="0">
            <a:spAutoFit/>
          </a:bodyPr>
          <a:lstStyle/>
          <a:p>
            <a:r>
              <a:rPr lang="en-US" dirty="0" smtClean="0">
                <a:latin typeface="Arial" panose="020B0604020202020204" pitchFamily="34" charset="0"/>
              </a:rPr>
              <a:t>Objective 2</a:t>
            </a:r>
            <a:endParaRPr lang="en-US" dirty="0">
              <a:latin typeface="Arial" panose="020B0604020202020204" pitchFamily="34" charset="0"/>
            </a:endParaRPr>
          </a:p>
        </p:txBody>
      </p:sp>
      <p:sp>
        <p:nvSpPr>
          <p:cNvPr id="5" name="TextBox 4"/>
          <p:cNvSpPr txBox="1"/>
          <p:nvPr/>
        </p:nvSpPr>
        <p:spPr>
          <a:xfrm>
            <a:off x="3572933" y="6443133"/>
            <a:ext cx="7984067" cy="400110"/>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Source:  https</a:t>
            </a:r>
            <a:r>
              <a:rPr lang="en-US" sz="2000" dirty="0">
                <a:latin typeface="Arial" panose="020B0604020202020204" pitchFamily="34" charset="0"/>
                <a:cs typeface="Arial" panose="020B0604020202020204" pitchFamily="34" charset="0"/>
              </a:rPr>
              <a:t>://www.tablegroup.com/books/dysfunctions/</a:t>
            </a:r>
          </a:p>
        </p:txBody>
      </p:sp>
    </p:spTree>
    <p:extLst>
      <p:ext uri="{BB962C8B-B14F-4D97-AF65-F5344CB8AC3E}">
        <p14:creationId xmlns:p14="http://schemas.microsoft.com/office/powerpoint/2010/main" val="82153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33375"/>
            <a:ext cx="10991850" cy="800101"/>
          </a:xfrm>
        </p:spPr>
        <p:txBody>
          <a:bodyPr/>
          <a:lstStyle/>
          <a:p>
            <a:pPr algn="ctr"/>
            <a:r>
              <a:rPr lang="en-US" sz="4000" dirty="0" smtClean="0">
                <a:solidFill>
                  <a:srgbClr val="FFFF00"/>
                </a:solidFill>
                <a:cs typeface="Arial" panose="020B0604020202020204" pitchFamily="34" charset="0"/>
              </a:rPr>
              <a:t>Guidelines for Small Group Discussions</a:t>
            </a:r>
            <a:endParaRPr lang="en-US" sz="4000" dirty="0">
              <a:solidFill>
                <a:srgbClr val="FFFF00"/>
              </a:solidFill>
              <a:cs typeface="Arial" panose="020B0604020202020204" pitchFamily="34" charset="0"/>
            </a:endParaRPr>
          </a:p>
        </p:txBody>
      </p:sp>
      <p:sp>
        <p:nvSpPr>
          <p:cNvPr id="3" name="Subtitle 2"/>
          <p:cNvSpPr>
            <a:spLocks noGrp="1"/>
          </p:cNvSpPr>
          <p:nvPr>
            <p:ph type="subTitle" idx="1"/>
          </p:nvPr>
        </p:nvSpPr>
        <p:spPr>
          <a:xfrm>
            <a:off x="406400" y="1413933"/>
            <a:ext cx="11156950" cy="5207000"/>
          </a:xfrm>
        </p:spPr>
        <p:txBody>
          <a:bodyPr>
            <a:normAutofit fontScale="92500" lnSpcReduction="10000"/>
          </a:bodyPr>
          <a:lstStyle/>
          <a:p>
            <a:pPr marL="457200" indent="-457200">
              <a:lnSpc>
                <a:spcPct val="120000"/>
              </a:lnSpc>
              <a:spcBef>
                <a:spcPts val="600"/>
              </a:spcBef>
              <a:buClr>
                <a:schemeClr val="tx1"/>
              </a:buClr>
              <a:buSzPct val="100000"/>
              <a:buFont typeface="Arial" panose="020B0604020202020204" pitchFamily="34" charset="0"/>
              <a:buChar char="•"/>
            </a:pPr>
            <a:r>
              <a:rPr lang="en-US" sz="2800" cap="none" dirty="0" smtClean="0">
                <a:solidFill>
                  <a:schemeClr val="tx1"/>
                </a:solidFill>
              </a:rPr>
              <a:t>Introduce yourself to your small group’s members within 60 seconds.</a:t>
            </a:r>
          </a:p>
          <a:p>
            <a:pPr marL="457200" indent="-457200">
              <a:lnSpc>
                <a:spcPct val="120000"/>
              </a:lnSpc>
              <a:spcBef>
                <a:spcPts val="600"/>
              </a:spcBef>
              <a:buClr>
                <a:schemeClr val="tx1"/>
              </a:buClr>
              <a:buSzPct val="100000"/>
              <a:buFont typeface="Arial" panose="020B0604020202020204" pitchFamily="34" charset="0"/>
              <a:buChar char="•"/>
            </a:pPr>
            <a:r>
              <a:rPr lang="en-US" sz="2800" cap="none" dirty="0" smtClean="0">
                <a:solidFill>
                  <a:schemeClr val="tx1"/>
                </a:solidFill>
              </a:rPr>
              <a:t>Select a facilitator to lead the discussion.</a:t>
            </a:r>
          </a:p>
          <a:p>
            <a:pPr marL="457200" indent="-457200">
              <a:lnSpc>
                <a:spcPct val="120000"/>
              </a:lnSpc>
              <a:spcBef>
                <a:spcPts val="600"/>
              </a:spcBef>
              <a:buClr>
                <a:schemeClr val="tx1"/>
              </a:buClr>
              <a:buSzPct val="100000"/>
              <a:buFont typeface="Arial" panose="020B0604020202020204" pitchFamily="34" charset="0"/>
              <a:buChar char="•"/>
            </a:pPr>
            <a:r>
              <a:rPr lang="en-US" sz="2800" cap="none" dirty="0">
                <a:solidFill>
                  <a:schemeClr val="tx1"/>
                </a:solidFill>
              </a:rPr>
              <a:t>Select a recorder who will </a:t>
            </a:r>
            <a:r>
              <a:rPr lang="en-US" sz="2800" cap="none" dirty="0" smtClean="0">
                <a:solidFill>
                  <a:schemeClr val="tx1"/>
                </a:solidFill>
              </a:rPr>
              <a:t>share the small group’s responses when the large group reforms.  To avoid redundancy, the reporter should not repeat a response or idea that other groups have presented.</a:t>
            </a:r>
          </a:p>
          <a:p>
            <a:pPr marL="457200" indent="-457200">
              <a:lnSpc>
                <a:spcPct val="120000"/>
              </a:lnSpc>
              <a:spcBef>
                <a:spcPts val="600"/>
              </a:spcBef>
              <a:buClr>
                <a:schemeClr val="tx1"/>
              </a:buClr>
              <a:buSzPct val="100000"/>
              <a:buFont typeface="Arial" panose="020B0604020202020204" pitchFamily="34" charset="0"/>
              <a:buChar char="•"/>
            </a:pPr>
            <a:r>
              <a:rPr lang="en-US" sz="2800" cap="none" dirty="0" smtClean="0">
                <a:solidFill>
                  <a:schemeClr val="tx1"/>
                </a:solidFill>
              </a:rPr>
              <a:t>Read the scenario and question.</a:t>
            </a:r>
          </a:p>
          <a:p>
            <a:pPr marL="457200" indent="-457200">
              <a:lnSpc>
                <a:spcPct val="120000"/>
              </a:lnSpc>
              <a:spcBef>
                <a:spcPts val="600"/>
              </a:spcBef>
              <a:buClr>
                <a:schemeClr val="tx1"/>
              </a:buClr>
              <a:buSzPct val="100000"/>
              <a:buFont typeface="Arial" panose="020B0604020202020204" pitchFamily="34" charset="0"/>
              <a:buChar char="•"/>
            </a:pPr>
            <a:r>
              <a:rPr lang="en-US" sz="2800" cap="none" dirty="0" smtClean="0">
                <a:solidFill>
                  <a:schemeClr val="tx1"/>
                </a:solidFill>
              </a:rPr>
              <a:t>Discuss issues and answer questions within the small group without  disclosing identifying information (e.g., names, dates) to preserve confidentiality.</a:t>
            </a:r>
          </a:p>
          <a:p>
            <a:pPr marL="457200" indent="-457200">
              <a:lnSpc>
                <a:spcPct val="120000"/>
              </a:lnSpc>
              <a:spcBef>
                <a:spcPts val="600"/>
              </a:spcBef>
              <a:buClr>
                <a:schemeClr val="tx1"/>
              </a:buClr>
              <a:buSzPct val="100000"/>
              <a:buFont typeface="Arial" panose="020B0604020202020204" pitchFamily="34" charset="0"/>
              <a:buChar char="•"/>
            </a:pPr>
            <a:r>
              <a:rPr lang="en-US" sz="2800" cap="none" dirty="0" smtClean="0">
                <a:solidFill>
                  <a:schemeClr val="tx1"/>
                </a:solidFill>
              </a:rPr>
              <a:t>Don’t disclose any parts of the discussion outside this session. </a:t>
            </a:r>
          </a:p>
          <a:p>
            <a:endParaRPr lang="en-US" sz="2800" cap="none" dirty="0">
              <a:solidFill>
                <a:schemeClr val="tx1"/>
              </a:solidFill>
            </a:endParaRPr>
          </a:p>
        </p:txBody>
      </p:sp>
    </p:spTree>
    <p:extLst>
      <p:ext uri="{BB962C8B-B14F-4D97-AF65-F5344CB8AC3E}">
        <p14:creationId xmlns:p14="http://schemas.microsoft.com/office/powerpoint/2010/main" val="1790578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13070</TotalTime>
  <Words>2633</Words>
  <Application>Microsoft Office PowerPoint</Application>
  <PresentationFormat>Widescreen</PresentationFormat>
  <Paragraphs>201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Century Gothic</vt:lpstr>
      <vt:lpstr>Wingdings</vt:lpstr>
      <vt:lpstr>Wingdings 3</vt:lpstr>
      <vt:lpstr>Ion</vt:lpstr>
      <vt:lpstr>Leadership and the Five Dysfunctions of a Team</vt:lpstr>
      <vt:lpstr>Disclosure</vt:lpstr>
      <vt:lpstr>Objectives</vt:lpstr>
      <vt:lpstr>Focus on Teams </vt:lpstr>
      <vt:lpstr>Teams in Residency and Beyond</vt:lpstr>
      <vt:lpstr>Lencioni’s Five Dysfunctions of a Team1</vt:lpstr>
      <vt:lpstr>Lencioni’s Five Dysfunctions of a Team</vt:lpstr>
      <vt:lpstr>Lencioni’s Five Dysfunctions of a Team</vt:lpstr>
      <vt:lpstr>Guidelines for Small Group Discussions</vt:lpstr>
      <vt:lpstr>Small Group Discussion #1  Rationale:  Allows you to collaborate with others in applying principles you know/just learned to a realistic Chief Resident situation.</vt:lpstr>
      <vt:lpstr>Scenario and Questions for Small Group Discussion #1</vt:lpstr>
      <vt:lpstr>Rejoin the Large Group: Room Reporters Share Their Answers With the Large Group</vt:lpstr>
      <vt:lpstr>Scenario and Questions for Small Group Discussion #1</vt:lpstr>
      <vt:lpstr>What did you learn from this exercise?</vt:lpstr>
      <vt:lpstr>Strategies for Overcoming a Team’s Dysfunctions   </vt:lpstr>
      <vt:lpstr>Trust</vt:lpstr>
      <vt:lpstr>Strategy for Creating Trust</vt:lpstr>
      <vt:lpstr>Mastering Conflict</vt:lpstr>
      <vt:lpstr>Strategy for Mastering Conflict</vt:lpstr>
      <vt:lpstr>Achieving Commitment</vt:lpstr>
      <vt:lpstr>Strategy for Achieving Commitment</vt:lpstr>
      <vt:lpstr>Embracing Accountability</vt:lpstr>
      <vt:lpstr>Strategy for Embracing Accountability</vt:lpstr>
      <vt:lpstr>Focusing on Results</vt:lpstr>
      <vt:lpstr>Strategy for Focusing on Results</vt:lpstr>
      <vt:lpstr>Small Group Discussion #2 </vt:lpstr>
      <vt:lpstr>Possible Dysfunctions in One Team Within Your Residency</vt:lpstr>
      <vt:lpstr>Return to the Large Group: Room Reporters Share Their Answers With the Large Group</vt:lpstr>
      <vt:lpstr>Possible Dysfunctions in on One Team Within Your Residency</vt:lpstr>
      <vt:lpstr>Questions for Discussion in the Large Group</vt:lpstr>
      <vt:lpstr>What did you learn/recognize from Room Discussion #2?</vt:lpstr>
      <vt:lpstr>References</vt:lpstr>
      <vt:lpstr>Parting Comments Thanks for Participating!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Promoting Teamwork</dc:title>
  <dc:creator>James Tysinger</dc:creator>
  <cp:lastModifiedBy>James Tysinger</cp:lastModifiedBy>
  <cp:revision>145</cp:revision>
  <dcterms:created xsi:type="dcterms:W3CDTF">2020-05-18T02:56:43Z</dcterms:created>
  <dcterms:modified xsi:type="dcterms:W3CDTF">2023-05-21T17:00:02Z</dcterms:modified>
</cp:coreProperties>
</file>