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8" r:id="rId5"/>
  </p:sldMasterIdLst>
  <p:notesMasterIdLst>
    <p:notesMasterId r:id="rId33"/>
  </p:notesMasterIdLst>
  <p:sldIdLst>
    <p:sldId id="256" r:id="rId6"/>
    <p:sldId id="265" r:id="rId7"/>
    <p:sldId id="337" r:id="rId8"/>
    <p:sldId id="259" r:id="rId9"/>
    <p:sldId id="326" r:id="rId10"/>
    <p:sldId id="321" r:id="rId11"/>
    <p:sldId id="339" r:id="rId12"/>
    <p:sldId id="338" r:id="rId13"/>
    <p:sldId id="340" r:id="rId14"/>
    <p:sldId id="316" r:id="rId15"/>
    <p:sldId id="317" r:id="rId16"/>
    <p:sldId id="336" r:id="rId17"/>
    <p:sldId id="327" r:id="rId18"/>
    <p:sldId id="344" r:id="rId19"/>
    <p:sldId id="324" r:id="rId20"/>
    <p:sldId id="334" r:id="rId21"/>
    <p:sldId id="294" r:id="rId22"/>
    <p:sldId id="289" r:id="rId23"/>
    <p:sldId id="331" r:id="rId24"/>
    <p:sldId id="342" r:id="rId25"/>
    <p:sldId id="341" r:id="rId26"/>
    <p:sldId id="343" r:id="rId27"/>
    <p:sldId id="290" r:id="rId28"/>
    <p:sldId id="333" r:id="rId29"/>
    <p:sldId id="335" r:id="rId30"/>
    <p:sldId id="271" r:id="rId31"/>
    <p:sldId id="32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B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4" autoAdjust="0"/>
    <p:restoredTop sz="90318" autoAdjust="0"/>
  </p:normalViewPr>
  <p:slideViewPr>
    <p:cSldViewPr snapToGrid="0">
      <p:cViewPr varScale="1">
        <p:scale>
          <a:sx n="103" d="100"/>
          <a:sy n="103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FF63A-903C-4589-891E-486584DBF5A3}" type="datetimeFigureOut">
              <a:rPr lang="en-US" smtClean="0"/>
              <a:t>5/22/24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650FB-8FBE-47F7-88B5-B5363044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0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4.safelinks.protection.outlook.com/?url=https%3A%2F%2Fhealthdata.dshs.texas.gov%2Fdashboard%2Fdrugs-and-alcohol%2Fdrug-related-deaths&amp;data=05%7C02%7CTeresa.Wagner%40unthsc.edu%7C0378c5dba9504fc99aaa08dc1ded7244%7C70de199207c6480fa318a1afcba03983%7C0%7C0%7C638418152872636235%7CUnknown%7CTWFpbGZsb3d8eyJWIjoiMC4wLjAwMDAiLCJQIjoiV2luMzIiLCJBTiI6Ik1haWwiLCJXVCI6Mn0%3D%7C3000%7C%7C%7C&amp;sdata=yrA0pLkfLvy6U1UcsTWZ3P1DOS1q4c3EVMmXPWZn2wo%3D&amp;reserved=0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opioids/naloxone/index.html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yoclinic.org/drugs-supplements/naloxone-nasal-route/proper-use/drg-20165181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yoclinic.org/drugs-supplements/naloxone-nasal-route/proper-use/drg-20165181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opioids/naloxone/index.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opioids/basics/index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4.safelinks.protection.outlook.com/?url=https%3A%2F%2Fuh.edu%2Fpharmacy%2Fresearch%2Fcenters-and-institutes%2Fthe-premier-center%2Fcommunity-outreach%2F&amp;data=05%7C02%7CTeresa.Wagner%40unthsc.edu%7C0378c5dba9504fc99aaa08dc1ded7244%7C70de199207c6480fa318a1afcba03983%7C0%7C0%7C638418152872644093%7CUnknown%7CTWFpbGZsb3d8eyJWIjoiMC4wLjAwMDAiLCJQIjoiV2luMzIiLCJBTiI6Ik1haWwiLCJXVCI6Mn0%3D%7C3000%7C%7C%7C&amp;sdata=t5pco6nwRgI2YxWizD6Uh1bdAzD5x6i5w%2FwuAbdDjLI%3D&amp;reserved=0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thsc.edu/one-pill-kills/narcan-training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4.safelinks.protection.outlook.com/?url=https%3A%2F%2Fwww.cdc.gov%2Fopioids%2Fbasics%2Fepidemic.html&amp;data=05%7C02%7CTeresa.Wagner%40unthsc.edu%7C0378c5dba9504fc99aaa08dc1ded7244%7C70de199207c6480fa318a1afcba03983%7C0%7C0%7C638418152872625827%7CUnknown%7CTWFpbGZsb3d8eyJWIjoiMC4wLjAwMDAiLCJQIjoiV2luMzIiLCJBTiI6Ik1haWwiLCJXVCI6Mn0%3D%7C3000%7C%7C%7C&amp;sdata=jdGf0RbQ2lZehd0L4wdXZsiIRiDCXaEFXUjQmxcMgFQ%3D&amp;reserved=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dc.gov/opioids/basics/fentanyl.html" TargetMode="External"/><Relationship Id="rId5" Type="http://schemas.openxmlformats.org/officeDocument/2006/relationships/hyperlink" Target="https://www.cdc.gov/opioids/basics/heroin.html" TargetMode="External"/><Relationship Id="rId4" Type="http://schemas.openxmlformats.org/officeDocument/2006/relationships/hyperlink" Target="https://www.cdc.gov/opioids/basics/prescribed.html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opioids/basics/index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opioids/basics/index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opioids/basics/index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opioids/basics/index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opioids/basics/index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930B879-C1CD-46F0-9EE4-4ABB0CB5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91C5707-265F-4DB8-83CF-87633E85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36CB-B0CE-4386-8A4E-3434B6825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D8E0E-EACA-4F9A-8889-01CBC29A60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19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Verdana" panose="020B0604030504040204" pitchFamily="34" charset="0"/>
              </a:rPr>
              <a:t>Texas Targeted Opioid Response. It’s available at: </a:t>
            </a:r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/AR7NuBetJJg?si=rwEz_qDfHweZqwA5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650FB-8FBE-47F7-88B5-B5363044F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433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dirty="0">
                <a:solidFill>
                  <a:srgbClr val="242424"/>
                </a:solidFill>
                <a:effectLst/>
                <a:latin typeface="Verdana" panose="020B0604030504040204" pitchFamily="34" charset="0"/>
              </a:rPr>
              <a:t>Opioid overdose deaths by age. Conveys that the issue impacts people of all age groups, with most of the deaths occurring among adults ages 18-44. The data is available at 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Verdana" panose="020B0604030504040204" pitchFamily="34" charset="0"/>
                <a:hlinkClick r:id="rId3" tooltip="Original URL: https://healthdata.dshs.texas.gov/dashboard/drugs-and-alcohol/drug-related-deaths. Click or tap if you trust this link."/>
              </a:rPr>
              <a:t>https://healthdata.dshs.texas.gov/dashboard/drugs-and-alcohol/drug-related-deaths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Verdana" panose="020B060403050404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650FB-8FBE-47F7-88B5-B5363044F0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12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DEA https://</a:t>
            </a:r>
            <a:r>
              <a:rPr lang="en-US" dirty="0" err="1"/>
              <a:t>www.dea.gov</a:t>
            </a:r>
            <a:r>
              <a:rPr lang="en-US" dirty="0"/>
              <a:t>/</a:t>
            </a:r>
            <a:r>
              <a:rPr lang="en-US" dirty="0" err="1"/>
              <a:t>onepill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650FB-8FBE-47F7-88B5-B5363044F0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23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CDC https://</a:t>
            </a:r>
            <a:r>
              <a:rPr lang="en-US" dirty="0" err="1"/>
              <a:t>www.cdc.gov</a:t>
            </a:r>
            <a:r>
              <a:rPr lang="en-US" dirty="0"/>
              <a:t>/opioids/</a:t>
            </a:r>
            <a:r>
              <a:rPr lang="en-US" dirty="0" err="1"/>
              <a:t>overdoseprevention</a:t>
            </a:r>
            <a:r>
              <a:rPr lang="en-US" dirty="0"/>
              <a:t>/</a:t>
            </a:r>
            <a:r>
              <a:rPr lang="en-US" dirty="0" err="1"/>
              <a:t>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650FB-8FBE-47F7-88B5-B5363044F0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1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Centers for Disease Control and Prevention. (2022, February 8). Naloxone. Centers for Disease Control and Prevention.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hlinkClick r:id="rId3"/>
              </a:rPr>
              <a:t>https://www.cdc.gov/opioids/naloxone/index.html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 </a:t>
            </a:r>
          </a:p>
          <a:p>
            <a:endParaRPr lang="en-US" dirty="0"/>
          </a:p>
          <a:p>
            <a:r>
              <a:rPr lang="en-US" dirty="0"/>
              <a:t>CDC https://</a:t>
            </a:r>
            <a:r>
              <a:rPr lang="en-US" dirty="0" err="1"/>
              <a:t>www.cdc.gov</a:t>
            </a:r>
            <a:r>
              <a:rPr lang="en-US" dirty="0"/>
              <a:t>/opioids/</a:t>
            </a:r>
            <a:r>
              <a:rPr lang="en-US" dirty="0" err="1"/>
              <a:t>overdoseprevention</a:t>
            </a:r>
            <a:r>
              <a:rPr lang="en-US" dirty="0"/>
              <a:t>/reverse-</a:t>
            </a:r>
            <a:r>
              <a:rPr lang="en-US" dirty="0" err="1"/>
              <a:t>od.html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650FB-8FBE-47F7-88B5-B5363044F0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19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Mayo Foundation for Medical Education and Research. (2023, May 1). 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Naloxone (nasal route) proper use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. Mayo Clinic.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hlinkClick r:id="rId3"/>
              </a:rPr>
              <a:t>https://www.mayoclinic.org/drugs-supplements/naloxone-nasal-route/proper-use/drg-20165181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650FB-8FBE-47F7-88B5-B5363044F0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56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9F18BBE1-AC4E-4AEA-9718-456DCD8A5B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DA5B95B2-BB94-4F74-9DBA-D8A3C9B9E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Mayo Foundation for Medical Education and Research. (2023, May 1). 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Naloxone (nasal route) proper use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. Mayo Clinic.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hlinkClick r:id="rId3"/>
              </a:rPr>
              <a:t>https://www.mayoclinic.org/drugs-supplements/naloxone-nasal-route/proper-use/drg-20165181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447FA-3935-4E41-B1F1-3F40FAA76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2B35E7-9596-49D5-AEA4-4BD822C036D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Centers for Disease Control and Prevention. (2022, February 8). Naloxone. Centers for Disease Control and Prevention.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hlinkClick r:id="rId3"/>
              </a:rPr>
              <a:t>https://www.cdc.gov/opioids/naloxone/index.html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650FB-8FBE-47F7-88B5-B5363044F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720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930B879-C1CD-46F0-9EE4-4ABB0CB5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91C5707-265F-4DB8-83CF-87633E85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36CB-B0CE-4386-8A4E-3434B6825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D8E0E-EACA-4F9A-8889-01CBC29A60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160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930B879-C1CD-46F0-9EE4-4ABB0CB5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91C5707-265F-4DB8-83CF-87633E85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36CB-B0CE-4386-8A4E-3434B6825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D8E0E-EACA-4F9A-8889-01CBC29A60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957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930B879-C1CD-46F0-9EE4-4ABB0CB5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91C5707-265F-4DB8-83CF-87633E85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The number of drug overdose deaths increased by nearly 30% from 2019 to 2020 and has quintupled since 1999.  Nearly 75% of the 91,799 drug overdose deaths in 2020 involved an opioid. From 2019 to 2020, there were significant changes in opioid-involved death rates.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Centers for Disease Control and Prevention. (2022, May 23). 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Opioid basics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. Centers for Disease Control and Prevention.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hlinkClick r:id="rId3"/>
              </a:rPr>
              <a:t>https://www.cdc.gov/opioids/basics/index.html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 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36CB-B0CE-4386-8A4E-3434B6825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5D8E0E-EACA-4F9A-8889-01CBC29A603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930B879-C1CD-46F0-9EE4-4ABB0CB5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91C5707-265F-4DB8-83CF-87633E85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36CB-B0CE-4386-8A4E-3434B6825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D8E0E-EACA-4F9A-8889-01CBC29A60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490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University of Houston: 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Verdana" panose="020B0604030504040204" pitchFamily="34" charset="0"/>
              </a:rPr>
              <a:t>For awareness, safe disposal materials are available for pick up at community locations throughout Texas. Learn more at 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Verdana" panose="020B0604030504040204" pitchFamily="34" charset="0"/>
                <a:hlinkClick r:id="rId3" tooltip="Original URL: https://uh.edu/pharmacy/research/centers-and-institutes/the-premier-center/community-outreach/. Click or tap if you trust this link."/>
              </a:rPr>
              <a:t>https://uh.edu/pharmacy/research/centers-and-institutes/the-premier-center/community-outreach/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Verdana" panose="020B060403050404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650FB-8FBE-47F7-88B5-B5363044F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769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930B879-C1CD-46F0-9EE4-4ABB0CB5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91C5707-265F-4DB8-83CF-87633E85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0" i="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https://www.unthsc.edu/one-pill-kills/narcan-training/</a:t>
            </a:r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36CB-B0CE-4386-8A4E-3434B6825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D8E0E-EACA-4F9A-8889-01CBC29A60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04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=pzm0bPrWX8c&amp;t=2s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650FB-8FBE-47F7-88B5-B5363044F0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6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930B879-C1CD-46F0-9EE4-4ABB0CB5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91C5707-265F-4DB8-83CF-87633E85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800" b="1" i="0" dirty="0">
                <a:solidFill>
                  <a:srgbClr val="242424"/>
                </a:solidFill>
                <a:effectLst/>
                <a:latin typeface="inherit"/>
              </a:rPr>
              <a:t>CDC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Verdana" panose="020B0604030504040204" pitchFamily="34" charset="0"/>
              </a:rPr>
              <a:t> graph at 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Verdana" panose="020B0604030504040204" pitchFamily="34" charset="0"/>
                <a:hlinkClick r:id="rId3" tooltip="Original URL: https://www.cdc.gov/opioids/basics/epidemic.html. Click or tap if you trust this link."/>
              </a:rPr>
              <a:t>https://www.cdc.gov/opioids/basics/epidemic.html</a:t>
            </a:r>
            <a:endParaRPr lang="en-US" sz="1800" b="0" i="0" dirty="0">
              <a:solidFill>
                <a:srgbClr val="242424"/>
              </a:solidFill>
              <a:effectLst/>
              <a:latin typeface="Verdana" panose="020B0604030504040204" pitchFamily="34" charset="0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rise in opioid overdose deaths can be outlined in three distinct waves.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The first wave began with increased prescribing of opioids in the 1990s, with overdose deaths involving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prescription opioids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(natural and semi-synthetic opioids and methadone) increasing since at least </a:t>
            </a:r>
            <a:r>
              <a:rPr lang="en-US" dirty="0"/>
              <a:t>199</a:t>
            </a:r>
            <a:r>
              <a:rPr lang="en-US" baseline="30000" dirty="0"/>
              <a:t>3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The second wave began in 2010, with rapid increases in overdose deaths involving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heroin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The third wave began in 2013, with significant increases in overdose deaths involving synthetic opioids, particularly those involving illicitly manufactured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fentanyl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5,6,7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market for illicitly manufactured fentanyl continues to change, and it can be found in combination with heroin, counterfeit pills, and cocaine.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36CB-B0CE-4386-8A4E-3434B6825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5D8E0E-EACA-4F9A-8889-01CBC29A603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8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930B879-C1CD-46F0-9EE4-4ABB0CB5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91C5707-265F-4DB8-83CF-87633E85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Centers for Disease Control and Prevention. (2022, May 23). 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Opioid basics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. Centers for Disease Control and Prevention.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hlinkClick r:id="rId3"/>
              </a:rPr>
              <a:t>https://www.cdc.gov/opioids/basics/index.html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 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36CB-B0CE-4386-8A4E-3434B6825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5D8E0E-EACA-4F9A-8889-01CBC29A603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75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930B879-C1CD-46F0-9EE4-4ABB0CB5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91C5707-265F-4DB8-83CF-87633E85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Centers for Disease Control and Prevention. (2022, May 23). 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Opioid basics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. Centers for Disease Control and Prevention.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hlinkClick r:id="rId3"/>
              </a:rPr>
              <a:t>https://www.cdc.gov/opioids/basics/index.html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 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36CB-B0CE-4386-8A4E-3434B6825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5D8E0E-EACA-4F9A-8889-01CBC29A603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2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930B879-C1CD-46F0-9EE4-4ABB0CB5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91C5707-265F-4DB8-83CF-87633E85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Centers for Disease Control and Prevention. (2022, May 23). 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Opioid basics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. Centers for Disease Control and Prevention.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hlinkClick r:id="rId3"/>
              </a:rPr>
              <a:t>https://www.cdc.gov/opioids/basics/index.html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 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36CB-B0CE-4386-8A4E-3434B6825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5D8E0E-EACA-4F9A-8889-01CBC29A603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8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930B879-C1CD-46F0-9EE4-4ABB0CB5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91C5707-265F-4DB8-83CF-87633E85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Centers for Disease Control and Prevention. (2022, May 23). 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Opioid basics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. Centers for Disease Control and Prevention.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hlinkClick r:id="rId3"/>
              </a:rPr>
              <a:t>https://www.cdc.gov/opioids/basics/index.html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 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36CB-B0CE-4386-8A4E-3434B6825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5D8E0E-EACA-4F9A-8889-01CBC29A603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07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930B879-C1CD-46F0-9EE4-4ABB0CB563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91C5707-265F-4DB8-83CF-87633E851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Centers for Disease Control and Prevention. (2022, May 23). </a:t>
            </a:r>
            <a:r>
              <a:rPr lang="en-US" i="1" dirty="0">
                <a:solidFill>
                  <a:schemeClr val="tx1">
                    <a:lumMod val="95000"/>
                  </a:schemeClr>
                </a:solidFill>
              </a:rPr>
              <a:t>Opioid basics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. Centers for Disease Control and Prevention.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hlinkClick r:id="rId3"/>
              </a:rPr>
              <a:t>https://www.cdc.gov/opioids/basics/index.html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 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336CB-B0CE-4386-8A4E-3434B6825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5D8E0E-EACA-4F9A-8889-01CBC29A603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6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89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8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7501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7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3833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62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60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0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39D478-D5DA-EF42-8ECD-24A45D03C248}"/>
              </a:ext>
            </a:extLst>
          </p:cNvPr>
          <p:cNvSpPr/>
          <p:nvPr/>
        </p:nvSpPr>
        <p:spPr>
          <a:xfrm>
            <a:off x="0" y="762000"/>
            <a:ext cx="9142413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C69E5B-9A14-034C-8126-B6197B40C911}"/>
              </a:ext>
            </a:extLst>
          </p:cNvPr>
          <p:cNvSpPr/>
          <p:nvPr/>
        </p:nvSpPr>
        <p:spPr>
          <a:xfrm>
            <a:off x="9271002" y="762000"/>
            <a:ext cx="2924175" cy="5334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/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7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A6F8B12-32EC-314F-9CF2-5E21DC15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51981-31D2-674F-9B34-CB3013AE63FA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5E41769-7644-F846-9B7F-AE9710D8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8573840-FA18-A94C-974E-3270A400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6ADF4-5395-4B44-A2BB-2DAD3C606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1FED8-F20B-7545-A68B-27BF73FB1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D9D3B-D3B7-DD4A-B534-EBB9FB5654EB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77DE0-5719-AE4B-AC50-BD8CBD79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E432B-73FD-D046-9B91-BAE6D953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38BB-3C06-A14E-967A-E0E4E8323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1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93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/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AE5D-549D-9143-AE36-F6506654A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65F88-D759-4145-ADA8-8813CFF79076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608DD-0075-B347-AE60-17B21096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69127-ABFD-E244-AC67-B446DE0D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49106-4993-3B4E-B48F-EFABBAAFA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39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84A2E2-E804-3343-B977-335A55402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41CE4-F4A3-D24D-B71D-691176D00A3A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A8809F-CF55-704F-8710-05C714620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3B872C-46A7-2542-891C-DC9EA0419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6A07F-B554-9142-B51E-EA503A9BD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00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7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7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BDC11A-DF7C-5842-A3ED-2C2FA157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17DAB-FAE8-294F-8E04-97234F83DB84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C177D80-3B25-CC43-9E3D-9F66808D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E71AE3-4DD9-3344-8D42-631D826C6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EDDAB-F87F-9C44-8CDD-A79602D29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85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495323-0D90-B041-B0F0-DE2EC110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B9367-FB99-184B-8F02-85883EE28680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993D780-749E-9B46-933C-01712383A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BE78AE-00E2-9E44-8963-8B55EBA7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06419-460A-7B4E-965D-730359BFF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97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1D7C521C-2D90-B94B-A8DC-BA811BD21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0B7D8-D8D6-4040-AE55-3C12C7A925BF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4B82F70B-406F-244D-AD27-9C748308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09854A9-667A-7C43-8DEF-E55EA606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24DB3-FB11-C840-8DB8-FF2FBA5C8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05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7"/>
            <a:ext cx="2834640" cy="232199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AF13AF-0B63-4B4A-818B-6ECB81A9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41FBD-1C8B-8A45-85FA-1CB4AA9E99C3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E47CFF-B6A8-5140-8B68-8C692F00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C6E850-6618-7C48-B35C-FDC9448C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6855C-9E81-4D4A-8A72-C84B049F2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88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5" y="767419"/>
            <a:ext cx="8115231" cy="5330952"/>
          </a:xfrm>
          <a:solidFill>
            <a:schemeClr val="bg1">
              <a:lumMod val="75000"/>
            </a:schemeClr>
          </a:solidFill>
        </p:spPr>
        <p:txBody>
          <a:bodyPr rtlCol="0" anchor="t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BC45DAE6-1128-C34B-A704-06F73E4B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E57DE-F35B-BA4F-B1E7-111B7EAF48D0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308A17EF-318C-1646-B647-76397E320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8849" y="6356351"/>
            <a:ext cx="59118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DF9144D2-003A-BA43-AC4F-5DA15638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B293F-BBE6-1946-A26D-AC7A54DE1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64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6752C-9EF4-B047-9A8C-829D5285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73317-94EB-2E40-BB9D-9CE4E3C546CD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03540-090C-6C4D-A47B-581D3C1C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15E31-8122-FC4A-8CF1-6E4B13A0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A448C-F3CE-6442-9C34-D724EB691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79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7BD16-79B1-1C4F-9651-BEA54CFA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FB9E6-F418-484F-8032-92A60854ACA1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343B7-3050-744C-A3A4-C237F6FC4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284BA-E013-EC45-A240-D93600790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82F5D-45A5-7842-A3B7-50D889449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00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1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9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0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3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4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F3C74AB-80AF-4D9D-9055-4AABB0ADBDA6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404C6BB-E40F-4D48-87D5-B29AE11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544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E67C9B-DD82-0E4D-A958-4BA27BF1858D}"/>
              </a:ext>
            </a:extLst>
          </p:cNvPr>
          <p:cNvSpPr/>
          <p:nvPr/>
        </p:nvSpPr>
        <p:spPr>
          <a:xfrm>
            <a:off x="0" y="758826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FFA15B-630C-444C-9161-EA7968FC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1123951"/>
            <a:ext cx="2947987" cy="460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54A4826-23C8-414F-9B9D-84C5674CB0E3}"/>
              </a:ext>
            </a:extLst>
          </p:cNvPr>
          <p:cNvSpPr/>
          <p:nvPr/>
        </p:nvSpPr>
        <p:spPr>
          <a:xfrm>
            <a:off x="11815765" y="758826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EEE6BF82-F365-B34B-9144-03DD3DC58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68739" y="863601"/>
            <a:ext cx="73152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60A2-E417-664F-9795-2FF26E855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193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04FBC2-741D-1C4B-AD96-99A6885B66D8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3279E-1CFF-3144-857F-4C5916E70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8737" y="6356351"/>
            <a:ext cx="5911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78AC5-9941-0845-A12D-5CDAE4F9A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663" y="6356351"/>
            <a:ext cx="15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E889B5DB-8450-DF42-B20E-329E774E1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0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spc="-6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w Cen MT" panose="020B0602020104020603" pitchFamily="34" charset="77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w Cen MT" panose="020B0602020104020603" pitchFamily="34" charset="77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w Cen MT" panose="020B0602020104020603" pitchFamily="34" charset="77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w Cen MT" panose="020B0602020104020603" pitchFamily="34" charset="77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w Cen MT" panose="020B0602020104020603" pitchFamily="34" charset="77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w Cen MT" panose="020B0602020104020603" pitchFamily="34" charset="77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w Cen MT" panose="020B0602020104020603" pitchFamily="34" charset="77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Tw Cen MT" panose="020B0602020104020603" pitchFamily="34" charset="77"/>
        </a:defRPr>
      </a:lvl9pPr>
    </p:titleStyle>
    <p:bodyStyle>
      <a:lvl1pPr marL="182558" indent="-182558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Font typeface="Wingdings 2" pitchFamily="2" charset="2"/>
        <a:buChar char="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783" indent="-182558" algn="l" rtl="0" eaLnBrk="0" fontAlgn="base" hangingPunct="0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2" charset="2"/>
        <a:buChar char="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142971" indent="-182558" algn="l" rtl="0" eaLnBrk="0" fontAlgn="base" hangingPunct="0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2" charset="2"/>
        <a:buChar char="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160" indent="-182558" algn="l" rtl="0" eaLnBrk="0" fontAlgn="base" hangingPunct="0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2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349" indent="-182558" algn="l" rtl="0" eaLnBrk="0" fontAlgn="base" hangingPunct="0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2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251"/>
        </a:spcBef>
        <a:spcAft>
          <a:spcPts val="251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R7NuBetJJg?feature=oembed" TargetMode="Externa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h.edu/pharmacy/research/centers-and-institutes/the-premier-center/community-outreach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thsc.edu/one-pill-kills/narcan-trainin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zm0bPrWX8c?feature=oembed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11981E7E-464F-4CF0-987D-9130AD24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13BF68-9EB0-4BD2-8259-C671CEDE8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9541" y="912200"/>
            <a:ext cx="6980025" cy="30289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Naloxone training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(brand name Narcan)</a:t>
            </a:r>
          </a:p>
        </p:txBody>
      </p:sp>
      <p:sp>
        <p:nvSpPr>
          <p:cNvPr id="22" name="Snip Diagonal Corner Rectangle 6">
            <a:extLst>
              <a:ext uri="{FF2B5EF4-FFF2-40B4-BE49-F238E27FC236}">
                <a16:creationId xmlns:a16="http://schemas.microsoft.com/office/drawing/2014/main" id="{8697C4C9-55F8-41D9-B1D9-8974A126E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1" y="620722"/>
            <a:ext cx="3670674" cy="5286838"/>
          </a:xfrm>
          <a:prstGeom prst="snip2DiagRect">
            <a:avLst>
              <a:gd name="adj1" fmla="val 11518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B201551-3580-E52A-5E58-A5EB1FED3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95" y="3452745"/>
            <a:ext cx="1651312" cy="166816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03F29715-3F91-2716-EF49-1A028B29E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52" y="443657"/>
            <a:ext cx="1659658" cy="9128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16FBD05-EBFA-4124-9C07-4B8570C9C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1CA7CC-F94D-40AE-B0AC-75A2CE0D8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780E43-B479-44DA-A268-861947E23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54A8C10-97ED-4582-BBFA-6C6AC7AE6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6A2E77F-8777-4049-B003-131381870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8">
              <a:extLst>
                <a:ext uri="{FF2B5EF4-FFF2-40B4-BE49-F238E27FC236}">
                  <a16:creationId xmlns:a16="http://schemas.microsoft.com/office/drawing/2014/main" id="{D7EBF57B-B2AC-4D26-AF4F-0C35F94A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FF5F781-BADD-1B98-C03E-F1D554D53D40}"/>
              </a:ext>
            </a:extLst>
          </p:cNvPr>
          <p:cNvSpPr txBox="1"/>
          <p:nvPr/>
        </p:nvSpPr>
        <p:spPr>
          <a:xfrm>
            <a:off x="799666" y="5175680"/>
            <a:ext cx="3336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Helvetica" pitchFamily="2" charset="0"/>
              </a:rPr>
              <a:t>Please complete the Pre-survey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B1F180-7414-2983-6B46-2A521259A828}"/>
              </a:ext>
            </a:extLst>
          </p:cNvPr>
          <p:cNvSpPr txBox="1"/>
          <p:nvPr/>
        </p:nvSpPr>
        <p:spPr>
          <a:xfrm>
            <a:off x="762781" y="2821138"/>
            <a:ext cx="3413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Helvetica" pitchFamily="2" charset="0"/>
              </a:rPr>
              <a:t>Please complete the Registration</a:t>
            </a: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1456356-7507-6888-6686-E78D8CA44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9" y="912200"/>
            <a:ext cx="1977663" cy="197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69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D50E3DE-AEEE-4AD1-9E27-7AABC1298F34}"/>
              </a:ext>
            </a:extLst>
          </p:cNvPr>
          <p:cNvSpPr/>
          <p:nvPr/>
        </p:nvSpPr>
        <p:spPr>
          <a:xfrm>
            <a:off x="838200" y="51181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lIns="0" tIns="0" rIns="0" bIns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Rockwell" panose="02060603020205020403" pitchFamily="18" charset="77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835CC3F2-8B85-4AC8-8435-A86913E089B1}"/>
              </a:ext>
            </a:extLst>
          </p:cNvPr>
          <p:cNvSpPr txBox="1">
            <a:spLocks/>
          </p:cNvSpPr>
          <p:nvPr/>
        </p:nvSpPr>
        <p:spPr bwMode="auto">
          <a:xfrm>
            <a:off x="5220524" y="1324031"/>
            <a:ext cx="6651431" cy="52564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0" tIns="153542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sz="2700" b="0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14680" indent="-342900" defTabSz="914400" eaLnBrk="1" fontAlgn="auto" hangingPunct="1">
              <a:lnSpc>
                <a:spcPct val="150000"/>
              </a:lnSpc>
              <a:spcBef>
                <a:spcPts val="95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Overdose deaths remain a leading cause of injury-related death in the United States. </a:t>
            </a:r>
          </a:p>
          <a:p>
            <a:pPr marL="614680" indent="-342900" defTabSz="914400" eaLnBrk="1" fontAlgn="auto" hangingPunct="1">
              <a:lnSpc>
                <a:spcPct val="150000"/>
              </a:lnSpc>
              <a:spcBef>
                <a:spcPts val="95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In 2016, more than 11.5 million Americans reported misusing prescription opioids in the past year.</a:t>
            </a:r>
          </a:p>
          <a:p>
            <a:pPr marL="614680" indent="-342900" defTabSz="914400" eaLnBrk="1" fontAlgn="auto" hangingPunct="1">
              <a:lnSpc>
                <a:spcPct val="150000"/>
              </a:lnSpc>
              <a:spcBef>
                <a:spcPts val="95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Synthetic opioid-involved death rates increased by over 56% from 2019 to 2020 and accounted for over 82% of all opioid-involved deaths in 2020.</a:t>
            </a:r>
            <a:endParaRPr lang="en-US" sz="2200" b="1" kern="0" spc="-11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marL="271780" defTabSz="9144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endParaRPr lang="en-US" sz="3200" b="1" kern="0" spc="-11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3C2F7C18-439A-4BE3-859D-89FB82EF59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46965" y="437275"/>
            <a:ext cx="3998548" cy="566737"/>
          </a:xfrm>
        </p:spPr>
        <p:txBody>
          <a:bodyPr tIns="12700" rtlCol="0">
            <a:noAutofit/>
          </a:bodyPr>
          <a:lstStyle/>
          <a:p>
            <a:pPr marL="12700" algn="ctr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4000" b="0" u="sng" spc="-1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Statistics</a:t>
            </a:r>
            <a:endParaRPr sz="4000" b="0" u="sng" spc="-1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8C83CC75-FEC6-6483-3D46-93972A94A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0" y="650537"/>
            <a:ext cx="1358815" cy="746086"/>
          </a:xfrm>
          <a:prstGeom prst="rect">
            <a:avLst/>
          </a:prstGeom>
        </p:spPr>
      </p:pic>
      <p:pic>
        <p:nvPicPr>
          <p:cNvPr id="5" name="Picture 4" descr="A close-up of a medical prescription&#10;&#10;Description automatically generated">
            <a:extLst>
              <a:ext uri="{FF2B5EF4-FFF2-40B4-BE49-F238E27FC236}">
                <a16:creationId xmlns:a16="http://schemas.microsoft.com/office/drawing/2014/main" id="{56024588-8D33-F365-F41B-4FBEEBE5A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4" y="2579839"/>
            <a:ext cx="4173816" cy="23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12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D50E3DE-AEEE-4AD1-9E27-7AABC1298F34}"/>
              </a:ext>
            </a:extLst>
          </p:cNvPr>
          <p:cNvSpPr/>
          <p:nvPr/>
        </p:nvSpPr>
        <p:spPr>
          <a:xfrm>
            <a:off x="838200" y="51181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lIns="0" tIns="0" rIns="0" bIns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Rockwell" panose="02060603020205020403" pitchFamily="18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D71499D-EA65-4B17-A2DB-30BCA5822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07" y="1292498"/>
            <a:ext cx="11711976" cy="5392081"/>
          </a:xfr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600" b="1" dirty="0">
                <a:solidFill>
                  <a:schemeClr val="tx1">
                    <a:lumMod val="95000"/>
                  </a:schemeClr>
                </a:solidFill>
              </a:rPr>
              <a:t>What is Fentanyl?</a:t>
            </a:r>
          </a:p>
          <a:p>
            <a:pPr marL="50292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Pharmaceutical Fentanyl is a synthetic opioid, approved for treating severe pain. </a:t>
            </a:r>
          </a:p>
          <a:p>
            <a:pPr marL="50292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It is prescribed in the form of transdermal patches (placed on the skin) or lozenges and can be diverted for misuse and abuse in the United States. </a:t>
            </a:r>
          </a:p>
          <a:p>
            <a:pPr marL="50292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It is 50 to 100 times more potent than morphine. </a:t>
            </a:r>
          </a:p>
          <a:p>
            <a:pPr marL="50292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It can also be used for sale on the streets and disguised using counterfeit or other drugs.</a:t>
            </a:r>
          </a:p>
          <a:p>
            <a:pPr marL="50292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It can additionally be manufactured illegally for sale on the streets.</a:t>
            </a: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FE71E23-E9A1-2F23-F07E-B5A14855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5" y="307637"/>
            <a:ext cx="1358815" cy="7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2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3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descr="Together, Texans are Tackling the Fentanyl Crisis">
            <a:hlinkClick r:id="" action="ppaction://media"/>
            <a:extLst>
              <a:ext uri="{FF2B5EF4-FFF2-40B4-BE49-F238E27FC236}">
                <a16:creationId xmlns:a16="http://schemas.microsoft.com/office/drawing/2014/main" id="{07E8774F-F03C-01DA-6ADC-6781B08FF1F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8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5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48C5F-988D-4919-F5A1-47655E9DB793}"/>
              </a:ext>
            </a:extLst>
          </p:cNvPr>
          <p:cNvSpPr txBox="1"/>
          <p:nvPr/>
        </p:nvSpPr>
        <p:spPr>
          <a:xfrm>
            <a:off x="3375542" y="5854452"/>
            <a:ext cx="544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Trends in Death from Opioid Overdose by Age</a:t>
            </a:r>
          </a:p>
        </p:txBody>
      </p:sp>
      <p:pic>
        <p:nvPicPr>
          <p:cNvPr id="7" name="Picture 6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03B1908C-7AAF-30A1-55A3-87340AFBF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1" y="703799"/>
            <a:ext cx="10566376" cy="49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77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F45FBF2-7D66-42AD-9DF3-D6B32C25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02D2C5-D5F4-C753-F039-04B430306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91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04044DE-2387-41C2-857F-132B1679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24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09BED-551E-4D19-892E-058082B99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79" y="1502979"/>
            <a:ext cx="6787755" cy="5061593"/>
          </a:xfrm>
          <a:solidFill>
            <a:schemeClr val="accent1"/>
          </a:solidFill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txBody>
          <a:bodyPr/>
          <a:lstStyle/>
          <a:p>
            <a:pPr marL="0" lvl="0" indent="0">
              <a:spcAft>
                <a:spcPts val="0"/>
              </a:spcAft>
              <a:buClr>
                <a:prstClr val="white"/>
              </a:buClr>
              <a:buNone/>
              <a:defRPr/>
            </a:pPr>
            <a:r>
              <a:rPr lang="en-US" sz="2400" b="1" u="sng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Signs of an opioid overdose:</a:t>
            </a:r>
          </a:p>
          <a:p>
            <a:pPr marL="0" lvl="0" indent="0">
              <a:spcAft>
                <a:spcPts val="0"/>
              </a:spcAft>
              <a:buClr>
                <a:prstClr val="white"/>
              </a:buClr>
              <a:buNone/>
              <a:defRPr/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lvl="0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Small, constricted “pinpoint pupils”</a:t>
            </a:r>
          </a:p>
          <a:p>
            <a:pPr lvl="0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Face is extremely pale and/or feels cold or clammy to the touch</a:t>
            </a:r>
          </a:p>
          <a:p>
            <a:pPr lvl="0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Body goes limp</a:t>
            </a:r>
          </a:p>
          <a:p>
            <a:pPr lvl="0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Fingernails or lips have a purple or blue color</a:t>
            </a:r>
          </a:p>
          <a:p>
            <a:pPr lvl="0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Vomiting or making gurgling noises</a:t>
            </a:r>
          </a:p>
          <a:p>
            <a:pPr lvl="0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Cannot be awakened or unable to speak</a:t>
            </a:r>
          </a:p>
          <a:p>
            <a:pPr lvl="0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Breathing or heartbeat slows or stops                                                    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93B60-B12E-48CF-B503-BA8D1E838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860" y="769882"/>
            <a:ext cx="4496696" cy="531823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AF3E60F0-2FA3-19CF-1B9E-6165DC40D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2" y="293428"/>
            <a:ext cx="1358815" cy="7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35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138738" y="758825"/>
            <a:ext cx="7053262" cy="53308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82AA4-B807-43EE-BF89-6BE479C4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475" y="1123950"/>
            <a:ext cx="6451600" cy="125571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rgbClr val="7030A0"/>
              </a:buClr>
              <a:buSzPct val="125000"/>
              <a:defRPr/>
            </a:pPr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What is naloxone</a:t>
            </a:r>
            <a:br>
              <a:rPr lang="en-US" b="1" dirty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</a:br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(Narcan)?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7938" y="758825"/>
            <a:ext cx="384176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441C8-B8DE-45F6-8296-572C97460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569" y="2379663"/>
            <a:ext cx="6451600" cy="3404394"/>
          </a:xfrm>
        </p:spPr>
        <p:txBody>
          <a:bodyPr rtlCol="0" anchor="t">
            <a:normAutofit fontScale="92500" lnSpcReduction="10000"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25000"/>
              <a:buFont typeface="Wingdings 2" panose="05020102010507070707" pitchFamily="18" charset="2"/>
              <a:buNone/>
              <a:defRPr/>
            </a:pPr>
            <a:endParaRPr lang="en-US" sz="900" b="1" dirty="0">
              <a:solidFill>
                <a:schemeClr val="tx1">
                  <a:lumMod val="95000"/>
                </a:schemeClr>
              </a:solidFill>
              <a:cs typeface="Arial" pitchFamily="34" charset="0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Naloxone is a medicine that rapidly reverses an opioid overdose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It blocks opioid receptors and reverses and blocks the effects of opioids.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Naloxone can quickly restore normal breathing to a person if their breathing has slowed or stopped due to opioid overdose.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Naloxone does not affect someone who does not have opioids in their system.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A person using a tool to use a nose&#10;&#10;Description automatically generated">
            <a:extLst>
              <a:ext uri="{FF2B5EF4-FFF2-40B4-BE49-F238E27FC236}">
                <a16:creationId xmlns:a16="http://schemas.microsoft.com/office/drawing/2014/main" id="{710F8E17-6570-F938-AE97-4CB54D28C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3" y="1974849"/>
            <a:ext cx="4056340" cy="28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71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05BAF192-AA9C-427D-8A0E-0B06C076C542}"/>
              </a:ext>
            </a:extLst>
          </p:cNvPr>
          <p:cNvSpPr txBox="1"/>
          <p:nvPr/>
        </p:nvSpPr>
        <p:spPr>
          <a:xfrm>
            <a:off x="719138" y="2243499"/>
            <a:ext cx="6254868" cy="38004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55600" indent="-342900" defTabSz="914400" eaLnBrk="1" fontAlgn="auto" hangingPunct="1">
              <a:lnSpc>
                <a:spcPts val="3185"/>
              </a:lnSpc>
              <a:spcBef>
                <a:spcPts val="0"/>
              </a:spcBef>
              <a:spcAft>
                <a:spcPts val="0"/>
              </a:spcAft>
              <a:buSzPct val="160416"/>
              <a:buFont typeface="Wingdings" panose="05000000000000000000" pitchFamily="2" charset="2"/>
              <a:buChar char="§"/>
              <a:tabLst>
                <a:tab pos="241300" algn="l"/>
              </a:tabLst>
              <a:defRPr/>
            </a:pPr>
            <a:r>
              <a:rPr lang="en-US" sz="2400" b="1" kern="0" dirty="0">
                <a:solidFill>
                  <a:schemeClr val="tx1">
                    <a:lumMod val="95000"/>
                  </a:schemeClr>
                </a:solidFill>
                <a:latin typeface="Rockwell" panose="02060603020205020403" pitchFamily="18" charset="77"/>
                <a:cs typeface="Impact"/>
              </a:rPr>
              <a:t>Check for Responsiveness</a:t>
            </a:r>
            <a:endParaRPr sz="2400" kern="0" dirty="0">
              <a:solidFill>
                <a:schemeClr val="tx1">
                  <a:lumMod val="95000"/>
                </a:schemeClr>
              </a:solidFill>
              <a:latin typeface="Rockwell" panose="02060603020205020403" pitchFamily="18" charset="77"/>
              <a:cs typeface="Impact"/>
            </a:endParaRPr>
          </a:p>
          <a:p>
            <a:pPr marL="355600" indent="-342900" defTabSz="914400" eaLnBrk="1" fontAlgn="auto" hangingPunct="1">
              <a:lnSpc>
                <a:spcPts val="4460"/>
              </a:lnSpc>
              <a:spcBef>
                <a:spcPts val="0"/>
              </a:spcBef>
              <a:spcAft>
                <a:spcPts val="0"/>
              </a:spcAft>
              <a:buSzPct val="160416"/>
              <a:buFont typeface="Wingdings" panose="05000000000000000000" pitchFamily="2" charset="2"/>
              <a:buChar char="§"/>
              <a:tabLst>
                <a:tab pos="241300" algn="l"/>
              </a:tabLst>
              <a:defRPr/>
            </a:pPr>
            <a:r>
              <a:rPr sz="2400" b="1" kern="0" dirty="0">
                <a:solidFill>
                  <a:schemeClr val="tx1">
                    <a:lumMod val="95000"/>
                  </a:schemeClr>
                </a:solidFill>
                <a:latin typeface="Rockwell" panose="02060603020205020403" pitchFamily="18" charset="77"/>
                <a:cs typeface="Impact"/>
              </a:rPr>
              <a:t>C</a:t>
            </a:r>
            <a:r>
              <a:rPr lang="en-US" sz="2400" b="1" kern="0" dirty="0">
                <a:solidFill>
                  <a:schemeClr val="tx1">
                    <a:lumMod val="95000"/>
                  </a:schemeClr>
                </a:solidFill>
                <a:latin typeface="Rockwell" panose="02060603020205020403" pitchFamily="18" charset="77"/>
                <a:cs typeface="Impact"/>
              </a:rPr>
              <a:t>all</a:t>
            </a:r>
            <a:r>
              <a:rPr sz="2400" b="1" kern="0" spc="-15" dirty="0">
                <a:solidFill>
                  <a:schemeClr val="tx1">
                    <a:lumMod val="95000"/>
                  </a:schemeClr>
                </a:solidFill>
                <a:latin typeface="Rockwell" panose="02060603020205020403" pitchFamily="18" charset="77"/>
                <a:cs typeface="Impact"/>
              </a:rPr>
              <a:t> </a:t>
            </a:r>
            <a:r>
              <a:rPr sz="2400" b="1" kern="0" spc="-25" dirty="0">
                <a:solidFill>
                  <a:schemeClr val="tx1">
                    <a:lumMod val="95000"/>
                  </a:schemeClr>
                </a:solidFill>
                <a:latin typeface="Rockwell" panose="02060603020205020403" pitchFamily="18" charset="77"/>
                <a:cs typeface="Impact"/>
              </a:rPr>
              <a:t>911</a:t>
            </a:r>
            <a:endParaRPr sz="2400" kern="0" dirty="0">
              <a:solidFill>
                <a:schemeClr val="tx1">
                  <a:lumMod val="95000"/>
                </a:schemeClr>
              </a:solidFill>
              <a:latin typeface="Rockwell" panose="02060603020205020403" pitchFamily="18" charset="77"/>
              <a:cs typeface="Impact"/>
            </a:endParaRPr>
          </a:p>
          <a:p>
            <a:pPr marL="355600" indent="-342900" defTabSz="914400" eaLnBrk="1" fontAlgn="auto" hangingPunct="1">
              <a:lnSpc>
                <a:spcPts val="4460"/>
              </a:lnSpc>
              <a:spcBef>
                <a:spcPts val="0"/>
              </a:spcBef>
              <a:spcAft>
                <a:spcPts val="0"/>
              </a:spcAft>
              <a:buSzPct val="160416"/>
              <a:buFont typeface="Wingdings" panose="05000000000000000000" pitchFamily="2" charset="2"/>
              <a:buChar char="§"/>
              <a:tabLst>
                <a:tab pos="241300" algn="l"/>
              </a:tabLst>
              <a:defRPr/>
            </a:pPr>
            <a:r>
              <a:rPr lang="en-US" sz="2400" b="1" kern="0" dirty="0">
                <a:solidFill>
                  <a:schemeClr val="tx1">
                    <a:lumMod val="95000"/>
                  </a:schemeClr>
                </a:solidFill>
                <a:latin typeface="Rockwell" panose="02060603020205020403" pitchFamily="18" charset="77"/>
                <a:cs typeface="Impact"/>
              </a:rPr>
              <a:t>Roll onto back </a:t>
            </a:r>
          </a:p>
          <a:p>
            <a:pPr marL="355600" indent="-342900" defTabSz="914400">
              <a:lnSpc>
                <a:spcPts val="4460"/>
              </a:lnSpc>
              <a:buSzPct val="160416"/>
              <a:buFont typeface="Wingdings" panose="05000000000000000000" pitchFamily="2" charset="2"/>
              <a:buChar char="§"/>
              <a:tabLst>
                <a:tab pos="241300" algn="l"/>
              </a:tabLst>
              <a:defRPr/>
            </a:pPr>
            <a:r>
              <a:rPr lang="en-US" sz="2400" b="1" kern="0" dirty="0">
                <a:solidFill>
                  <a:schemeClr val="tx1">
                    <a:lumMod val="95000"/>
                  </a:schemeClr>
                </a:solidFill>
                <a:latin typeface="Rockwell" panose="02060603020205020403" pitchFamily="18" charset="77"/>
                <a:cs typeface="Impact"/>
              </a:rPr>
              <a:t>Open Narcan package</a:t>
            </a:r>
          </a:p>
          <a:p>
            <a:pPr marL="355600" indent="-342900" defTabSz="914400" eaLnBrk="1" fontAlgn="auto" hangingPunct="1">
              <a:lnSpc>
                <a:spcPts val="4460"/>
              </a:lnSpc>
              <a:spcBef>
                <a:spcPts val="0"/>
              </a:spcBef>
              <a:spcAft>
                <a:spcPts val="0"/>
              </a:spcAft>
              <a:buSzPct val="160416"/>
              <a:buFont typeface="Wingdings" panose="05000000000000000000" pitchFamily="2" charset="2"/>
              <a:buChar char="§"/>
              <a:tabLst>
                <a:tab pos="241300" algn="l"/>
              </a:tabLst>
              <a:defRPr/>
            </a:pPr>
            <a:r>
              <a:rPr lang="en-US" sz="2400" b="1" kern="0" dirty="0">
                <a:solidFill>
                  <a:schemeClr val="tx1">
                    <a:lumMod val="95000"/>
                  </a:schemeClr>
                </a:solidFill>
                <a:latin typeface="Rockwell" panose="02060603020205020403" pitchFamily="18" charset="77"/>
                <a:cs typeface="Impact"/>
              </a:rPr>
              <a:t>Head tilt – Chin Lift</a:t>
            </a:r>
            <a:endParaRPr sz="2400" kern="0" dirty="0">
              <a:solidFill>
                <a:schemeClr val="tx1">
                  <a:lumMod val="95000"/>
                </a:schemeClr>
              </a:solidFill>
              <a:latin typeface="Rockwell" panose="02060603020205020403" pitchFamily="18" charset="77"/>
              <a:cs typeface="Impact"/>
            </a:endParaRPr>
          </a:p>
          <a:p>
            <a:pPr marL="355600" indent="-342900" defTabSz="914400" eaLnBrk="1" fontAlgn="auto" hangingPunct="1">
              <a:lnSpc>
                <a:spcPts val="4460"/>
              </a:lnSpc>
              <a:spcBef>
                <a:spcPts val="0"/>
              </a:spcBef>
              <a:spcAft>
                <a:spcPts val="0"/>
              </a:spcAft>
              <a:buSzPct val="160416"/>
              <a:buFont typeface="Wingdings" panose="05000000000000000000" pitchFamily="2" charset="2"/>
              <a:buChar char="§"/>
              <a:tabLst>
                <a:tab pos="241300" algn="l"/>
              </a:tabLst>
              <a:defRPr/>
            </a:pPr>
            <a:r>
              <a:rPr lang="en-US" sz="2400" b="1" kern="0" dirty="0">
                <a:solidFill>
                  <a:schemeClr val="tx1">
                    <a:lumMod val="95000"/>
                  </a:schemeClr>
                </a:solidFill>
                <a:latin typeface="Rockwell" panose="02060603020205020403" pitchFamily="18" charset="77"/>
                <a:cs typeface="Impact"/>
              </a:rPr>
              <a:t>Insert fully into 1 nostril</a:t>
            </a:r>
            <a:endParaRPr sz="2400" kern="0" dirty="0">
              <a:solidFill>
                <a:schemeClr val="tx1">
                  <a:lumMod val="95000"/>
                </a:schemeClr>
              </a:solidFill>
              <a:latin typeface="Rockwell" panose="02060603020205020403" pitchFamily="18" charset="77"/>
              <a:cs typeface="Impact"/>
            </a:endParaRPr>
          </a:p>
          <a:p>
            <a:pPr marL="355600" indent="-342900" defTabSz="914400" eaLnBrk="1" fontAlgn="auto" hangingPunct="1">
              <a:lnSpc>
                <a:spcPts val="4545"/>
              </a:lnSpc>
              <a:spcBef>
                <a:spcPts val="0"/>
              </a:spcBef>
              <a:spcAft>
                <a:spcPts val="0"/>
              </a:spcAft>
              <a:buSzPct val="160416"/>
              <a:buFont typeface="Wingdings" panose="05000000000000000000" pitchFamily="2" charset="2"/>
              <a:buChar char="§"/>
              <a:tabLst>
                <a:tab pos="241300" algn="l"/>
              </a:tabLst>
              <a:defRPr/>
            </a:pPr>
            <a:r>
              <a:rPr lang="en-US" sz="2400" b="1" kern="0" dirty="0">
                <a:solidFill>
                  <a:schemeClr val="tx1">
                    <a:lumMod val="95000"/>
                  </a:schemeClr>
                </a:solidFill>
                <a:latin typeface="Rockwell" panose="02060603020205020403" pitchFamily="18" charset="77"/>
                <a:cs typeface="Impact"/>
              </a:rPr>
              <a:t>Depress plunger</a:t>
            </a:r>
            <a:endParaRPr sz="2400" kern="0" dirty="0">
              <a:solidFill>
                <a:schemeClr val="tx1">
                  <a:lumMod val="95000"/>
                </a:schemeClr>
              </a:solidFill>
              <a:latin typeface="Rockwell" panose="02060603020205020403" pitchFamily="18" charset="77"/>
              <a:cs typeface="Impact"/>
            </a:endParaRPr>
          </a:p>
        </p:txBody>
      </p:sp>
      <p:pic>
        <p:nvPicPr>
          <p:cNvPr id="38916" name="object 7">
            <a:extLst>
              <a:ext uri="{FF2B5EF4-FFF2-40B4-BE49-F238E27FC236}">
                <a16:creationId xmlns:a16="http://schemas.microsoft.com/office/drawing/2014/main" id="{952BD0FB-00B9-40A3-8DF5-8A125B9F7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11" y="267943"/>
            <a:ext cx="5279087" cy="277077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object 6">
            <a:extLst>
              <a:ext uri="{FF2B5EF4-FFF2-40B4-BE49-F238E27FC236}">
                <a16:creationId xmlns:a16="http://schemas.microsoft.com/office/drawing/2014/main" id="{A153CC80-95C4-4DB7-BDDE-41AD447C5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9191" y="1247397"/>
            <a:ext cx="5148263" cy="803275"/>
          </a:xfrm>
        </p:spPr>
        <p:txBody>
          <a:bodyPr tIns="109855">
            <a:noAutofit/>
          </a:bodyPr>
          <a:lstStyle/>
          <a:p>
            <a:pPr marL="12700" eaLnBrk="1" hangingPunct="1">
              <a:lnSpc>
                <a:spcPts val="6050"/>
              </a:lnSpc>
              <a:spcBef>
                <a:spcPts val="863"/>
              </a:spcBef>
            </a:pPr>
            <a:r>
              <a:rPr lang="en-US" altLang="en-US" b="1" u="sng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Giving Naloxone</a:t>
            </a:r>
            <a:endParaRPr lang="en-US" altLang="en-US" b="1" u="sng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8918" name="object 8">
            <a:extLst>
              <a:ext uri="{FF2B5EF4-FFF2-40B4-BE49-F238E27FC236}">
                <a16:creationId xmlns:a16="http://schemas.microsoft.com/office/drawing/2014/main" id="{FEEB12B9-C97C-4935-85FC-024EA57D1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11" y="3429000"/>
            <a:ext cx="5251351" cy="301916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242A1B6-2E31-4D32-6DB1-3546390CE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404898"/>
            <a:ext cx="1358815" cy="74608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object 6">
            <a:extLst>
              <a:ext uri="{FF2B5EF4-FFF2-40B4-BE49-F238E27FC236}">
                <a16:creationId xmlns:a16="http://schemas.microsoft.com/office/drawing/2014/main" id="{A94D0759-BC41-4F60-8690-82380EB8E1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9517" y="913855"/>
            <a:ext cx="7200719" cy="804862"/>
          </a:xfrm>
        </p:spPr>
        <p:txBody>
          <a:bodyPr tIns="109855">
            <a:noAutofit/>
          </a:bodyPr>
          <a:lstStyle/>
          <a:p>
            <a:pPr marL="12700" eaLnBrk="1" hangingPunct="1">
              <a:lnSpc>
                <a:spcPts val="6050"/>
              </a:lnSpc>
              <a:spcBef>
                <a:spcPts val="863"/>
              </a:spcBef>
            </a:pPr>
            <a:r>
              <a:rPr lang="en-US" altLang="en-US" sz="4000" b="1" u="sng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Recovery  Position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A33C-8976-4947-A60C-A37F0B74F32A}"/>
              </a:ext>
            </a:extLst>
          </p:cNvPr>
          <p:cNvSpPr txBox="1"/>
          <p:nvPr/>
        </p:nvSpPr>
        <p:spPr>
          <a:xfrm>
            <a:off x="6447220" y="2172513"/>
            <a:ext cx="5465379" cy="415498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31787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Move the patient to their left side </a:t>
            </a:r>
            <a:r>
              <a:rPr lang="en-US" sz="2200" dirty="0">
                <a:highlight>
                  <a:srgbClr val="0000FF"/>
                </a:highlight>
              </a:rPr>
              <a:t>(recovery position) </a:t>
            </a:r>
            <a:r>
              <a:rPr lang="en-US" sz="2200" dirty="0"/>
              <a:t>after giving Narcan. </a:t>
            </a:r>
          </a:p>
          <a:p>
            <a:pPr marL="331787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Watch the patient closely.</a:t>
            </a:r>
          </a:p>
          <a:p>
            <a:pPr marL="331787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Additional doses may need to be given every 2 to 3 minutes until the patient responds or emergency medical assistance arrives.</a:t>
            </a:r>
          </a:p>
          <a:p>
            <a:pPr marL="331787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Narcan can wear off in 15 minutes </a:t>
            </a:r>
          </a:p>
          <a:p>
            <a:pPr marL="331787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If EMS not arrived, and the patient goes back into respiratory distress</a:t>
            </a:r>
          </a:p>
          <a:p>
            <a:pPr marL="331787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Administer second dose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6468C-01D8-48B2-946E-531DCEF7B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67" y="1833959"/>
            <a:ext cx="6032734" cy="4832092"/>
          </a:xfrm>
          <a:prstGeom prst="rect">
            <a:avLst/>
          </a:prstGeom>
        </p:spPr>
      </p:pic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4A13EF0A-6F75-06CB-6E7C-223C4862D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5" y="307637"/>
            <a:ext cx="1358815" cy="7460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88A4A23-56F7-4D97-93F7-5F9BEDF1F98B}"/>
              </a:ext>
            </a:extLst>
          </p:cNvPr>
          <p:cNvSpPr/>
          <p:nvPr/>
        </p:nvSpPr>
        <p:spPr>
          <a:xfrm>
            <a:off x="4967262" y="478630"/>
            <a:ext cx="6288260" cy="5900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n-US" sz="2800" b="0" i="0" dirty="0">
                <a:solidFill>
                  <a:schemeClr val="bg1"/>
                </a:solidFill>
              </a:rPr>
              <a:t>Naloxone reverses the effects of opioid substances. </a:t>
            </a:r>
          </a:p>
          <a:p>
            <a:pPr marL="457200" marR="0" lvl="0" indent="-457200" fontAlgn="auto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lang="en-US" sz="2400" b="0" i="0" dirty="0">
                <a:solidFill>
                  <a:schemeClr val="bg1"/>
                </a:solidFill>
              </a:rPr>
              <a:t>Naloxone does not reverse the effects of non-opioid substances. </a:t>
            </a:r>
          </a:p>
          <a:p>
            <a:pPr marL="457200" marR="0" lvl="0" indent="-457200" fontAlgn="auto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lang="en-US" sz="2400" b="0" i="0" dirty="0">
                <a:solidFill>
                  <a:schemeClr val="bg1"/>
                </a:solidFill>
              </a:rPr>
              <a:t>However, because substances are sometimes mixed with opioids, naloxone should still be used. </a:t>
            </a:r>
          </a:p>
          <a:p>
            <a:pPr marL="457200" marR="0" lvl="0" indent="-457200" fontAlgn="auto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lang="en-US" sz="2400" dirty="0">
                <a:solidFill>
                  <a:schemeClr val="bg1"/>
                </a:solidFill>
              </a:rPr>
              <a:t>Giving</a:t>
            </a:r>
            <a:r>
              <a:rPr lang="en-US" sz="2400" b="0" i="0" dirty="0">
                <a:solidFill>
                  <a:schemeClr val="bg1"/>
                </a:solidFill>
              </a:rPr>
              <a:t> naloxone will not harm someone if you give it to them and they are not overdosing on an opioid.</a:t>
            </a:r>
            <a:endParaRPr kumimoji="0" lang="en-US" sz="2400" b="0" i="0" u="none" strike="noStrik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94DF519D-E406-DDEC-0A6E-749998C22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98" y="2493623"/>
            <a:ext cx="2093880" cy="114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01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138738" y="758825"/>
            <a:ext cx="7053262" cy="53308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82AA4-B807-43EE-BF89-6BE479C4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475" y="1123950"/>
            <a:ext cx="6451600" cy="1255713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buClr>
                <a:srgbClr val="7030A0"/>
              </a:buClr>
              <a:buSzPct val="125000"/>
              <a:defRPr/>
            </a:pPr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By the end of this workshop, you will be able to: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7938" y="758825"/>
            <a:ext cx="384176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441C8-B8DE-45F6-8296-572C97460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475" y="2744788"/>
            <a:ext cx="6451600" cy="3275012"/>
          </a:xfrm>
        </p:spPr>
        <p:txBody>
          <a:bodyPr rtlCol="0" anchor="t">
            <a:normAutofit fontScale="92500"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25000"/>
              <a:buFont typeface="Wingdings 2" panose="05020102010507070707" pitchFamily="18" charset="2"/>
              <a:buNone/>
              <a:defRPr/>
            </a:pPr>
            <a:endParaRPr lang="en-US" sz="900" b="1" dirty="0">
              <a:solidFill>
                <a:schemeClr val="tx1">
                  <a:lumMod val="95000"/>
                </a:schemeClr>
              </a:solidFill>
              <a:cs typeface="Arial" pitchFamily="34" charset="0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Discuss the harm of Fentanyl/opioids when misused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Recognize the signs of an opioid overdose. 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Respond to an opioid overdose by using nasal Naloxone/Narcan (Two Pack).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Safeguard the community you serve from accidental exposure and overdose death.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A person using a tool to use a nose&#10;&#10;Description automatically generated">
            <a:extLst>
              <a:ext uri="{FF2B5EF4-FFF2-40B4-BE49-F238E27FC236}">
                <a16:creationId xmlns:a16="http://schemas.microsoft.com/office/drawing/2014/main" id="{82FBDE78-0A49-1B40-0A1E-D745C1EF8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3" y="1974849"/>
            <a:ext cx="4056340" cy="28987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D50E3DE-AEEE-4AD1-9E27-7AABC1298F34}"/>
              </a:ext>
            </a:extLst>
          </p:cNvPr>
          <p:cNvSpPr/>
          <p:nvPr/>
        </p:nvSpPr>
        <p:spPr>
          <a:xfrm>
            <a:off x="838200" y="51181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 panose="02060603020205020403" pitchFamily="18" charset="77"/>
              <a:ea typeface="+mn-ea"/>
              <a:cs typeface="+mn-cs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FE71E23-E9A1-2F23-F07E-B5A14855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5" y="307637"/>
            <a:ext cx="1358815" cy="746086"/>
          </a:xfrm>
          <a:prstGeom prst="rect">
            <a:avLst/>
          </a:prstGeom>
        </p:spPr>
      </p:pic>
      <p:pic>
        <p:nvPicPr>
          <p:cNvPr id="6" name="Content Placeholder 5" descr="A close-up of a pencil&#10;&#10;Description automatically generated">
            <a:extLst>
              <a:ext uri="{FF2B5EF4-FFF2-40B4-BE49-F238E27FC236}">
                <a16:creationId xmlns:a16="http://schemas.microsoft.com/office/drawing/2014/main" id="{7BBEC18C-1271-4EA5-951C-042EA5A42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82" y="1088503"/>
            <a:ext cx="8839793" cy="4975403"/>
          </a:xfrm>
        </p:spPr>
      </p:pic>
    </p:spTree>
    <p:extLst>
      <p:ext uri="{BB962C8B-B14F-4D97-AF65-F5344CB8AC3E}">
        <p14:creationId xmlns:p14="http://schemas.microsoft.com/office/powerpoint/2010/main" val="4253607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D50E3DE-AEEE-4AD1-9E27-7AABC1298F34}"/>
              </a:ext>
            </a:extLst>
          </p:cNvPr>
          <p:cNvSpPr/>
          <p:nvPr/>
        </p:nvSpPr>
        <p:spPr>
          <a:xfrm>
            <a:off x="838200" y="51181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 panose="02060603020205020403" pitchFamily="18" charset="77"/>
              <a:ea typeface="+mn-ea"/>
              <a:cs typeface="+mn-cs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FE71E23-E9A1-2F23-F07E-B5A14855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5" y="307637"/>
            <a:ext cx="1358815" cy="746086"/>
          </a:xfrm>
          <a:prstGeom prst="rect">
            <a:avLst/>
          </a:prstGeom>
        </p:spPr>
      </p:pic>
      <p:pic>
        <p:nvPicPr>
          <p:cNvPr id="8" name="Content Placeholder 7" descr="A collage of different images of people&#10;&#10;Description automatically generated">
            <a:extLst>
              <a:ext uri="{FF2B5EF4-FFF2-40B4-BE49-F238E27FC236}">
                <a16:creationId xmlns:a16="http://schemas.microsoft.com/office/drawing/2014/main" id="{CCD23B5E-4C16-8B56-D9CD-56D8CD850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27" y="1382183"/>
            <a:ext cx="8600302" cy="4800170"/>
          </a:xfrm>
        </p:spPr>
      </p:pic>
    </p:spTree>
    <p:extLst>
      <p:ext uri="{BB962C8B-B14F-4D97-AF65-F5344CB8AC3E}">
        <p14:creationId xmlns:p14="http://schemas.microsoft.com/office/powerpoint/2010/main" val="2508940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D50E3DE-AEEE-4AD1-9E27-7AABC1298F34}"/>
              </a:ext>
            </a:extLst>
          </p:cNvPr>
          <p:cNvSpPr/>
          <p:nvPr/>
        </p:nvSpPr>
        <p:spPr>
          <a:xfrm>
            <a:off x="838200" y="51181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 panose="02060603020205020403" pitchFamily="18" charset="77"/>
              <a:ea typeface="+mn-ea"/>
              <a:cs typeface="+mn-cs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FE71E23-E9A1-2F23-F07E-B5A14855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5" y="307637"/>
            <a:ext cx="1358815" cy="746086"/>
          </a:xfrm>
          <a:prstGeom prst="rect">
            <a:avLst/>
          </a:prstGeom>
        </p:spPr>
      </p:pic>
      <p:pic>
        <p:nvPicPr>
          <p:cNvPr id="6" name="Content Placeholder 5" descr="Several images of medical supplies&#10;&#10;Description automatically generated with medium confidence">
            <a:extLst>
              <a:ext uri="{FF2B5EF4-FFF2-40B4-BE49-F238E27FC236}">
                <a16:creationId xmlns:a16="http://schemas.microsoft.com/office/drawing/2014/main" id="{BDE870AC-1435-BF74-7787-5D8ED3217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38" y="1167713"/>
            <a:ext cx="8881816" cy="4961233"/>
          </a:xfrm>
        </p:spPr>
      </p:pic>
    </p:spTree>
    <p:extLst>
      <p:ext uri="{BB962C8B-B14F-4D97-AF65-F5344CB8AC3E}">
        <p14:creationId xmlns:p14="http://schemas.microsoft.com/office/powerpoint/2010/main" val="2716441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  <a:latin typeface="Rockwell" panose="02060603020205020403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138738" y="758826"/>
            <a:ext cx="7053263" cy="5330825"/>
          </a:xfrm>
          <a:prstGeom prst="rect">
            <a:avLst/>
          </a:prstGeom>
          <a:solidFill>
            <a:srgbClr val="30B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82AA4-B807-43EE-BF89-6BE479C4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475" y="1123952"/>
            <a:ext cx="6451600" cy="73532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NARCAN Sources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7939" y="758826"/>
            <a:ext cx="384176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510" name="Picture 3">
            <a:extLst>
              <a:ext uri="{FF2B5EF4-FFF2-40B4-BE49-F238E27FC236}">
                <a16:creationId xmlns:a16="http://schemas.microsoft.com/office/drawing/2014/main" id="{2F963FB8-99F8-6746-8B63-69A09386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535113"/>
            <a:ext cx="3778251" cy="377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441C8-B8DE-45F6-8296-572C97460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475" y="1962786"/>
            <a:ext cx="6451600" cy="3919855"/>
          </a:xfrm>
        </p:spPr>
        <p:txBody>
          <a:bodyPr rtlCol="0" anchor="t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25000"/>
              <a:buNone/>
              <a:defRPr/>
            </a:pPr>
            <a:r>
              <a:rPr lang="en-US" b="1" dirty="0">
                <a:solidFill>
                  <a:srgbClr val="FFFFFF"/>
                </a:solidFill>
                <a:cs typeface="Arial" pitchFamily="34" charset="0"/>
              </a:rPr>
              <a:t>Where to obtain: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25000"/>
              <a:buNone/>
              <a:defRPr/>
            </a:pPr>
            <a:endParaRPr lang="en-US" sz="800" b="1" dirty="0">
              <a:solidFill>
                <a:srgbClr val="FFFFFF"/>
              </a:solidFill>
              <a:cs typeface="Arial" pitchFamily="34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25000"/>
              <a:buNone/>
              <a:defRPr/>
            </a:pPr>
            <a:endParaRPr lang="en-US" b="1" dirty="0">
              <a:solidFill>
                <a:srgbClr val="FFFFFF"/>
              </a:solidFill>
              <a:cs typeface="Arial" pitchFamily="34" charset="0"/>
            </a:endParaRPr>
          </a:p>
          <a:p>
            <a:pPr marL="342891" indent="-342891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133" dirty="0">
                <a:solidFill>
                  <a:srgbClr val="FFFFFF"/>
                </a:solidFill>
              </a:rPr>
              <a:t>More Narcan Please</a:t>
            </a:r>
          </a:p>
          <a:p>
            <a:pPr marL="503225" lvl="1" indent="0" eaLnBrk="1" fontAlgn="auto" hangingPunct="1"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2133" dirty="0">
                <a:solidFill>
                  <a:srgbClr val="FFFFFF"/>
                </a:solidFill>
              </a:rPr>
              <a:t>UT Health San Antonio School of Nursing </a:t>
            </a:r>
          </a:p>
          <a:p>
            <a:pPr marL="846116" lvl="1" indent="-342891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133" dirty="0" err="1">
                <a:solidFill>
                  <a:srgbClr val="FFFFFF"/>
                </a:solidFill>
              </a:rPr>
              <a:t>www.naloxonetexas.com</a:t>
            </a:r>
            <a:endParaRPr lang="en-US" sz="2133" dirty="0">
              <a:solidFill>
                <a:srgbClr val="FFFFFF"/>
              </a:solidFill>
            </a:endParaRPr>
          </a:p>
          <a:p>
            <a:pPr marL="342891" indent="-342891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133" dirty="0">
                <a:solidFill>
                  <a:srgbClr val="FFFFFF"/>
                </a:solidFill>
              </a:rPr>
              <a:t>Reacting to Opioid Overdose – Denton</a:t>
            </a:r>
          </a:p>
          <a:p>
            <a:pPr marL="846116" lvl="1" indent="-342891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133" dirty="0" err="1">
                <a:solidFill>
                  <a:srgbClr val="FFFFFF"/>
                </a:solidFill>
              </a:rPr>
              <a:t>www.roonow.org</a:t>
            </a:r>
            <a:endParaRPr lang="en-US" sz="2133" dirty="0">
              <a:solidFill>
                <a:srgbClr val="FFFFFF"/>
              </a:solidFill>
            </a:endParaRPr>
          </a:p>
          <a:p>
            <a:pPr marL="846116" lvl="1" indent="-342891" eaLnBrk="1" fontAlgn="auto" hangingPunct="1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133" dirty="0">
                <a:solidFill>
                  <a:srgbClr val="FFFFFF"/>
                </a:solidFill>
              </a:rPr>
              <a:t>Sharon Roland at 214-418-4769.</a:t>
            </a:r>
          </a:p>
        </p:txBody>
      </p:sp>
    </p:spTree>
    <p:extLst>
      <p:ext uri="{BB962C8B-B14F-4D97-AF65-F5344CB8AC3E}">
        <p14:creationId xmlns:p14="http://schemas.microsoft.com/office/powerpoint/2010/main" val="2560553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C261DB-8D09-C131-38B7-82E1BCA1C5E0}"/>
              </a:ext>
            </a:extLst>
          </p:cNvPr>
          <p:cNvSpPr txBox="1"/>
          <p:nvPr/>
        </p:nvSpPr>
        <p:spPr>
          <a:xfrm>
            <a:off x="1669511" y="1373319"/>
            <a:ext cx="885297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u="sng" dirty="0"/>
              <a:t>Dispose of Unused or Expired Prescriptions Properly</a:t>
            </a:r>
          </a:p>
          <a:p>
            <a:pPr algn="ctr"/>
            <a:endParaRPr lang="en-US" sz="1000" u="sng" dirty="0"/>
          </a:p>
          <a:p>
            <a:pPr algn="ctr"/>
            <a:endParaRPr lang="en-US" sz="800" dirty="0"/>
          </a:p>
          <a:p>
            <a:pPr algn="ctr"/>
            <a:r>
              <a:rPr lang="en-US" sz="2000" dirty="0"/>
              <a:t>You can find your nearest drug take-back site: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hlinkClick r:id="rId3"/>
              </a:rPr>
              <a:t>https://uh.edu/pharmacy/research/centers-and-institutes/the-premier-center/community-outreach/</a:t>
            </a:r>
            <a:r>
              <a:rPr lang="en-US" sz="2000" dirty="0"/>
              <a:t> </a:t>
            </a:r>
            <a:endParaRPr lang="en-US" sz="2400" dirty="0"/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18D36A4E-B49C-6D2E-D066-C34E1C9A2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2800" y="545555"/>
            <a:ext cx="10566399" cy="804862"/>
          </a:xfrm>
        </p:spPr>
        <p:txBody>
          <a:bodyPr tIns="109855">
            <a:noAutofit/>
          </a:bodyPr>
          <a:lstStyle/>
          <a:p>
            <a:pPr marL="12700" algn="ctr" eaLnBrk="1" hangingPunct="1">
              <a:lnSpc>
                <a:spcPts val="6050"/>
              </a:lnSpc>
              <a:spcBef>
                <a:spcPts val="863"/>
              </a:spcBef>
            </a:pPr>
            <a:r>
              <a:rPr lang="en-US" altLang="en-US" sz="4000" b="1" u="sng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Expired Prescription Disposal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865C7-2E71-2C48-0B27-B965656C4277}"/>
              </a:ext>
            </a:extLst>
          </p:cNvPr>
          <p:cNvSpPr/>
          <p:nvPr/>
        </p:nvSpPr>
        <p:spPr>
          <a:xfrm>
            <a:off x="2457449" y="4133289"/>
            <a:ext cx="7277100" cy="192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fontAlgn="auto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tabLst/>
              <a:defRPr/>
            </a:pPr>
            <a:r>
              <a:rPr kumimoji="0" lang="en-US" sz="2800" i="0" u="sng" strike="noStrike" spc="0" normalizeH="0" baseline="0" noProof="0" dirty="0">
                <a:ln>
                  <a:noFill/>
                </a:ln>
                <a:uLnTx/>
                <a:uFillTx/>
              </a:rPr>
              <a:t>Naloxone Expiration Info</a:t>
            </a:r>
          </a:p>
          <a:p>
            <a:pPr marL="0" marR="0" lvl="0" indent="0" fontAlgn="auto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tabLst/>
              <a:defRPr/>
            </a:pPr>
            <a:endParaRPr kumimoji="0" lang="en-US" sz="1200" b="1" i="0" u="sng" strike="noStrike" spc="0" normalizeH="0" baseline="0" noProof="0" dirty="0">
              <a:ln>
                <a:noFill/>
              </a:ln>
              <a:solidFill>
                <a:srgbClr val="0F496F"/>
              </a:solidFill>
              <a:uLnTx/>
              <a:uFillTx/>
            </a:endParaRPr>
          </a:p>
          <a:p>
            <a:pPr marL="342900" marR="0" lvl="0" indent="-342900" algn="ctr" fontAlgn="auto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spc="0" normalizeH="0" baseline="0" noProof="0" dirty="0">
                <a:ln>
                  <a:noFill/>
                </a:ln>
                <a:uLnTx/>
                <a:uFillTx/>
              </a:rPr>
              <a:t>Expiration between 24-36 months</a:t>
            </a:r>
          </a:p>
          <a:p>
            <a:pPr marL="342900" marR="0" lvl="0" indent="-342900" algn="ctr" fontAlgn="auto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spc="0" normalizeH="0" baseline="0" noProof="0" dirty="0">
                <a:ln>
                  <a:noFill/>
                </a:ln>
                <a:uLnTx/>
                <a:uFillTx/>
              </a:rPr>
              <a:t>Call manufacturer or visit website to verify if expiration date has been extended.</a:t>
            </a: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66AC30DD-AE01-5839-355B-E7A4CD560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54" y="5682679"/>
            <a:ext cx="1358815" cy="7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D50E3DE-AEEE-4AD1-9E27-7AABC1298F34}"/>
              </a:ext>
            </a:extLst>
          </p:cNvPr>
          <p:cNvSpPr/>
          <p:nvPr/>
        </p:nvSpPr>
        <p:spPr>
          <a:xfrm>
            <a:off x="838200" y="51181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 panose="02060603020205020403" pitchFamily="18" charset="77"/>
              <a:ea typeface="+mn-ea"/>
              <a:cs typeface="+mn-cs"/>
            </a:endParaRPr>
          </a:p>
        </p:txBody>
      </p:sp>
      <p:pic>
        <p:nvPicPr>
          <p:cNvPr id="5" name="Picture 4" descr="A hand holding white pills&#10;&#10;Description automatically generated">
            <a:extLst>
              <a:ext uri="{FF2B5EF4-FFF2-40B4-BE49-F238E27FC236}">
                <a16:creationId xmlns:a16="http://schemas.microsoft.com/office/drawing/2014/main" id="{DDB3775A-F5A2-66A0-5896-C9249ABFB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02" y="1416698"/>
            <a:ext cx="9381993" cy="4737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0AC39B-C101-3E6E-0779-10E7D34BEC71}"/>
              </a:ext>
            </a:extLst>
          </p:cNvPr>
          <p:cNvSpPr txBox="1"/>
          <p:nvPr/>
        </p:nvSpPr>
        <p:spPr>
          <a:xfrm>
            <a:off x="5201363" y="6277724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Website</a:t>
            </a:r>
            <a:endParaRPr lang="en-US" b="1"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142AF2B6-BC44-ABE6-7E7A-A6C5FA6C4F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2798" y="301354"/>
            <a:ext cx="10566399" cy="804862"/>
          </a:xfrm>
        </p:spPr>
        <p:txBody>
          <a:bodyPr tIns="109855">
            <a:noAutofit/>
          </a:bodyPr>
          <a:lstStyle/>
          <a:p>
            <a:pPr marL="12700" algn="ctr" eaLnBrk="1" hangingPunct="1">
              <a:lnSpc>
                <a:spcPts val="6050"/>
              </a:lnSpc>
              <a:spcBef>
                <a:spcPts val="863"/>
              </a:spcBef>
            </a:pPr>
            <a:r>
              <a:rPr lang="en-US" altLang="en-US" sz="4000" b="1" u="sng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Website with Training Toolkit</a:t>
            </a:r>
          </a:p>
        </p:txBody>
      </p:sp>
    </p:spTree>
    <p:extLst>
      <p:ext uri="{BB962C8B-B14F-4D97-AF65-F5344CB8AC3E}">
        <p14:creationId xmlns:p14="http://schemas.microsoft.com/office/powerpoint/2010/main" val="2018566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62000"/>
            <a:ext cx="9142413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271000" y="762000"/>
            <a:ext cx="2924175" cy="5334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367213"/>
            <a:ext cx="11707813" cy="18526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A7696-7E65-4F45-AB12-2D8D40505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13" y="4725988"/>
            <a:ext cx="10210800" cy="1066800"/>
          </a:xfrm>
        </p:spPr>
        <p:txBody>
          <a:bodyPr anchor="b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spc="-100" dirty="0">
                <a:solidFill>
                  <a:schemeClr val="tx1">
                    <a:lumMod val="85000"/>
                  </a:schemeClr>
                </a:solidFill>
                <a:latin typeface="+mn-lt"/>
              </a:rPr>
              <a:t>Questions</a:t>
            </a:r>
          </a:p>
        </p:txBody>
      </p:sp>
      <p:pic>
        <p:nvPicPr>
          <p:cNvPr id="49160" name="Picture 4" descr="567,365 Raised Hands Images, Stock Photos &amp; Vectors | Shutterstock">
            <a:extLst>
              <a:ext uri="{FF2B5EF4-FFF2-40B4-BE49-F238E27FC236}">
                <a16:creationId xmlns:a16="http://schemas.microsoft.com/office/drawing/2014/main" id="{190105B7-2D3F-45F3-8C16-26EAE400ED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t="2338" r="5141" b="12778"/>
          <a:stretch>
            <a:fillRect/>
          </a:stretch>
        </p:blipFill>
        <p:spPr>
          <a:xfrm>
            <a:off x="6338888" y="671513"/>
            <a:ext cx="4789487" cy="3182937"/>
          </a:xfrm>
          <a:noFill/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3E0B3CA7-13AC-4432-E6FC-4BD0517F3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03" y="1129169"/>
            <a:ext cx="2614303" cy="143543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62000"/>
            <a:ext cx="9142413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271000" y="762000"/>
            <a:ext cx="2924175" cy="5334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367213"/>
            <a:ext cx="11707813" cy="18526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A7696-7E65-4F45-AB12-2D8D40505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829" y="4702808"/>
            <a:ext cx="7959097" cy="1066800"/>
          </a:xfrm>
        </p:spPr>
        <p:txBody>
          <a:bodyPr anchor="b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spc="-100" dirty="0">
                <a:solidFill>
                  <a:schemeClr val="tx1">
                    <a:lumMod val="85000"/>
                  </a:schemeClr>
                </a:solidFill>
                <a:latin typeface="+mn-lt"/>
              </a:rPr>
              <a:t>Let’s Practice</a:t>
            </a:r>
          </a:p>
        </p:txBody>
      </p:sp>
      <p:pic>
        <p:nvPicPr>
          <p:cNvPr id="6" name="Content Placeholder 5" descr="A collage of people in a room&#10;&#10;Description automatically generated">
            <a:extLst>
              <a:ext uri="{FF2B5EF4-FFF2-40B4-BE49-F238E27FC236}">
                <a16:creationId xmlns:a16="http://schemas.microsoft.com/office/drawing/2014/main" id="{74429D42-C51D-6286-03E6-AE2111E8D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0" y="98289"/>
            <a:ext cx="3552145" cy="6287902"/>
          </a:xfrm>
        </p:spPr>
      </p:pic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FC4313FF-08A2-30D7-AD77-20E823029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79" y="436399"/>
            <a:ext cx="1851650" cy="1016687"/>
          </a:xfrm>
          <a:prstGeom prst="rect">
            <a:avLst/>
          </a:prstGeom>
        </p:spPr>
      </p:pic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88973A11-1A43-8B2B-2857-F589D238C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196" y="679424"/>
            <a:ext cx="2449639" cy="2430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9919DB-A47A-DB8C-8152-AC633AAD21FE}"/>
              </a:ext>
            </a:extLst>
          </p:cNvPr>
          <p:cNvSpPr txBox="1"/>
          <p:nvPr/>
        </p:nvSpPr>
        <p:spPr>
          <a:xfrm>
            <a:off x="7795786" y="3435936"/>
            <a:ext cx="3389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Helvetica" pitchFamily="2" charset="0"/>
              </a:rPr>
              <a:t>Please complete the Post-survey</a:t>
            </a:r>
          </a:p>
        </p:txBody>
      </p:sp>
    </p:spTree>
    <p:extLst>
      <p:ext uri="{BB962C8B-B14F-4D97-AF65-F5344CB8AC3E}">
        <p14:creationId xmlns:p14="http://schemas.microsoft.com/office/powerpoint/2010/main" val="355003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D50E3DE-AEEE-4AD1-9E27-7AABC1298F34}"/>
              </a:ext>
            </a:extLst>
          </p:cNvPr>
          <p:cNvSpPr/>
          <p:nvPr/>
        </p:nvSpPr>
        <p:spPr>
          <a:xfrm>
            <a:off x="838200" y="51181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 panose="02060603020205020403" pitchFamily="18" charset="77"/>
              <a:ea typeface="+mn-ea"/>
              <a:cs typeface="+mn-cs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9929665-2981-ADD2-77D9-93D9BBDFB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4" y="345732"/>
            <a:ext cx="1358815" cy="746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6ADA6-C575-244C-894D-36658802E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07" y="1091818"/>
            <a:ext cx="8775785" cy="505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36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30D67BB-4613-45A8-8D34-F22F76E355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8840" y="1375868"/>
            <a:ext cx="10360404" cy="1702881"/>
          </a:xfrm>
        </p:spPr>
        <p:txBody>
          <a:bodyPr tIns="12700" rtlCol="0">
            <a:no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4000" b="0" spc="-10" dirty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</a:rPr>
              <a:t>Why is this Opioid epidemic Occurring?</a:t>
            </a:r>
            <a:endParaRPr sz="4000" b="0" spc="-10" dirty="0">
              <a:solidFill>
                <a:schemeClr val="tx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4D50E3DE-AEEE-4AD1-9E27-7AABC1298F34}"/>
              </a:ext>
            </a:extLst>
          </p:cNvPr>
          <p:cNvSpPr/>
          <p:nvPr/>
        </p:nvSpPr>
        <p:spPr>
          <a:xfrm>
            <a:off x="838200" y="51181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lIns="0" tIns="0" rIns="0" bIns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Rockwell" panose="02060603020205020403" pitchFamily="18" charset="77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04E109DB-185F-4510-A43C-8B318848E4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8840" y="2614805"/>
            <a:ext cx="7180860" cy="3392492"/>
          </a:xfrm>
        </p:spPr>
        <p:txBody>
          <a:bodyPr tIns="153542" rtlCol="0">
            <a:normAutofit/>
          </a:bodyPr>
          <a:lstStyle/>
          <a:p>
            <a:pPr marL="557530" indent="-571500" eaLnBrk="1" fontAlgn="auto" hangingPunct="1">
              <a:lnSpc>
                <a:spcPct val="120000"/>
              </a:lnSpc>
              <a:spcBef>
                <a:spcPts val="95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Increased opioid prescriptions. </a:t>
            </a:r>
            <a:endParaRPr b="1" dirty="0">
              <a:solidFill>
                <a:schemeClr val="tx1">
                  <a:lumMod val="95000"/>
                </a:schemeClr>
              </a:solidFill>
            </a:endParaRPr>
          </a:p>
          <a:p>
            <a:pPr marL="557530" indent="-571500">
              <a:lnSpc>
                <a:spcPct val="120000"/>
              </a:lnSpc>
              <a:spcBef>
                <a:spcPts val="95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Polydrug use especially for pain.</a:t>
            </a:r>
            <a:endParaRPr b="1" dirty="0">
              <a:solidFill>
                <a:schemeClr val="tx1">
                  <a:lumMod val="95000"/>
                </a:schemeClr>
              </a:solidFill>
            </a:endParaRPr>
          </a:p>
          <a:p>
            <a:pPr marL="557530" indent="-571500" fontAlgn="auto">
              <a:lnSpc>
                <a:spcPct val="120000"/>
              </a:lnSpc>
              <a:spcBef>
                <a:spcPts val="95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Sold through illegal drug markets. </a:t>
            </a:r>
          </a:p>
          <a:p>
            <a:pPr marL="557530" indent="-571500" fontAlgn="auto">
              <a:lnSpc>
                <a:spcPct val="120000"/>
              </a:lnSpc>
              <a:spcBef>
                <a:spcPts val="95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Opioid medications are highly addictive. </a:t>
            </a:r>
          </a:p>
          <a:p>
            <a:pPr marL="557530" indent="-571500" fontAlgn="auto">
              <a:lnSpc>
                <a:spcPct val="120000"/>
              </a:lnSpc>
              <a:spcBef>
                <a:spcPts val="95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>
                    <a:lumMod val="95000"/>
                  </a:schemeClr>
                </a:solidFill>
              </a:rPr>
              <a:t>Examples of opioids include heroin, fentanyl, oxycodone (OxyContin®), hydrocodone (Vicodin®), codeine, &amp; morphine.</a:t>
            </a:r>
            <a:endParaRPr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5628DCBE-B424-AFFF-3929-A1BDCA857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5" y="383357"/>
            <a:ext cx="1358815" cy="746086"/>
          </a:xfrm>
          <a:prstGeom prst="rect">
            <a:avLst/>
          </a:prstGeom>
        </p:spPr>
      </p:pic>
      <p:pic>
        <p:nvPicPr>
          <p:cNvPr id="6" name="Picture 5" descr="A close-up of white pills&#10;&#10;Description automatically generated">
            <a:extLst>
              <a:ext uri="{FF2B5EF4-FFF2-40B4-BE49-F238E27FC236}">
                <a16:creationId xmlns:a16="http://schemas.microsoft.com/office/drawing/2014/main" id="{DEAE7013-BA6D-2D32-1CEF-F546CCF4D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240" y="2805833"/>
            <a:ext cx="4248560" cy="25243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Overcoming Opioids: SaferCare Texas and HSC Address the Opioid Crisis">
            <a:hlinkClick r:id="" action="ppaction://media"/>
            <a:extLst>
              <a:ext uri="{FF2B5EF4-FFF2-40B4-BE49-F238E27FC236}">
                <a16:creationId xmlns:a16="http://schemas.microsoft.com/office/drawing/2014/main" id="{F66E11C0-8CA2-3EAF-5434-DC7A2F565EF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2101" y="200576"/>
            <a:ext cx="11505099" cy="64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D50E3DE-AEEE-4AD1-9E27-7AABC1298F34}"/>
              </a:ext>
            </a:extLst>
          </p:cNvPr>
          <p:cNvSpPr/>
          <p:nvPr/>
        </p:nvSpPr>
        <p:spPr>
          <a:xfrm>
            <a:off x="838200" y="51181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lIns="0" tIns="0" rIns="0" bIns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Rockwell" panose="02060603020205020403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FB1163-2EFF-436D-9BCF-E9C00F8ED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36" t="-1" b="-4250"/>
          <a:stretch/>
        </p:blipFill>
        <p:spPr>
          <a:xfrm>
            <a:off x="824182" y="323638"/>
            <a:ext cx="3636932" cy="968860"/>
          </a:xfrm>
          <a:prstGeom prst="rect">
            <a:avLst/>
          </a:prstGeom>
        </p:spPr>
      </p:pic>
      <p:pic>
        <p:nvPicPr>
          <p:cNvPr id="3" name="Picture 2" descr="A graph of opioid overdose&#10;&#10;Description automatically generated">
            <a:extLst>
              <a:ext uri="{FF2B5EF4-FFF2-40B4-BE49-F238E27FC236}">
                <a16:creationId xmlns:a16="http://schemas.microsoft.com/office/drawing/2014/main" id="{CCD235F0-F015-BFC5-0842-D04CECF5D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01600"/>
            <a:ext cx="120015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1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D50E3DE-AEEE-4AD1-9E27-7AABC1298F34}"/>
              </a:ext>
            </a:extLst>
          </p:cNvPr>
          <p:cNvSpPr/>
          <p:nvPr/>
        </p:nvSpPr>
        <p:spPr>
          <a:xfrm>
            <a:off x="838200" y="51181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lIns="0" tIns="0" rIns="0" bIns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Rockwell" panose="02060603020205020403" pitchFamily="18" charset="77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FE71E23-E9A1-2F23-F07E-B5A14855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5" y="307637"/>
            <a:ext cx="1358815" cy="746086"/>
          </a:xfrm>
          <a:prstGeom prst="rect">
            <a:avLst/>
          </a:prstGeom>
        </p:spPr>
      </p:pic>
      <p:pic>
        <p:nvPicPr>
          <p:cNvPr id="6" name="Content Placeholder 5" descr="A diagram of a company&#10;&#10;Description automatically generated">
            <a:extLst>
              <a:ext uri="{FF2B5EF4-FFF2-40B4-BE49-F238E27FC236}">
                <a16:creationId xmlns:a16="http://schemas.microsoft.com/office/drawing/2014/main" id="{1937307A-DFAA-0EA1-AF3D-3D741C3A9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1272166"/>
            <a:ext cx="9207328" cy="4848606"/>
          </a:xfrm>
        </p:spPr>
      </p:pic>
    </p:spTree>
    <p:extLst>
      <p:ext uri="{BB962C8B-B14F-4D97-AF65-F5344CB8AC3E}">
        <p14:creationId xmlns:p14="http://schemas.microsoft.com/office/powerpoint/2010/main" val="2089372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D50E3DE-AEEE-4AD1-9E27-7AABC1298F34}"/>
              </a:ext>
            </a:extLst>
          </p:cNvPr>
          <p:cNvSpPr/>
          <p:nvPr/>
        </p:nvSpPr>
        <p:spPr>
          <a:xfrm>
            <a:off x="838200" y="51181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lIns="0" tIns="0" rIns="0" bIns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Rockwell" panose="02060603020205020403" pitchFamily="18" charset="77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FE71E23-E9A1-2F23-F07E-B5A14855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5" y="307637"/>
            <a:ext cx="1358815" cy="746086"/>
          </a:xfrm>
          <a:prstGeom prst="rect">
            <a:avLst/>
          </a:prstGeom>
        </p:spPr>
      </p:pic>
      <p:pic>
        <p:nvPicPr>
          <p:cNvPr id="6" name="Content Placeholder 5" descr="A map of the world with different colored arrows&#10;&#10;Description automatically generated">
            <a:extLst>
              <a:ext uri="{FF2B5EF4-FFF2-40B4-BE49-F238E27FC236}">
                <a16:creationId xmlns:a16="http://schemas.microsoft.com/office/drawing/2014/main" id="{389B1D49-05E5-6B77-47BC-5C306E33D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39" y="1383964"/>
            <a:ext cx="9350899" cy="4912101"/>
          </a:xfrm>
        </p:spPr>
      </p:pic>
    </p:spTree>
    <p:extLst>
      <p:ext uri="{BB962C8B-B14F-4D97-AF65-F5344CB8AC3E}">
        <p14:creationId xmlns:p14="http://schemas.microsoft.com/office/powerpoint/2010/main" val="201498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D50E3DE-AEEE-4AD1-9E27-7AABC1298F34}"/>
              </a:ext>
            </a:extLst>
          </p:cNvPr>
          <p:cNvSpPr/>
          <p:nvPr/>
        </p:nvSpPr>
        <p:spPr>
          <a:xfrm>
            <a:off x="838200" y="5118100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700">
            <a:solidFill>
              <a:srgbClr val="4471C4"/>
            </a:solidFill>
          </a:ln>
        </p:spPr>
        <p:txBody>
          <a:bodyPr lIns="0" tIns="0" rIns="0" bIns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solidFill>
                <a:sysClr val="windowText" lastClr="000000"/>
              </a:solidFill>
              <a:latin typeface="Rockwell" panose="02060603020205020403" pitchFamily="18" charset="77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FE71E23-E9A1-2F23-F07E-B5A14855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5" y="307637"/>
            <a:ext cx="1358815" cy="746086"/>
          </a:xfrm>
          <a:prstGeom prst="rect">
            <a:avLst/>
          </a:prstGeom>
        </p:spPr>
      </p:pic>
      <p:pic>
        <p:nvPicPr>
          <p:cNvPr id="6" name="Content Placeholder 5" descr="A graph and a bag of pills&#10;&#10;Description automatically generated">
            <a:extLst>
              <a:ext uri="{FF2B5EF4-FFF2-40B4-BE49-F238E27FC236}">
                <a16:creationId xmlns:a16="http://schemas.microsoft.com/office/drawing/2014/main" id="{4EB263A7-C7A0-5D87-8808-9B5C05C04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78542"/>
            <a:ext cx="9120825" cy="4792511"/>
          </a:xfrm>
        </p:spPr>
      </p:pic>
    </p:spTree>
    <p:extLst>
      <p:ext uri="{BB962C8B-B14F-4D97-AF65-F5344CB8AC3E}">
        <p14:creationId xmlns:p14="http://schemas.microsoft.com/office/powerpoint/2010/main" val="29659861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2ed8e6-e925-4bb9-9e43-02743d1ada3e">
      <Terms xmlns="http://schemas.microsoft.com/office/infopath/2007/PartnerControls"/>
    </lcf76f155ced4ddcb4097134ff3c332f>
    <TaxCatchAll xmlns="918eeb95-5d53-44ad-b9eb-f9b2a90215dd" xsi:nil="true"/>
    <SharedWithUsers xmlns="918eeb95-5d53-44ad-b9eb-f9b2a90215dd">
      <UserInfo>
        <DisplayName>Wagner, Teresa</DisplayName>
        <AccountId>22</AccountId>
        <AccountType/>
      </UserInfo>
      <UserInfo>
        <DisplayName>Burton, Justin</DisplayName>
        <AccountId>74</AccountId>
        <AccountType/>
      </UserInfo>
      <UserInfo>
        <DisplayName>Bratton, Bobbie</DisplayName>
        <AccountId>27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E6C46B5B45344AA7F88C7377195756" ma:contentTypeVersion="17" ma:contentTypeDescription="Create a new document." ma:contentTypeScope="" ma:versionID="e87d1b5409ea3c7b8ed6532bae73af83">
  <xsd:schema xmlns:xsd="http://www.w3.org/2001/XMLSchema" xmlns:xs="http://www.w3.org/2001/XMLSchema" xmlns:p="http://schemas.microsoft.com/office/2006/metadata/properties" xmlns:ns2="5e2ed8e6-e925-4bb9-9e43-02743d1ada3e" xmlns:ns3="918eeb95-5d53-44ad-b9eb-f9b2a90215dd" targetNamespace="http://schemas.microsoft.com/office/2006/metadata/properties" ma:root="true" ma:fieldsID="38a7dea7069d4199b7701334c0c6ad16" ns2:_="" ns3:_="">
    <xsd:import namespace="5e2ed8e6-e925-4bb9-9e43-02743d1ada3e"/>
    <xsd:import namespace="918eeb95-5d53-44ad-b9eb-f9b2a9021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ed8e6-e925-4bb9-9e43-02743d1ada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e284ab-3129-4a4f-a33b-1446679d63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eeb95-5d53-44ad-b9eb-f9b2a9021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3e9d9f2-ce87-4984-aeed-9a554c053803}" ma:internalName="TaxCatchAll" ma:showField="CatchAllData" ma:web="918eeb95-5d53-44ad-b9eb-f9b2a90215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48E9D1-4C98-49DF-991F-F0AA937EFD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221B9E-4532-4BA4-B8D3-10B24D6C83A9}">
  <ds:schemaRefs>
    <ds:schemaRef ds:uri="ffa7e4f1-e875-4b93-af98-b17e6cf4e7b3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3f5f44d7-e4e0-47f9-99a5-292ecc2b948f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e2ed8e6-e925-4bb9-9e43-02743d1ada3e"/>
    <ds:schemaRef ds:uri="918eeb95-5d53-44ad-b9eb-f9b2a90215dd"/>
  </ds:schemaRefs>
</ds:datastoreItem>
</file>

<file path=customXml/itemProps3.xml><?xml version="1.0" encoding="utf-8"?>
<ds:datastoreItem xmlns:ds="http://schemas.openxmlformats.org/officeDocument/2006/customXml" ds:itemID="{DE0674CA-4D66-4572-82E4-2077C63A3C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2ed8e6-e925-4bb9-9e43-02743d1ada3e"/>
    <ds:schemaRef ds:uri="918eeb95-5d53-44ad-b9eb-f9b2a9021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15307</TotalTime>
  <Words>1428</Words>
  <Application>Microsoft Macintosh PowerPoint</Application>
  <PresentationFormat>Widescreen</PresentationFormat>
  <Paragraphs>136</Paragraphs>
  <Slides>27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Arial Black</vt:lpstr>
      <vt:lpstr>Calibri</vt:lpstr>
      <vt:lpstr>Century Gothic</vt:lpstr>
      <vt:lpstr>Helvetica</vt:lpstr>
      <vt:lpstr>inherit</vt:lpstr>
      <vt:lpstr>Rockwell</vt:lpstr>
      <vt:lpstr>Tw Cen MT</vt:lpstr>
      <vt:lpstr>Verdana</vt:lpstr>
      <vt:lpstr>Wingdings</vt:lpstr>
      <vt:lpstr>Wingdings 2</vt:lpstr>
      <vt:lpstr>Wingdings 3</vt:lpstr>
      <vt:lpstr>Slice</vt:lpstr>
      <vt:lpstr>Frame</vt:lpstr>
      <vt:lpstr>Naloxone training (brand name Narcan)</vt:lpstr>
      <vt:lpstr>By the end of this workshop, you will be able to:</vt:lpstr>
      <vt:lpstr>PowerPoint Presentation</vt:lpstr>
      <vt:lpstr>Why is this Opioid epidemic Occurring?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naloxone (Narcan)?</vt:lpstr>
      <vt:lpstr>Giving Naloxone</vt:lpstr>
      <vt:lpstr>Recovery  Position</vt:lpstr>
      <vt:lpstr>PowerPoint Presentation</vt:lpstr>
      <vt:lpstr>PowerPoint Presentation</vt:lpstr>
      <vt:lpstr>PowerPoint Presentation</vt:lpstr>
      <vt:lpstr>PowerPoint Presentation</vt:lpstr>
      <vt:lpstr>NARCAN Sources</vt:lpstr>
      <vt:lpstr>Expired Prescription Disposal</vt:lpstr>
      <vt:lpstr>Website with Training Toolkit</vt:lpstr>
      <vt:lpstr>Questions</vt:lpstr>
      <vt:lpstr>Let’s Practice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Narcan training</dc:title>
  <dc:creator>Reyna, Leslie</dc:creator>
  <cp:lastModifiedBy>Wagner, Teresa</cp:lastModifiedBy>
  <cp:revision>111</cp:revision>
  <dcterms:created xsi:type="dcterms:W3CDTF">2023-04-12T16:50:11Z</dcterms:created>
  <dcterms:modified xsi:type="dcterms:W3CDTF">2024-05-22T08:57:06Z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0x010100A8E6C46B5B45344AA7F88C7377195756</vt:lpwstr>
  </property>
  <property fmtid="{D5CDD505-2E9C-101B-9397-08002B2CF9AE}" pid="3" name="MediaServiceImageTags">
    <vt:lpwstr/>
  </property>
</Properties>
</file>